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8"/>
    <p:sldId id="266" r:id="rId19"/>
    <p:sldId id="267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A1E8D9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AMY PRUSINSKI" initials="AP" lastIdx="1" clrIdx="0"/>
  <p:cmAuthor id="1" name="DANIEL SOKI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3CA"/>
          </a:solidFill>
        </a:fill>
      </a:tcStyle>
    </a:wholeTbl>
    <a:band2H>
      <a:tcTxStyle b="def" i="def"/>
      <a:tcStyle>
        <a:tcBdr/>
        <a:fill>
          <a:solidFill>
            <a:srgbClr val="FCEA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2"/>
          </a:solidFill>
        </a:fill>
      </a:tcStyle>
    </a:wholeTbl>
    <a:band2H>
      <a:tcTxStyle b="def" i="def"/>
      <a:tcStyle>
        <a:tcBdr/>
        <a:fill>
          <a:solidFill>
            <a:srgbClr val="E8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A1E8D9"/>
        </a:fontRef>
        <a:srgbClr val="A1E8D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BF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A1E8D9"/>
        </a:fontRef>
        <a:srgbClr val="A1E8D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1E8D9"/>
              </a:solidFill>
              <a:prstDash val="solid"/>
              <a:round/>
            </a:ln>
          </a:top>
          <a:bottom>
            <a:ln w="25400" cap="flat">
              <a:solidFill>
                <a:srgbClr val="A1E8D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1E8D9"/>
              </a:solidFill>
              <a:prstDash val="solid"/>
              <a:round/>
            </a:ln>
          </a:top>
          <a:bottom>
            <a:ln w="25400" cap="flat">
              <a:solidFill>
                <a:srgbClr val="A1E8D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F6F1"/>
          </a:solidFill>
        </a:fill>
      </a:tcStyle>
    </a:wholeTbl>
    <a:band2H>
      <a:tcTxStyle b="def" i="def"/>
      <a:tcStyle>
        <a:tcBdr/>
        <a:fill>
          <a:solidFill>
            <a:srgbClr val="F0FB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1E8D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1E8D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1E8D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A1E8D9"/>
              </a:solidFill>
              <a:prstDash val="solid"/>
              <a:round/>
            </a:ln>
          </a:left>
          <a:right>
            <a:ln w="12700" cap="flat">
              <a:solidFill>
                <a:srgbClr val="A1E8D9"/>
              </a:solidFill>
              <a:prstDash val="solid"/>
              <a:round/>
            </a:ln>
          </a:right>
          <a:top>
            <a:ln w="12700" cap="flat">
              <a:solidFill>
                <a:srgbClr val="A1E8D9"/>
              </a:solidFill>
              <a:prstDash val="solid"/>
              <a:round/>
            </a:ln>
          </a:top>
          <a:bottom>
            <a:ln w="12700" cap="flat">
              <a:solidFill>
                <a:srgbClr val="A1E8D9"/>
              </a:solidFill>
              <a:prstDash val="solid"/>
              <a:round/>
            </a:ln>
          </a:bottom>
          <a:insideH>
            <a:ln w="12700" cap="flat">
              <a:solidFill>
                <a:srgbClr val="A1E8D9"/>
              </a:solidFill>
              <a:prstDash val="solid"/>
              <a:round/>
            </a:ln>
          </a:insideH>
          <a:insideV>
            <a:ln w="12700" cap="flat">
              <a:solidFill>
                <a:srgbClr val="A1E8D9"/>
              </a:solidFill>
              <a:prstDash val="solid"/>
              <a:round/>
            </a:ln>
          </a:insideV>
        </a:tcBdr>
        <a:fill>
          <a:solidFill>
            <a:srgbClr val="A1E8D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A1E8D9"/>
              </a:solidFill>
              <a:prstDash val="solid"/>
              <a:round/>
            </a:ln>
          </a:left>
          <a:right>
            <a:ln w="12700" cap="flat">
              <a:solidFill>
                <a:srgbClr val="A1E8D9"/>
              </a:solidFill>
              <a:prstDash val="solid"/>
              <a:round/>
            </a:ln>
          </a:right>
          <a:top>
            <a:ln w="12700" cap="flat">
              <a:solidFill>
                <a:srgbClr val="A1E8D9"/>
              </a:solidFill>
              <a:prstDash val="solid"/>
              <a:round/>
            </a:ln>
          </a:top>
          <a:bottom>
            <a:ln w="12700" cap="flat">
              <a:solidFill>
                <a:srgbClr val="A1E8D9"/>
              </a:solidFill>
              <a:prstDash val="solid"/>
              <a:round/>
            </a:ln>
          </a:bottom>
          <a:insideH>
            <a:ln w="12700" cap="flat">
              <a:solidFill>
                <a:srgbClr val="A1E8D9"/>
              </a:solidFill>
              <a:prstDash val="solid"/>
              <a:round/>
            </a:ln>
          </a:insideH>
          <a:insideV>
            <a:ln w="12700" cap="flat">
              <a:solidFill>
                <a:srgbClr val="A1E8D9"/>
              </a:solidFill>
              <a:prstDash val="solid"/>
              <a:round/>
            </a:ln>
          </a:insideV>
        </a:tcBdr>
        <a:fill>
          <a:solidFill>
            <a:srgbClr val="A1E8D9">
              <a:alpha val="20000"/>
            </a:srgbClr>
          </a:solidFill>
        </a:fill>
      </a:tcStyle>
    </a:firstCol>
    <a:lastRow>
      <a:tcTxStyle b="on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A1E8D9"/>
              </a:solidFill>
              <a:prstDash val="solid"/>
              <a:round/>
            </a:ln>
          </a:left>
          <a:right>
            <a:ln w="12700" cap="flat">
              <a:solidFill>
                <a:srgbClr val="A1E8D9"/>
              </a:solidFill>
              <a:prstDash val="solid"/>
              <a:round/>
            </a:ln>
          </a:right>
          <a:top>
            <a:ln w="50800" cap="flat">
              <a:solidFill>
                <a:srgbClr val="A1E8D9"/>
              </a:solidFill>
              <a:prstDash val="solid"/>
              <a:round/>
            </a:ln>
          </a:top>
          <a:bottom>
            <a:ln w="12700" cap="flat">
              <a:solidFill>
                <a:srgbClr val="A1E8D9"/>
              </a:solidFill>
              <a:prstDash val="solid"/>
              <a:round/>
            </a:ln>
          </a:bottom>
          <a:insideH>
            <a:ln w="12700" cap="flat">
              <a:solidFill>
                <a:srgbClr val="A1E8D9"/>
              </a:solidFill>
              <a:prstDash val="solid"/>
              <a:round/>
            </a:ln>
          </a:insideH>
          <a:insideV>
            <a:ln w="12700" cap="flat">
              <a:solidFill>
                <a:srgbClr val="A1E8D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A1E8D9"/>
        </a:fontRef>
        <a:srgbClr val="A1E8D9"/>
      </a:tcTxStyle>
      <a:tcStyle>
        <a:tcBdr>
          <a:left>
            <a:ln w="12700" cap="flat">
              <a:solidFill>
                <a:srgbClr val="A1E8D9"/>
              </a:solidFill>
              <a:prstDash val="solid"/>
              <a:round/>
            </a:ln>
          </a:left>
          <a:right>
            <a:ln w="12700" cap="flat">
              <a:solidFill>
                <a:srgbClr val="A1E8D9"/>
              </a:solidFill>
              <a:prstDash val="solid"/>
              <a:round/>
            </a:ln>
          </a:right>
          <a:top>
            <a:ln w="12700" cap="flat">
              <a:solidFill>
                <a:srgbClr val="A1E8D9"/>
              </a:solidFill>
              <a:prstDash val="solid"/>
              <a:round/>
            </a:ln>
          </a:top>
          <a:bottom>
            <a:ln w="25400" cap="flat">
              <a:solidFill>
                <a:srgbClr val="A1E8D9"/>
              </a:solidFill>
              <a:prstDash val="solid"/>
              <a:round/>
            </a:ln>
          </a:bottom>
          <a:insideH>
            <a:ln w="12700" cap="flat">
              <a:solidFill>
                <a:srgbClr val="A1E8D9"/>
              </a:solidFill>
              <a:prstDash val="solid"/>
              <a:round/>
            </a:ln>
          </a:insideH>
          <a:insideV>
            <a:ln w="12700" cap="flat">
              <a:solidFill>
                <a:srgbClr val="A1E8D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comments" Target="comments/comment1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2-04-07T23:43:06.445" idx="1">
    <p:pos x="6000" y="0"/>
    <p:text>Can we find a similar program in Virginia instead with a younger age range? Average lifespan for adults with ID in the US is between 55-61.
https://disabilitynavigator.org/program/27655/hampton-roads-bus-service</p:text>
    <p:extLst>
      <p:ext uri="{C676402C-5697-4E1C-873F-D02D1690AC5C}">
        <p15:threadingInfo xmlns:p15="http://schemas.microsoft.com/office/powerpoint/2012/main" timeZoneBias="240"/>
      </p:ext>
    </p:extLst>
  </p:cm>
  <p:cm authorId="1" dt="2022-04-07T23:43:06.445" idx="1">
    <p:pos x="6000" y="0"/>
    <p:text>Ok. I mentioned this because I work at a Health Department and this is a new program being used. I thought of this project we are working on. Let me see if I can find a program in Virginia.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twitter.com/wakegov/status/1328419568608370689" TargetMode="Externa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disabilitynavigator.org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 sz="1200">
                <a:solidFill>
                  <a:srgbClr val="111111"/>
                </a:solidFill>
              </a:defRPr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Image from </a:t>
            </a:r>
            <a:r>
              <a:rPr u="sng"/>
              <a:t>https://hospitals.jefferson.edu/news/2021/08/putting-cancer-screening-on-wheels.html</a:t>
            </a:r>
          </a:p>
          <a:p>
            <a:pPr>
              <a:defRPr sz="1100"/>
            </a:pPr>
            <a:r>
              <a:t>Mobile clinic in Philadelphia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Patient comfort. </a:t>
            </a:r>
          </a:p>
          <a:p>
            <a:pPr marL="457200" indent="-298450">
              <a:buClr>
                <a:srgbClr val="000000"/>
              </a:buClr>
              <a:buSzPts val="1100"/>
              <a:buAutoNum type="arabicPeriod" startAt="1"/>
              <a:defRPr sz="1100"/>
            </a:pPr>
            <a:r>
              <a:t>Familiarity with their environment </a:t>
            </a:r>
          </a:p>
          <a:p>
            <a:pPr marL="457200" indent="-298450">
              <a:buClr>
                <a:srgbClr val="000000"/>
              </a:buClr>
              <a:buSzPts val="1100"/>
              <a:buAutoNum type="arabicPeriod" startAt="1"/>
              <a:defRPr sz="1100"/>
            </a:pPr>
            <a:r>
              <a:t>Does not disrupt their routine </a:t>
            </a:r>
          </a:p>
          <a:p>
            <a:pPr marL="457200" indent="-298450">
              <a:buClr>
                <a:srgbClr val="000000"/>
              </a:buClr>
              <a:buSzPts val="1100"/>
              <a:buAutoNum type="arabicPeriod" startAt="1"/>
              <a:defRPr sz="1100"/>
            </a:pPr>
            <a:r>
              <a:t>Reduce time (to be seen/transportation)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Image from: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https://twitter.com/wakegov/status/1328419568608370689</a:t>
            </a:r>
            <a:r>
              <a:t> </a:t>
            </a:r>
          </a:p>
          <a:p>
            <a:pPr>
              <a:defRPr sz="1100"/>
            </a:pPr>
            <a:r>
              <a:t>GoWake Access is an innovative service being implemented in the Raleigh, North Carolina and the surrounding areas.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In collaboration with the Health Department and regional satellite centers, transportation issues are a barrier that is being removed from this vulnerable population base. Having the infrastructure in place to coordinate patient’s calls, scheduling their pick-up times, and having the numerous vans to execute the transportation has been proven to be valuable. </a:t>
            </a:r>
          </a:p>
          <a:p>
            <a:pPr>
              <a:defRPr sz="1100"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https://disabilitynavigator.org</a:t>
            </a:r>
            <a:r>
              <a:rPr u="none"/>
              <a:t>: provides information for resources available to the eldery, disabled, post-military personnel. </a:t>
            </a:r>
          </a:p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“Older adults (age 65 and over) and people with disabilities who have a valid HRT Discounted Fare ID card, HRT ADA Certification card, DMV ID, or a valid Medicare card and photo identification are eligible to pay a discounted fare on HRT’s fixed-route services.”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/>
          <p:cNvSpPr/>
          <p:nvPr/>
        </p:nvSpPr>
        <p:spPr>
          <a:xfrm>
            <a:off x="7007735" y="3176888"/>
            <a:ext cx="562201" cy="1"/>
          </a:xfrm>
          <a:prstGeom prst="line">
            <a:avLst/>
          </a:prstGeom>
          <a:ln w="76200">
            <a:solidFill>
              <a:srgbClr val="B3A77D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" name="Google Shape;11;p2"/>
          <p:cNvSpPr/>
          <p:nvPr/>
        </p:nvSpPr>
        <p:spPr>
          <a:xfrm>
            <a:off x="1575034" y="3158251"/>
            <a:ext cx="562201" cy="1"/>
          </a:xfrm>
          <a:prstGeom prst="line">
            <a:avLst/>
          </a:prstGeom>
          <a:ln w="76200">
            <a:solidFill>
              <a:srgbClr val="B3A77D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6" name="Google Shape;12;p2"/>
          <p:cNvGrpSpPr/>
          <p:nvPr/>
        </p:nvGrpSpPr>
        <p:grpSpPr>
          <a:xfrm>
            <a:off x="1004144" y="1023295"/>
            <a:ext cx="7136669" cy="152401"/>
            <a:chOff x="0" y="0"/>
            <a:chExt cx="7136667" cy="152400"/>
          </a:xfrm>
        </p:grpSpPr>
        <p:sp>
          <p:nvSpPr>
            <p:cNvPr id="14" name="Google Shape;13;p2"/>
            <p:cNvSpPr/>
            <p:nvPr/>
          </p:nvSpPr>
          <p:spPr>
            <a:xfrm flipH="1" flipV="1">
              <a:off x="0" y="0"/>
              <a:ext cx="7136668" cy="1"/>
            </a:xfrm>
            <a:prstGeom prst="line">
              <a:avLst/>
            </a:prstGeom>
            <a:noFill/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" name="Google Shape;14;p2"/>
            <p:cNvSpPr/>
            <p:nvPr/>
          </p:nvSpPr>
          <p:spPr>
            <a:xfrm flipH="1" flipV="1">
              <a:off x="0" y="152400"/>
              <a:ext cx="7136668" cy="1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15;p2"/>
          <p:cNvGrpSpPr/>
          <p:nvPr/>
        </p:nvGrpSpPr>
        <p:grpSpPr>
          <a:xfrm>
            <a:off x="1004151" y="3969099"/>
            <a:ext cx="7136668" cy="152401"/>
            <a:chOff x="0" y="0"/>
            <a:chExt cx="7136667" cy="152400"/>
          </a:xfrm>
        </p:grpSpPr>
        <p:sp>
          <p:nvSpPr>
            <p:cNvPr id="17" name="Google Shape;16;p2"/>
            <p:cNvSpPr/>
            <p:nvPr/>
          </p:nvSpPr>
          <p:spPr>
            <a:xfrm>
              <a:off x="0" y="152400"/>
              <a:ext cx="7136668" cy="1"/>
            </a:xfrm>
            <a:prstGeom prst="line">
              <a:avLst/>
            </a:prstGeom>
            <a:noFill/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8" name="Google Shape;17;p2"/>
            <p:cNvSpPr/>
            <p:nvPr/>
          </p:nvSpPr>
          <p:spPr>
            <a:xfrm>
              <a:off x="0" y="-1"/>
              <a:ext cx="7136668" cy="1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20" name="Title Text"/>
          <p:cNvSpPr txBox="1"/>
          <p:nvPr>
            <p:ph type="title"/>
          </p:nvPr>
        </p:nvSpPr>
        <p:spPr>
          <a:xfrm>
            <a:off x="1004150" y="1751764"/>
            <a:ext cx="7136701" cy="1022401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2137224" y="2850039"/>
            <a:ext cx="4870501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4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4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56;p11"/>
          <p:cNvSpPr/>
          <p:nvPr/>
        </p:nvSpPr>
        <p:spPr>
          <a:xfrm>
            <a:off x="-75" y="5045700"/>
            <a:ext cx="9144001" cy="97801"/>
          </a:xfrm>
          <a:prstGeom prst="rect">
            <a:avLst/>
          </a:prstGeom>
          <a:solidFill>
            <a:srgbClr val="B3A77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311699" y="1304850"/>
            <a:ext cx="8520602" cy="1538400"/>
          </a:xfrm>
          <a:prstGeom prst="rect">
            <a:avLst/>
          </a:prstGeom>
        </p:spPr>
        <p:txBody>
          <a:bodyPr anchor="ctr"/>
          <a:lstStyle>
            <a:lvl1pPr algn="ctr">
              <a:defRPr sz="13000">
                <a:solidFill>
                  <a:schemeClr val="accent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311699" y="2995650"/>
            <a:ext cx="8520602" cy="10716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2;p3"/>
          <p:cNvSpPr/>
          <p:nvPr/>
        </p:nvSpPr>
        <p:spPr>
          <a:xfrm>
            <a:off x="-50" y="2571899"/>
            <a:ext cx="9144001" cy="2571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311699" y="814799"/>
            <a:ext cx="8571302" cy="9420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311699" y="1266175"/>
            <a:ext cx="3999902" cy="33027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Google Shape;33;p5"/>
          <p:cNvSpPr txBox="1"/>
          <p:nvPr>
            <p:ph type="body" sz="half" idx="13"/>
          </p:nvPr>
        </p:nvSpPr>
        <p:spPr>
          <a:xfrm>
            <a:off x="4832399" y="1266175"/>
            <a:ext cx="3999902" cy="3302701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490250" y="526349"/>
            <a:ext cx="5613601" cy="4090801"/>
          </a:xfrm>
          <a:prstGeom prst="rect">
            <a:avLst/>
          </a:prstGeom>
        </p:spPr>
        <p:txBody>
          <a:bodyPr anchor="ctr"/>
          <a:lstStyle>
            <a:lvl1pPr>
              <a:defRPr b="0" sz="5400">
                <a:solidFill>
                  <a:srgbClr val="695D4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" name="Google Shape;47;p9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265500" y="1039675"/>
            <a:ext cx="4045200" cy="16758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265500" y="27268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Google Shape;50;p9"/>
          <p:cNvSpPr txBox="1"/>
          <p:nvPr>
            <p:ph type="body" sz="half" idx="13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311699" y="4230725"/>
            <a:ext cx="5998802" cy="598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1141185" indent="-544285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598385" indent="-544285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055585" indent="-544285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512785" indent="-544285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4"/>
          <p:cNvSpPr/>
          <p:nvPr/>
        </p:nvSpPr>
        <p:spPr>
          <a:xfrm>
            <a:off x="-75" y="5045700"/>
            <a:ext cx="9144001" cy="97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311699" y="1266325"/>
            <a:ext cx="8520602" cy="33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66;p13"/>
          <p:cNvSpPr txBox="1"/>
          <p:nvPr>
            <p:ph type="ctrTitle"/>
          </p:nvPr>
        </p:nvSpPr>
        <p:spPr>
          <a:xfrm>
            <a:off x="1004150" y="1751764"/>
            <a:ext cx="7136701" cy="1022401"/>
          </a:xfrm>
          <a:prstGeom prst="rect">
            <a:avLst/>
          </a:prstGeom>
        </p:spPr>
        <p:txBody>
          <a:bodyPr/>
          <a:lstStyle/>
          <a:p>
            <a:pPr/>
            <a:r>
              <a:t>Mobile Health </a:t>
            </a:r>
          </a:p>
        </p:txBody>
      </p:sp>
      <p:sp>
        <p:nvSpPr>
          <p:cNvPr id="122" name="Google Shape;67;p13"/>
          <p:cNvSpPr txBox="1"/>
          <p:nvPr>
            <p:ph type="subTitle" sz="quarter" idx="1"/>
          </p:nvPr>
        </p:nvSpPr>
        <p:spPr>
          <a:xfrm>
            <a:off x="2137224" y="2850039"/>
            <a:ext cx="4870501" cy="792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defRPr sz="2000"/>
            </a:lvl1pPr>
          </a:lstStyle>
          <a:p>
            <a:pPr/>
            <a:r>
              <a:t>Improving access to cancer screenings for adults with intellectual disabilities. </a:t>
            </a:r>
          </a:p>
        </p:txBody>
      </p:sp>
      <p:sp>
        <p:nvSpPr>
          <p:cNvPr id="123" name="Google Shape;68;p13"/>
          <p:cNvSpPr txBox="1"/>
          <p:nvPr/>
        </p:nvSpPr>
        <p:spPr>
          <a:xfrm>
            <a:off x="1004149" y="4493674"/>
            <a:ext cx="6969602" cy="32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Amy Prusinski, Daniel Soki, Daria Membreno, Krista Plogger, Sarah Adkins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28;p22"/>
          <p:cNvSpPr txBox="1"/>
          <p:nvPr>
            <p:ph type="body" sz="quarter" idx="1"/>
          </p:nvPr>
        </p:nvSpPr>
        <p:spPr>
          <a:xfrm>
            <a:off x="311699" y="4230725"/>
            <a:ext cx="5998802" cy="598801"/>
          </a:xfrm>
          <a:prstGeom prst="rect">
            <a:avLst/>
          </a:prstGeom>
        </p:spPr>
        <p:txBody>
          <a:bodyPr/>
          <a:lstStyle>
            <a:lvl1pPr marL="0"/>
          </a:lstStyle>
          <a:p>
            <a:pPr/>
            <a:r>
              <a:t>disAbility Navigator</a:t>
            </a:r>
          </a:p>
        </p:txBody>
      </p:sp>
      <p:pic>
        <p:nvPicPr>
          <p:cNvPr id="165" name="Google Shape;129;p22" descr="Google Shape;129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9524"/>
            <a:ext cx="4419599" cy="277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oogle Shape;130;p22" descr="Google Shape;130;p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3725" y="1606075"/>
            <a:ext cx="5040275" cy="2200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35;p23"/>
          <p:cNvSpPr txBox="1"/>
          <p:nvPr>
            <p:ph type="body" idx="1"/>
          </p:nvPr>
        </p:nvSpPr>
        <p:spPr>
          <a:xfrm>
            <a:off x="311699" y="1266325"/>
            <a:ext cx="8520602" cy="330270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Regional branches of Mobile Healthcare Association and dental boards</a:t>
            </a:r>
          </a:p>
          <a:p>
            <a:pPr lvl="1" marL="914400" indent="-342900"/>
            <a:r>
              <a:t>Linking programs will create more opportunities for dental professionals</a:t>
            </a:r>
          </a:p>
          <a:p>
            <a:pPr>
              <a:defRPr b="1"/>
            </a:pPr>
            <a:r>
              <a:t>Students from local colleges and universities</a:t>
            </a:r>
          </a:p>
          <a:p>
            <a:pPr lvl="1" marL="914400" indent="-342900"/>
            <a:r>
              <a:t>Aid in lowering overall costs</a:t>
            </a:r>
          </a:p>
          <a:p>
            <a:pPr lvl="1" marL="914400" indent="-342900"/>
            <a:r>
              <a:t>Clinical rotations–students gain more experience</a:t>
            </a:r>
          </a:p>
        </p:txBody>
      </p:sp>
      <p:sp>
        <p:nvSpPr>
          <p:cNvPr id="171" name="Google Shape;136;p23"/>
          <p:cNvSpPr txBox="1"/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Community Collaboration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41;p24"/>
          <p:cNvSpPr txBox="1"/>
          <p:nvPr>
            <p:ph type="title"/>
          </p:nvPr>
        </p:nvSpPr>
        <p:spPr>
          <a:xfrm>
            <a:off x="265500" y="1039674"/>
            <a:ext cx="4045200" cy="1675802"/>
          </a:xfrm>
          <a:prstGeom prst="rect">
            <a:avLst/>
          </a:prstGeom>
        </p:spPr>
        <p:txBody>
          <a:bodyPr/>
          <a:lstStyle/>
          <a:p>
            <a:pPr/>
            <a:r>
              <a:t>Auxiliary Funding Opportunities  </a:t>
            </a:r>
          </a:p>
        </p:txBody>
      </p:sp>
      <p:sp>
        <p:nvSpPr>
          <p:cNvPr id="174" name="Google Shape;142;p24"/>
          <p:cNvSpPr txBox="1"/>
          <p:nvPr>
            <p:ph type="body" sz="half" idx="1"/>
          </p:nvPr>
        </p:nvSpPr>
        <p:spPr>
          <a:xfrm>
            <a:off x="4972125" y="163125"/>
            <a:ext cx="4045201" cy="4491000"/>
          </a:xfrm>
          <a:prstGeom prst="rect">
            <a:avLst/>
          </a:prstGeom>
        </p:spPr>
        <p:txBody>
          <a:bodyPr anchor="ctr"/>
          <a:lstStyle/>
          <a:p>
            <a:pPr marL="457200" indent="-313054" algn="l">
              <a:lnSpc>
                <a:spcPct val="103500"/>
              </a:lnSpc>
              <a:buClr>
                <a:srgbClr val="FFFFFF"/>
              </a:buClr>
              <a:buSzPct val="100000"/>
              <a:buFont typeface="Trebuchet MS"/>
              <a:buChar char="●"/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Maximizing Outcomes through better investments in lifesaving equipment (MOBILE) for healthcare act. </a:t>
            </a:r>
            <a:endParaRPr sz="1900"/>
          </a:p>
          <a:p>
            <a:pPr lvl="1" marL="914400" indent="-313055" algn="l">
              <a:lnSpc>
                <a:spcPct val="103500"/>
              </a:lnSpc>
              <a:buClr>
                <a:srgbClr val="434343"/>
              </a:buClr>
              <a:buSzPct val="100000"/>
              <a:buFont typeface="Trebuchet MS"/>
              <a:buChar char="○"/>
              <a:defRPr b="1" sz="1300">
                <a:solidFill>
                  <a:srgbClr val="43434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This is a bill that helps health centers establish new delivery sites to provide comprehensive care to medically underserved populations</a:t>
            </a:r>
            <a:endParaRPr sz="1900"/>
          </a:p>
          <a:p>
            <a:pPr marL="0" indent="457200" algn="l">
              <a:lnSpc>
                <a:spcPct val="103500"/>
              </a:lnSpc>
              <a:defRPr sz="1200">
                <a:solidFill>
                  <a:srgbClr val="FFFFFF"/>
                </a:solidFill>
              </a:defRPr>
            </a:pPr>
            <a:endParaRPr b="1" sz="1900">
              <a:solidFill>
                <a:srgbClr val="43434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457200" indent="-313054" algn="l">
              <a:lnSpc>
                <a:spcPct val="103500"/>
              </a:lnSpc>
              <a:buClr>
                <a:srgbClr val="FFFFFF"/>
              </a:buClr>
              <a:buSzPct val="100000"/>
              <a:buFont typeface="Trebuchet MS"/>
              <a:buChar char="●"/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Prevent Cancer Foundation </a:t>
            </a:r>
            <a:endParaRPr sz="1900"/>
          </a:p>
          <a:p>
            <a:pPr lvl="1" marL="914400" indent="-313055" algn="l">
              <a:lnSpc>
                <a:spcPct val="103500"/>
              </a:lnSpc>
              <a:buClr>
                <a:srgbClr val="434343"/>
              </a:buClr>
              <a:buSzPct val="100000"/>
              <a:buFont typeface="Trebuchet MS"/>
              <a:buChar char="○"/>
              <a:defRPr b="1" sz="1300">
                <a:solidFill>
                  <a:srgbClr val="43434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Provides $25,000 grants to organizations that provide cancer education, screenings or vaccinations.</a:t>
            </a:r>
            <a:endParaRPr sz="1900"/>
          </a:p>
          <a:p>
            <a:pPr marL="457200" indent="-313054" algn="l">
              <a:lnSpc>
                <a:spcPct val="103500"/>
              </a:lnSpc>
              <a:buClr>
                <a:srgbClr val="FFFFFF"/>
              </a:buClr>
              <a:buSzPct val="100000"/>
              <a:buFont typeface="Trebuchet MS"/>
              <a:buChar char="●"/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Section 330 of the Public Health Service Act</a:t>
            </a:r>
            <a:endParaRPr sz="1900"/>
          </a:p>
          <a:p>
            <a:pPr lvl="1" marL="914400" indent="-313055" algn="l">
              <a:lnSpc>
                <a:spcPct val="103500"/>
              </a:lnSpc>
              <a:buClr>
                <a:srgbClr val="434343"/>
              </a:buClr>
              <a:buSzPct val="100000"/>
              <a:buFont typeface="Trebuchet MS"/>
              <a:buChar char="○"/>
              <a:defRPr b="1" sz="1300">
                <a:solidFill>
                  <a:srgbClr val="43434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Is federally designated to provide startup funds for new public health facilities.  </a:t>
            </a:r>
            <a:endParaRPr sz="1900"/>
          </a:p>
          <a:p>
            <a:pPr marL="0" indent="457200" algn="l">
              <a:lnSpc>
                <a:spcPct val="90000"/>
              </a:lnSpc>
              <a:defRPr sz="1200">
                <a:solidFill>
                  <a:srgbClr val="FFFFFF"/>
                </a:solidFill>
              </a:defRPr>
            </a:pPr>
            <a:endParaRPr b="1" sz="1300">
              <a:solidFill>
                <a:srgbClr val="434343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75" name="Google Shape;143;p24"/>
          <p:cNvSpPr txBox="1"/>
          <p:nvPr/>
        </p:nvSpPr>
        <p:spPr>
          <a:xfrm>
            <a:off x="265500" y="2726875"/>
            <a:ext cx="4045200" cy="12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Improving longevity of the program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73;p14"/>
          <p:cNvSpPr txBox="1"/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Community Statistics:  </a:t>
            </a:r>
          </a:p>
        </p:txBody>
      </p:sp>
      <p:sp>
        <p:nvSpPr>
          <p:cNvPr id="126" name="Google Shape;74;p14"/>
          <p:cNvSpPr txBox="1"/>
          <p:nvPr>
            <p:ph type="body" idx="1"/>
          </p:nvPr>
        </p:nvSpPr>
        <p:spPr>
          <a:xfrm>
            <a:off x="311699" y="1266325"/>
            <a:ext cx="8520602" cy="3302701"/>
          </a:xfrm>
          <a:prstGeom prst="rect">
            <a:avLst/>
          </a:prstGeom>
        </p:spPr>
        <p:txBody>
          <a:bodyPr/>
          <a:lstStyle/>
          <a:p>
            <a:pPr indent="-309561">
              <a:lnSpc>
                <a:spcPct val="120000"/>
              </a:lnSpc>
              <a:buClr>
                <a:schemeClr val="accent3"/>
              </a:buClr>
              <a:buSzPct val="100000"/>
              <a:buFont typeface="Times New Roman"/>
              <a:defRPr b="1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Cancer mortality rates in adults with ID are 1.5 times that of the general population.</a:t>
            </a:r>
            <a:endParaRPr sz="1500"/>
          </a:p>
          <a:p>
            <a:pPr marL="914400" indent="-309562">
              <a:lnSpc>
                <a:spcPct val="120000"/>
              </a:lnSpc>
              <a:buClr>
                <a:srgbClr val="0E101A"/>
              </a:buClr>
              <a:buSzPct val="100000"/>
              <a:buFont typeface="Times New Roman"/>
              <a:buChar char="➢"/>
              <a:defRPr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Despite adults with ID having a lower risk of cancer, it is the second leading cause of death for this population whereas it is the fourth for the general population</a:t>
            </a:r>
            <a:endParaRPr sz="1500"/>
          </a:p>
          <a:p>
            <a:pPr marL="0" indent="914400">
              <a:lnSpc>
                <a:spcPct val="120000"/>
              </a:lnSpc>
              <a:buSzTx/>
              <a:buNone/>
              <a:defRPr sz="1500"/>
            </a:pPr>
            <a:endParaRPr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9561">
              <a:lnSpc>
                <a:spcPct val="120000"/>
              </a:lnSpc>
              <a:buClr>
                <a:schemeClr val="accent3"/>
              </a:buClr>
              <a:buSzPct val="100000"/>
              <a:buFont typeface="Times New Roman"/>
              <a:defRPr b="1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of cancer screenings: </a:t>
            </a:r>
            <a:endParaRPr sz="1500"/>
          </a:p>
          <a:p>
            <a:pPr marL="914400" indent="-309562">
              <a:lnSpc>
                <a:spcPct val="120000"/>
              </a:lnSpc>
              <a:buClr>
                <a:srgbClr val="0E101A"/>
              </a:buClr>
              <a:buSzPct val="100000"/>
              <a:buFont typeface="Times New Roman"/>
              <a:buChar char="➢"/>
              <a:defRPr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Pap test for cervical cancer: 66% to 80% with women with disabilities as opposed to 81% in women without disabilities </a:t>
            </a:r>
            <a:endParaRPr sz="1500"/>
          </a:p>
          <a:p>
            <a:pPr marL="914400" indent="-309562">
              <a:lnSpc>
                <a:spcPct val="120000"/>
              </a:lnSpc>
              <a:buClr>
                <a:srgbClr val="0E101A"/>
              </a:buClr>
              <a:buSzPct val="100000"/>
              <a:buFont typeface="Times New Roman"/>
              <a:buChar char="➢"/>
              <a:defRPr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Mammogram for breast cancer: 61% to 68% compared to 73% </a:t>
            </a:r>
            <a:endParaRPr sz="1500"/>
          </a:p>
          <a:p>
            <a:pPr marL="914400" indent="-309562">
              <a:lnSpc>
                <a:spcPct val="120000"/>
              </a:lnSpc>
              <a:buClr>
                <a:srgbClr val="0E101A"/>
              </a:buClr>
              <a:buSzPct val="100000"/>
              <a:buFont typeface="Times New Roman"/>
              <a:buChar char="➢"/>
              <a:defRPr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Oral cancers occur at a younger age in adults with ID and are detected at a more advanced stage than in the general population </a:t>
            </a:r>
            <a:endParaRPr sz="1500"/>
          </a:p>
          <a:p>
            <a:pPr marL="0" indent="469900">
              <a:lnSpc>
                <a:spcPct val="120000"/>
              </a:lnSpc>
              <a:buSzTx/>
              <a:buNone/>
              <a:defRPr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endParaRPr sz="1500"/>
          </a:p>
          <a:p>
            <a:pPr marL="0" indent="469900">
              <a:lnSpc>
                <a:spcPct val="120000"/>
              </a:lnSpc>
              <a:buSzTx/>
              <a:buNone/>
              <a:defRPr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79;p15"/>
          <p:cNvSpPr txBox="1"/>
          <p:nvPr>
            <p:ph type="title"/>
          </p:nvPr>
        </p:nvSpPr>
        <p:spPr>
          <a:xfrm>
            <a:off x="265500" y="1039674"/>
            <a:ext cx="4045200" cy="1675802"/>
          </a:xfrm>
          <a:prstGeom prst="rect">
            <a:avLst/>
          </a:prstGeom>
        </p:spPr>
        <p:txBody>
          <a:bodyPr/>
          <a:lstStyle/>
          <a:p>
            <a:pPr/>
            <a:r>
              <a:t>Social Determinants</a:t>
            </a:r>
          </a:p>
        </p:txBody>
      </p:sp>
      <p:sp>
        <p:nvSpPr>
          <p:cNvPr id="129" name="Google Shape;80;p15"/>
          <p:cNvSpPr txBox="1"/>
          <p:nvPr>
            <p:ph type="body" sz="half" idx="1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 marL="457200" indent="-323850" algn="l">
              <a:buClr>
                <a:srgbClr val="FFFFFF"/>
              </a:buClr>
              <a:buSzPts val="1300"/>
              <a:buFont typeface="Trebuchet MS"/>
              <a:buChar char="●"/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Neighborhood and built environment </a:t>
            </a:r>
          </a:p>
          <a:p>
            <a:pPr lvl="1" marL="914400" indent="-323850" algn="l">
              <a:buClr>
                <a:srgbClr val="434343"/>
              </a:buClr>
              <a:buSzPts val="1300"/>
              <a:buFont typeface="Trebuchet MS"/>
              <a:buChar char="○"/>
              <a:defRPr b="1" sz="1300">
                <a:solidFill>
                  <a:srgbClr val="43434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Individuals and families with disabilities have lower residential attainment </a:t>
            </a:r>
          </a:p>
          <a:p>
            <a:pPr marL="457200" indent="-323850" algn="l">
              <a:buClr>
                <a:srgbClr val="FFFFFF"/>
              </a:buClr>
              <a:buSzPts val="1300"/>
              <a:buFont typeface="Trebuchet MS"/>
              <a:buChar char="●"/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Social Inclusion </a:t>
            </a:r>
          </a:p>
          <a:p>
            <a:pPr lvl="1" marL="914400" indent="-323850" algn="l">
              <a:buClr>
                <a:srgbClr val="434343"/>
              </a:buClr>
              <a:buSzPts val="1300"/>
              <a:buFont typeface="Trebuchet MS"/>
              <a:buChar char="○"/>
              <a:defRPr b="1" sz="1300">
                <a:solidFill>
                  <a:srgbClr val="43434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There is often stigma and negative attitudes associated with adults with intellectual disabilities.</a:t>
            </a:r>
          </a:p>
          <a:p>
            <a:pPr marL="457200" indent="-323850" algn="l">
              <a:buClr>
                <a:srgbClr val="FFFFFF"/>
              </a:buClr>
              <a:buSzPts val="1300"/>
              <a:buFont typeface="Trebuchet MS"/>
              <a:buChar char="●"/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Access to healthcare </a:t>
            </a:r>
          </a:p>
          <a:p>
            <a:pPr lvl="1" marL="914400" indent="-323850" algn="l">
              <a:buClr>
                <a:srgbClr val="434343"/>
              </a:buClr>
              <a:buSzPts val="1300"/>
              <a:buFont typeface="Trebuchet MS"/>
              <a:buChar char="○"/>
              <a:defRPr b="1" sz="1300">
                <a:solidFill>
                  <a:srgbClr val="43434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Adults with intellectual disabilities often receive less and often lower quality healthcare due to provider comfort and education </a:t>
            </a:r>
          </a:p>
        </p:txBody>
      </p:sp>
      <p:sp>
        <p:nvSpPr>
          <p:cNvPr id="130" name="Google Shape;81;p15"/>
          <p:cNvSpPr txBox="1"/>
          <p:nvPr/>
        </p:nvSpPr>
        <p:spPr>
          <a:xfrm>
            <a:off x="265500" y="2726875"/>
            <a:ext cx="4045200" cy="12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Why this community is at greater risk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86;p16"/>
          <p:cNvSpPr txBox="1"/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Available Resources</a:t>
            </a:r>
          </a:p>
        </p:txBody>
      </p:sp>
      <p:sp>
        <p:nvSpPr>
          <p:cNvPr id="133" name="Google Shape;87;p16"/>
          <p:cNvSpPr txBox="1"/>
          <p:nvPr>
            <p:ph type="body" idx="1"/>
          </p:nvPr>
        </p:nvSpPr>
        <p:spPr>
          <a:xfrm>
            <a:off x="311699" y="1266325"/>
            <a:ext cx="8520602" cy="3768300"/>
          </a:xfrm>
          <a:prstGeom prst="rect">
            <a:avLst/>
          </a:prstGeom>
        </p:spPr>
        <p:txBody>
          <a:bodyPr/>
          <a:lstStyle/>
          <a:p>
            <a:pPr indent="-316706">
              <a:lnSpc>
                <a:spcPct val="103500"/>
              </a:lnSpc>
              <a:buClr>
                <a:schemeClr val="accent3"/>
              </a:buClr>
              <a:buSzPct val="100000"/>
              <a:buFont typeface="Arial"/>
              <a:defRPr b="1" sz="1300">
                <a:solidFill>
                  <a:schemeClr val="accent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Medicare and Medicaid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Medicare is made available to all individuals with certain disabilities, including intellectual disabilities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Medicaid is available to individuals with medicare who do not have alternative family healthcare plans </a:t>
            </a:r>
            <a:endParaRPr sz="1500"/>
          </a:p>
          <a:p>
            <a:pPr indent="-316706">
              <a:lnSpc>
                <a:spcPct val="103500"/>
              </a:lnSpc>
              <a:buClr>
                <a:schemeClr val="accent3"/>
              </a:buClr>
              <a:buSzPct val="100000"/>
              <a:buFont typeface="Arial"/>
              <a:defRPr b="1" sz="1300">
                <a:solidFill>
                  <a:schemeClr val="accent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Nonprofit supported living communities 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Services in these communities include aid with medical and dental care </a:t>
            </a:r>
            <a:endParaRPr sz="1500"/>
          </a:p>
          <a:p>
            <a:pPr indent="-316706">
              <a:lnSpc>
                <a:spcPct val="103500"/>
              </a:lnSpc>
              <a:buClr>
                <a:schemeClr val="accent3"/>
              </a:buClr>
              <a:buSzPct val="100000"/>
              <a:buFont typeface="Arial"/>
              <a:defRPr b="1" sz="1300">
                <a:solidFill>
                  <a:schemeClr val="accent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US Dept. of Housing and Urban Development 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Connects the disability community with government services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Connects the disability community to resources and healthcare services</a:t>
            </a:r>
            <a:endParaRPr sz="1500"/>
          </a:p>
          <a:p>
            <a:pPr indent="-316706">
              <a:lnSpc>
                <a:spcPct val="103500"/>
              </a:lnSpc>
              <a:buClr>
                <a:schemeClr val="accent3"/>
              </a:buClr>
              <a:buSzPct val="100000"/>
              <a:buFont typeface="Arial"/>
              <a:defRPr b="1" sz="1300">
                <a:solidFill>
                  <a:schemeClr val="accent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Disability Community Programs 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Community based inclusion and education programs for the disability community 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Makes connections within the community to improve access to employment opportunities </a:t>
            </a:r>
            <a:endParaRPr sz="1500"/>
          </a:p>
          <a:p>
            <a:pPr lvl="1" marL="914400" indent="-316706">
              <a:lnSpc>
                <a:spcPct val="103500"/>
              </a:lnSpc>
              <a:buClr>
                <a:srgbClr val="333333"/>
              </a:buClr>
              <a:buSzPct val="100000"/>
              <a:buFont typeface="Arial"/>
              <a:buChar char="➢"/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Improves community integration, job placement, and independent living skills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92;p17"/>
          <p:cNvSpPr txBox="1"/>
          <p:nvPr>
            <p:ph type="title"/>
          </p:nvPr>
        </p:nvSpPr>
        <p:spPr>
          <a:xfrm>
            <a:off x="1014475" y="398475"/>
            <a:ext cx="6964499" cy="6867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pPr/>
            <a:r>
              <a:t>Expected Program Impact:</a:t>
            </a:r>
          </a:p>
        </p:txBody>
      </p:sp>
      <p:sp>
        <p:nvSpPr>
          <p:cNvPr id="136" name="Google Shape;93;p17"/>
          <p:cNvSpPr txBox="1"/>
          <p:nvPr/>
        </p:nvSpPr>
        <p:spPr>
          <a:xfrm>
            <a:off x="561599" y="1018500"/>
            <a:ext cx="8020802" cy="135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914400" indent="-323850">
              <a:lnSpc>
                <a:spcPct val="150000"/>
              </a:lnSpc>
              <a:buClr>
                <a:srgbClr val="0E101A"/>
              </a:buClr>
              <a:buSzPts val="1500"/>
              <a:buFont typeface="Times New Roman"/>
              <a:buChar char="➢"/>
              <a:defRPr sz="15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 the prevalence of cancer screenings in adults with ID</a:t>
            </a:r>
            <a:endParaRPr>
              <a:solidFill>
                <a:srgbClr val="0E101A"/>
              </a:solidFill>
            </a:endParaRPr>
          </a:p>
          <a:p>
            <a:pPr marL="914400" indent="-323850">
              <a:lnSpc>
                <a:spcPct val="150000"/>
              </a:lnSpc>
              <a:buClr>
                <a:srgbClr val="0E101A"/>
              </a:buClr>
              <a:buSzPts val="1500"/>
              <a:buFont typeface="Times New Roman"/>
              <a:buChar char="➢"/>
              <a:defRPr sz="1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Early diagnosis of cancer when it is most likely to respond to therapy</a:t>
            </a:r>
          </a:p>
          <a:p>
            <a:pPr marL="914400" indent="-323850">
              <a:lnSpc>
                <a:spcPct val="150000"/>
              </a:lnSpc>
              <a:buClr>
                <a:srgbClr val="0E101A"/>
              </a:buClr>
              <a:buSzPts val="1500"/>
              <a:buFont typeface="Times New Roman"/>
              <a:buChar char="➢"/>
              <a:defRPr sz="1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Reduced medical costs associated with the potential treatment</a:t>
            </a:r>
          </a:p>
          <a:p>
            <a:pPr marL="914400" indent="-323850">
              <a:lnSpc>
                <a:spcPct val="150000"/>
              </a:lnSpc>
              <a:buClr>
                <a:srgbClr val="0E101A"/>
              </a:buClr>
              <a:buSzPts val="1500"/>
              <a:buFont typeface="Times New Roman"/>
              <a:buChar char="➢"/>
              <a:defRPr sz="1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Reduced mortality rates</a:t>
            </a:r>
          </a:p>
        </p:txBody>
      </p:sp>
      <p:pic>
        <p:nvPicPr>
          <p:cNvPr id="137" name="Google Shape;94;p17" descr="Google Shape;94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724" y="2774150"/>
            <a:ext cx="6656001" cy="213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99;p18"/>
          <p:cNvSpPr txBox="1"/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Importance of Funding</a:t>
            </a:r>
          </a:p>
        </p:txBody>
      </p:sp>
      <p:sp>
        <p:nvSpPr>
          <p:cNvPr id="142" name="Google Shape;100;p18"/>
          <p:cNvSpPr txBox="1"/>
          <p:nvPr>
            <p:ph type="body" sz="half" idx="1"/>
          </p:nvPr>
        </p:nvSpPr>
        <p:spPr>
          <a:xfrm>
            <a:off x="311699" y="1646099"/>
            <a:ext cx="5640902" cy="3332401"/>
          </a:xfrm>
          <a:prstGeom prst="rect">
            <a:avLst/>
          </a:prstGeom>
        </p:spPr>
        <p:txBody>
          <a:bodyPr/>
          <a:lstStyle/>
          <a:p>
            <a:pPr marL="0" indent="0" defTabSz="804672">
              <a:buSzTx/>
              <a:buNone/>
              <a:defRPr sz="352"/>
            </a:pPr>
            <a:endParaRPr sz="4224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2336" indent="-268331" defTabSz="804672">
              <a:buClr>
                <a:srgbClr val="0E101A"/>
              </a:buClr>
              <a:buSzPct val="100000"/>
              <a:buFont typeface="Times New Roman"/>
              <a:defRPr sz="1056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Underfunding such regular screenings for cancer can negatively impact people living with disabilities and highly decrease their life quality and increase the number of deaths due to this matter.</a:t>
            </a:r>
            <a:endParaRPr sz="4224"/>
          </a:p>
          <a:p>
            <a:pPr marL="0" indent="0" defTabSz="804672">
              <a:buSzTx/>
              <a:buNone/>
              <a:defRPr sz="352"/>
            </a:pPr>
            <a:endParaRPr sz="4224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2336" indent="-268331" defTabSz="804672">
              <a:buClr>
                <a:srgbClr val="0E101A"/>
              </a:buClr>
              <a:buSzPct val="100000"/>
              <a:buFont typeface="Times New Roman"/>
              <a:defRPr sz="1056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Receiving necessary funds to support such screenings can play a critical role in increasing access to preventative cancer care for this demographic.</a:t>
            </a:r>
            <a:endParaRPr sz="4224"/>
          </a:p>
          <a:p>
            <a:pPr marL="402336" indent="-268331" defTabSz="804672"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defRPr sz="1056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People with disabilities often have trouble getting health care for many reasons, including not being able to schedule an appointment and not having transportation to the clinic. As a result, people with disabilities typically have lower cancer screening rates than people without disabilities, making it more likely that their cancer will be found later, when it is harder to treat.</a:t>
            </a:r>
          </a:p>
        </p:txBody>
      </p:sp>
      <p:sp>
        <p:nvSpPr>
          <p:cNvPr id="143" name="Google Shape;101;p18"/>
          <p:cNvSpPr/>
          <p:nvPr/>
        </p:nvSpPr>
        <p:spPr>
          <a:xfrm flipV="1">
            <a:off x="250099" y="1337600"/>
            <a:ext cx="8699402" cy="1080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44" name="Google Shape;102;p18" descr="Google Shape;102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1774" y="1987899"/>
            <a:ext cx="2700527" cy="2450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07;p19"/>
          <p:cNvSpPr txBox="1"/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Ethical Dilemmas</a:t>
            </a:r>
          </a:p>
        </p:txBody>
      </p:sp>
      <p:sp>
        <p:nvSpPr>
          <p:cNvPr id="147" name="Google Shape;108;p19"/>
          <p:cNvSpPr/>
          <p:nvPr/>
        </p:nvSpPr>
        <p:spPr>
          <a:xfrm flipV="1">
            <a:off x="250099" y="1337600"/>
            <a:ext cx="8699402" cy="1080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8" name="Google Shape;109;p19"/>
          <p:cNvSpPr txBox="1"/>
          <p:nvPr>
            <p:ph type="body" idx="4294967295"/>
          </p:nvPr>
        </p:nvSpPr>
        <p:spPr>
          <a:xfrm>
            <a:off x="311699" y="1533574"/>
            <a:ext cx="8520602" cy="3546301"/>
          </a:xfrm>
          <a:prstGeom prst="rect">
            <a:avLst/>
          </a:prstGeom>
        </p:spPr>
        <p:txBody>
          <a:bodyPr/>
          <a:lstStyle/>
          <a:p>
            <a:pPr indent="-316706">
              <a:lnSpc>
                <a:spcPct val="120000"/>
              </a:lnSpc>
              <a:buClr>
                <a:schemeClr val="accent3"/>
              </a:buClr>
              <a:buSzPct val="100000"/>
              <a:buFont typeface="Times New Roman"/>
              <a:defRPr b="1" sz="13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Beneficence</a:t>
            </a:r>
            <a:endParaRPr sz="1500"/>
          </a:p>
          <a:p>
            <a:pPr marL="914400" indent="-316706">
              <a:lnSpc>
                <a:spcPct val="120000"/>
              </a:lnSpc>
              <a:buClr>
                <a:srgbClr val="0E101A"/>
              </a:buClr>
              <a:buSzPct val="100000"/>
              <a:buFont typeface="Times New Roman"/>
              <a:buChar char="➢"/>
              <a:defRPr sz="1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Moral obligation to act in the best interest of others, assisting them in pursuing their significant and legitimate goals, often by preventing or removing possible harms</a:t>
            </a:r>
            <a:endParaRPr sz="1500"/>
          </a:p>
          <a:p>
            <a:pPr indent="-316706">
              <a:lnSpc>
                <a:spcPct val="120000"/>
              </a:lnSpc>
              <a:buClr>
                <a:schemeClr val="accent3"/>
              </a:buClr>
              <a:buSzPct val="100000"/>
              <a:buFont typeface="Times New Roman"/>
              <a:defRPr b="1" sz="13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Nonmaleficence </a:t>
            </a:r>
            <a:endParaRPr sz="1500"/>
          </a:p>
          <a:p>
            <a:pPr marL="914400" indent="-316706">
              <a:lnSpc>
                <a:spcPct val="120000"/>
              </a:lnSpc>
              <a:buClr>
                <a:srgbClr val="0E101A"/>
              </a:buClr>
              <a:buSzPct val="100000"/>
              <a:buFont typeface="Times New Roman"/>
              <a:buChar char="➢"/>
              <a:defRPr sz="1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Moral obligation to avoid harm or injury that can arise through acts of commission or omission </a:t>
            </a:r>
            <a:endParaRPr sz="1500"/>
          </a:p>
          <a:p>
            <a:pPr marL="0" indent="0">
              <a:lnSpc>
                <a:spcPct val="120000"/>
              </a:lnSpc>
              <a:buSzTx/>
              <a:buNone/>
              <a:defRPr sz="1600"/>
            </a:pPr>
            <a:endParaRPr b="1" sz="15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79">
              <a:lnSpc>
                <a:spcPct val="120000"/>
              </a:lnSpc>
              <a:buClr>
                <a:schemeClr val="accent3"/>
              </a:buClr>
              <a:buSzPct val="100000"/>
              <a:buFont typeface="Times New Roman"/>
              <a:defRPr b="1" sz="1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population-based mobile cancer screening programs do not receive the necessary fundings, such financial constraints may come in direct conflict with ethical principles of beneficence and non-maleficence, where health care professionals cannot promote the health of the community and minimize harm</a:t>
            </a:r>
            <a:endParaRPr sz="1600"/>
          </a:p>
          <a:p>
            <a:pPr marL="0" indent="469900">
              <a:lnSpc>
                <a:spcPct val="120000"/>
              </a:lnSpc>
              <a:buSzTx/>
              <a:buNone/>
              <a:defRPr sz="1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endParaRPr sz="1500"/>
          </a:p>
          <a:p>
            <a:pPr marL="0" indent="469900">
              <a:lnSpc>
                <a:spcPct val="120000"/>
              </a:lnSpc>
              <a:buSzTx/>
              <a:buNone/>
              <a:defRPr sz="1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14;p20"/>
          <p:cNvSpPr txBox="1"/>
          <p:nvPr>
            <p:ph type="title"/>
          </p:nvPr>
        </p:nvSpPr>
        <p:spPr>
          <a:xfrm>
            <a:off x="311699" y="555600"/>
            <a:ext cx="2808002" cy="755700"/>
          </a:xfrm>
          <a:prstGeom prst="rect">
            <a:avLst/>
          </a:prstGeom>
        </p:spPr>
        <p:txBody>
          <a:bodyPr/>
          <a:lstStyle>
            <a:lvl1pPr defTabSz="868680">
              <a:defRPr sz="1994"/>
            </a:lvl1pPr>
          </a:lstStyle>
          <a:p>
            <a:pPr/>
            <a:r>
              <a:t>Mobile Health Clinics (MHCs)</a:t>
            </a:r>
          </a:p>
        </p:txBody>
      </p:sp>
      <p:sp>
        <p:nvSpPr>
          <p:cNvPr id="153" name="Google Shape;115;p20"/>
          <p:cNvSpPr txBox="1"/>
          <p:nvPr>
            <p:ph type="body" sz="half" idx="1"/>
          </p:nvPr>
        </p:nvSpPr>
        <p:spPr>
          <a:xfrm>
            <a:off x="311699" y="1389600"/>
            <a:ext cx="3700802" cy="3630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0E101A"/>
                </a:solidFill>
              </a:defRPr>
            </a:pPr>
            <a:r>
              <a:t>School-based programs adapted for use at group homes, assisted living facilities, and disability learning centers.</a:t>
            </a:r>
          </a:p>
          <a:p>
            <a:pPr marL="0" indent="0">
              <a:spcBef>
                <a:spcPts val="1200"/>
              </a:spcBef>
              <a:buSzTx/>
              <a:buNone/>
              <a:defRPr>
                <a:solidFill>
                  <a:srgbClr val="0E101A"/>
                </a:solidFill>
              </a:defRPr>
            </a:pPr>
            <a:r>
              <a:t>Dental hygiene &amp; Clinical perspective:</a:t>
            </a:r>
          </a:p>
          <a:p>
            <a:pPr>
              <a:spcBef>
                <a:spcPts val="1200"/>
              </a:spcBef>
              <a:buClr>
                <a:srgbClr val="0E101A"/>
              </a:buClr>
              <a:defRPr>
                <a:solidFill>
                  <a:srgbClr val="0E101A"/>
                </a:solidFill>
              </a:defRPr>
            </a:pPr>
            <a:r>
              <a:t>Dental hygienists perform intra/extra oral cancer screenings  </a:t>
            </a:r>
          </a:p>
          <a:p>
            <a:pPr>
              <a:buClr>
                <a:srgbClr val="0E101A"/>
              </a:buClr>
              <a:defRPr>
                <a:solidFill>
                  <a:srgbClr val="0E101A"/>
                </a:solidFill>
              </a:defRPr>
            </a:pPr>
            <a:r>
              <a:t>Patient Education </a:t>
            </a:r>
          </a:p>
          <a:p>
            <a:pPr marL="0" indent="0">
              <a:spcBef>
                <a:spcPts val="1200"/>
              </a:spcBef>
              <a:buSzTx/>
              <a:buNone/>
              <a:defRPr>
                <a:solidFill>
                  <a:srgbClr val="0E101A"/>
                </a:solidFill>
              </a:defRPr>
            </a:pPr>
            <a:r>
              <a:t>Public health perspective:</a:t>
            </a:r>
          </a:p>
          <a:p>
            <a:pPr>
              <a:spcBef>
                <a:spcPts val="1200"/>
              </a:spcBef>
              <a:buClr>
                <a:srgbClr val="0E101A"/>
              </a:buClr>
              <a:defRPr>
                <a:solidFill>
                  <a:srgbClr val="0E101A"/>
                </a:solidFill>
              </a:defRPr>
            </a:pPr>
            <a:r>
              <a:t>Health education and promotion</a:t>
            </a:r>
          </a:p>
          <a:p>
            <a:pPr>
              <a:buClr>
                <a:srgbClr val="0E101A"/>
              </a:buClr>
              <a:defRPr>
                <a:solidFill>
                  <a:srgbClr val="0E101A"/>
                </a:solidFill>
              </a:defRPr>
            </a:pPr>
            <a:r>
              <a:t>Increase access to care for patients with ID</a:t>
            </a:r>
          </a:p>
          <a:p>
            <a:pPr>
              <a:buClr>
                <a:srgbClr val="0E101A"/>
              </a:buClr>
              <a:defRPr>
                <a:solidFill>
                  <a:srgbClr val="0E101A"/>
                </a:solidFill>
              </a:defRPr>
            </a:pPr>
            <a:r>
              <a:t>Reduces the need for transportation to a clinical site</a:t>
            </a:r>
          </a:p>
        </p:txBody>
      </p:sp>
      <p:pic>
        <p:nvPicPr>
          <p:cNvPr id="154" name="Google Shape;116;p20" descr="Google Shape;116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2500" y="648874"/>
            <a:ext cx="4668476" cy="3232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21;p21"/>
          <p:cNvSpPr txBox="1"/>
          <p:nvPr>
            <p:ph type="title"/>
          </p:nvPr>
        </p:nvSpPr>
        <p:spPr>
          <a:xfrm>
            <a:off x="311699" y="555600"/>
            <a:ext cx="2808002" cy="755700"/>
          </a:xfrm>
          <a:prstGeom prst="rect">
            <a:avLst/>
          </a:prstGeom>
        </p:spPr>
        <p:txBody>
          <a:bodyPr/>
          <a:lstStyle/>
          <a:p>
            <a:pPr/>
            <a:r>
              <a:t>Transportation </a:t>
            </a:r>
          </a:p>
        </p:txBody>
      </p:sp>
      <p:sp>
        <p:nvSpPr>
          <p:cNvPr id="159" name="Google Shape;122;p21"/>
          <p:cNvSpPr txBox="1"/>
          <p:nvPr>
            <p:ph type="body" sz="quarter" idx="1"/>
          </p:nvPr>
        </p:nvSpPr>
        <p:spPr>
          <a:xfrm>
            <a:off x="311699" y="1389599"/>
            <a:ext cx="2808002" cy="3179402"/>
          </a:xfrm>
          <a:prstGeom prst="rect">
            <a:avLst/>
          </a:prstGeom>
        </p:spPr>
        <p:txBody>
          <a:bodyPr/>
          <a:lstStyle/>
          <a:p>
            <a:pPr indent="-323850">
              <a:buSzPts val="1500"/>
              <a:defRPr sz="1500"/>
            </a:pPr>
            <a:r>
              <a:t>New program in Raleigh area (Wake County) </a:t>
            </a:r>
          </a:p>
          <a:p>
            <a:pPr indent="-323850">
              <a:buSzPts val="1500"/>
              <a:defRPr sz="1500"/>
            </a:pPr>
            <a:r>
              <a:t>Transportation services for medical appointments </a:t>
            </a:r>
          </a:p>
          <a:p>
            <a:pPr indent="-323850">
              <a:buSzPts val="1500"/>
              <a:defRPr sz="1500"/>
            </a:pPr>
            <a:r>
              <a:t>Who qualifies: </a:t>
            </a:r>
          </a:p>
          <a:p>
            <a:pPr lvl="1" indent="-323850">
              <a:buSzPts val="1500"/>
              <a:defRPr i="1" sz="1500"/>
            </a:pPr>
            <a:r>
              <a:t>Individuals with Medicaid </a:t>
            </a:r>
          </a:p>
          <a:p>
            <a:pPr lvl="1" indent="-323850">
              <a:buSzPts val="1500"/>
              <a:defRPr sz="1500"/>
            </a:pPr>
            <a:r>
              <a:t>Elderly </a:t>
            </a:r>
          </a:p>
          <a:p>
            <a:pPr lvl="1" indent="-323850">
              <a:buSzPts val="1500"/>
              <a:defRPr sz="1500"/>
            </a:pPr>
            <a:r>
              <a:t>Have a disability </a:t>
            </a:r>
          </a:p>
        </p:txBody>
      </p:sp>
      <p:pic>
        <p:nvPicPr>
          <p:cNvPr id="160" name="Google Shape;123;p21" descr="Google Shape;123;p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0275" y="1273849"/>
            <a:ext cx="5719501" cy="2595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FFFFFF"/>
      </a:dk1>
      <a:lt1>
        <a:srgbClr val="A1E8D9"/>
      </a:lt1>
      <a:dk2>
        <a:srgbClr val="A7A7A7"/>
      </a:dk2>
      <a:lt2>
        <a:srgbClr val="535353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00FF"/>
      </a:hlink>
      <a:folHlink>
        <a:srgbClr val="FF00FF"/>
      </a:folHlink>
    </a:clrScheme>
    <a:fontScheme name="Trop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rop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A1E8D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A1E8D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00FF"/>
      </a:hlink>
      <a:folHlink>
        <a:srgbClr val="FF00FF"/>
      </a:folHlink>
    </a:clrScheme>
    <a:fontScheme name="Trop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rop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A1E8D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A1E8D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