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8" r:id="rId2"/>
    <p:sldId id="262" r:id="rId3"/>
    <p:sldId id="258" r:id="rId4"/>
    <p:sldId id="282" r:id="rId5"/>
    <p:sldId id="261" r:id="rId6"/>
    <p:sldId id="270" r:id="rId7"/>
    <p:sldId id="272" r:id="rId8"/>
    <p:sldId id="264" r:id="rId9"/>
    <p:sldId id="269" r:id="rId10"/>
    <p:sldId id="265" r:id="rId11"/>
    <p:sldId id="280" r:id="rId12"/>
    <p:sldId id="276" r:id="rId13"/>
    <p:sldId id="275" r:id="rId14"/>
    <p:sldId id="277" r:id="rId15"/>
    <p:sldId id="267" r:id="rId16"/>
    <p:sldId id="286" r:id="rId17"/>
    <p:sldId id="284" r:id="rId18"/>
    <p:sldId id="287"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63" autoAdjust="0"/>
    <p:restoredTop sz="95934"/>
  </p:normalViewPr>
  <p:slideViewPr>
    <p:cSldViewPr snapToGrid="0" showGuides="1">
      <p:cViewPr varScale="1">
        <p:scale>
          <a:sx n="109" d="100"/>
          <a:sy n="109" d="100"/>
        </p:scale>
        <p:origin x="920" y="19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Online</a:t>
            </a:r>
            <a:r>
              <a:rPr lang="en-US" baseline="0" dirty="0">
                <a:solidFill>
                  <a:schemeClr val="tx2"/>
                </a:solidFill>
              </a:rPr>
              <a:t> Dating Statistics</a:t>
            </a:r>
            <a:endParaRPr lang="en-US"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Have ever used a dating site/app</c:v>
                </c:pt>
              </c:strCache>
            </c:strRef>
          </c:tx>
          <c:spPr>
            <a:solidFill>
              <a:schemeClr val="accent1"/>
            </a:solidFill>
            <a:ln>
              <a:noFill/>
            </a:ln>
            <a:effectLst/>
          </c:spPr>
          <c:invertIfNegative val="0"/>
          <c:cat>
            <c:strRef>
              <c:f>Sheet1!$A$2:$A$12</c:f>
              <c:strCache>
                <c:ptCount val="11"/>
                <c:pt idx="0">
                  <c:v>Men</c:v>
                </c:pt>
                <c:pt idx="1">
                  <c:v>Women</c:v>
                </c:pt>
                <c:pt idx="2">
                  <c:v>Ages 18-29</c:v>
                </c:pt>
                <c:pt idx="3">
                  <c:v>Ages30-49</c:v>
                </c:pt>
                <c:pt idx="4">
                  <c:v>White</c:v>
                </c:pt>
                <c:pt idx="5">
                  <c:v>Black</c:v>
                </c:pt>
                <c:pt idx="6">
                  <c:v>Hispanic</c:v>
                </c:pt>
                <c:pt idx="7">
                  <c:v>Straight </c:v>
                </c:pt>
                <c:pt idx="8">
                  <c:v>LGB</c:v>
                </c:pt>
                <c:pt idx="9">
                  <c:v>Some College </c:v>
                </c:pt>
                <c:pt idx="10">
                  <c:v>College+</c:v>
                </c:pt>
              </c:strCache>
            </c:strRef>
          </c:cat>
          <c:val>
            <c:numRef>
              <c:f>Sheet1!$B$2:$B$12</c:f>
              <c:numCache>
                <c:formatCode>General</c:formatCode>
                <c:ptCount val="11"/>
                <c:pt idx="0">
                  <c:v>32</c:v>
                </c:pt>
                <c:pt idx="1">
                  <c:v>28</c:v>
                </c:pt>
                <c:pt idx="2">
                  <c:v>48</c:v>
                </c:pt>
                <c:pt idx="3">
                  <c:v>38</c:v>
                </c:pt>
                <c:pt idx="4">
                  <c:v>29</c:v>
                </c:pt>
                <c:pt idx="5">
                  <c:v>31</c:v>
                </c:pt>
                <c:pt idx="6">
                  <c:v>28</c:v>
                </c:pt>
                <c:pt idx="7">
                  <c:v>28</c:v>
                </c:pt>
                <c:pt idx="8">
                  <c:v>55</c:v>
                </c:pt>
                <c:pt idx="9">
                  <c:v>35</c:v>
                </c:pt>
                <c:pt idx="10">
                  <c:v>35</c:v>
                </c:pt>
              </c:numCache>
            </c:numRef>
          </c:val>
          <c:extLst>
            <c:ext xmlns:c16="http://schemas.microsoft.com/office/drawing/2014/chart" uri="{C3380CC4-5D6E-409C-BE32-E72D297353CC}">
              <c16:uniqueId val="{00000000-FCB7-AD4F-9C98-991815BC9D13}"/>
            </c:ext>
          </c:extLst>
        </c:ser>
        <c:ser>
          <c:idx val="1"/>
          <c:order val="1"/>
          <c:tx>
            <c:strRef>
              <c:f>Sheet1!$C$1</c:f>
              <c:strCache>
                <c:ptCount val="1"/>
                <c:pt idx="0">
                  <c:v>Married/commited relationship with person they met on dating site/app</c:v>
                </c:pt>
              </c:strCache>
            </c:strRef>
          </c:tx>
          <c:spPr>
            <a:solidFill>
              <a:schemeClr val="accent2"/>
            </a:solidFill>
            <a:ln>
              <a:noFill/>
            </a:ln>
            <a:effectLst/>
          </c:spPr>
          <c:invertIfNegative val="0"/>
          <c:cat>
            <c:strRef>
              <c:f>Sheet1!$A$2:$A$12</c:f>
              <c:strCache>
                <c:ptCount val="11"/>
                <c:pt idx="0">
                  <c:v>Men</c:v>
                </c:pt>
                <c:pt idx="1">
                  <c:v>Women</c:v>
                </c:pt>
                <c:pt idx="2">
                  <c:v>Ages 18-29</c:v>
                </c:pt>
                <c:pt idx="3">
                  <c:v>Ages30-49</c:v>
                </c:pt>
                <c:pt idx="4">
                  <c:v>White</c:v>
                </c:pt>
                <c:pt idx="5">
                  <c:v>Black</c:v>
                </c:pt>
                <c:pt idx="6">
                  <c:v>Hispanic</c:v>
                </c:pt>
                <c:pt idx="7">
                  <c:v>Straight </c:v>
                </c:pt>
                <c:pt idx="8">
                  <c:v>LGB</c:v>
                </c:pt>
                <c:pt idx="9">
                  <c:v>Some College </c:v>
                </c:pt>
                <c:pt idx="10">
                  <c:v>College+</c:v>
                </c:pt>
              </c:strCache>
            </c:strRef>
          </c:cat>
          <c:val>
            <c:numRef>
              <c:f>Sheet1!$C$2:$C$12</c:f>
              <c:numCache>
                <c:formatCode>General</c:formatCode>
                <c:ptCount val="11"/>
                <c:pt idx="0">
                  <c:v>12</c:v>
                </c:pt>
                <c:pt idx="1">
                  <c:v>11</c:v>
                </c:pt>
                <c:pt idx="2">
                  <c:v>17</c:v>
                </c:pt>
                <c:pt idx="3">
                  <c:v>16</c:v>
                </c:pt>
                <c:pt idx="4">
                  <c:v>12</c:v>
                </c:pt>
                <c:pt idx="5">
                  <c:v>12</c:v>
                </c:pt>
                <c:pt idx="6">
                  <c:v>11</c:v>
                </c:pt>
                <c:pt idx="7">
                  <c:v>11</c:v>
                </c:pt>
                <c:pt idx="8">
                  <c:v>21</c:v>
                </c:pt>
                <c:pt idx="9">
                  <c:v>14</c:v>
                </c:pt>
                <c:pt idx="10">
                  <c:v>15</c:v>
                </c:pt>
              </c:numCache>
            </c:numRef>
          </c:val>
          <c:extLst>
            <c:ext xmlns:c16="http://schemas.microsoft.com/office/drawing/2014/chart" uri="{C3380CC4-5D6E-409C-BE32-E72D297353CC}">
              <c16:uniqueId val="{00000001-FCB7-AD4F-9C98-991815BC9D13}"/>
            </c:ext>
          </c:extLst>
        </c:ser>
        <c:dLbls>
          <c:showLegendKey val="0"/>
          <c:showVal val="0"/>
          <c:showCatName val="0"/>
          <c:showSerName val="0"/>
          <c:showPercent val="0"/>
          <c:showBubbleSize val="0"/>
        </c:dLbls>
        <c:gapWidth val="219"/>
        <c:overlap val="-27"/>
        <c:axId val="2093566584"/>
        <c:axId val="2093581528"/>
      </c:barChart>
      <c:catAx>
        <c:axId val="209356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3581528"/>
        <c:crosses val="autoZero"/>
        <c:auto val="1"/>
        <c:lblAlgn val="ctr"/>
        <c:lblOffset val="100"/>
        <c:noMultiLvlLbl val="0"/>
      </c:catAx>
      <c:valAx>
        <c:axId val="209358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3566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E1F87E0E-FF3E-47D3-BFF3-1936BDC1B9A7}">
      <dgm:prSet phldrT="[Text]" custT="1"/>
      <dgm:spPr/>
      <dgm:t>
        <a:bodyPr/>
        <a:lstStyle/>
        <a:p>
          <a:r>
            <a:rPr lang="en-US" sz="2800" b="1" dirty="0"/>
            <a:t>Communication</a:t>
          </a:r>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en-US" sz="2200" dirty="0"/>
            <a:t>Compromise</a:t>
          </a:r>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en-US" sz="2200" dirty="0"/>
            <a:t>Listening</a:t>
          </a:r>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en-US" sz="2200" dirty="0"/>
            <a:t>Understanding</a:t>
          </a:r>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custT="1"/>
      <dgm:spPr/>
      <dgm:t>
        <a:bodyPr/>
        <a:lstStyle/>
        <a:p>
          <a:r>
            <a:rPr lang="en-US" sz="2200" dirty="0"/>
            <a:t>Receptivity</a:t>
          </a:r>
          <a:r>
            <a:rPr lang="en-US" sz="1000" dirty="0"/>
            <a:t> </a:t>
          </a:r>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175F1DAC-7B7E-4D09-8DB8-99368C0C72D4}" type="pres">
      <dgm:prSet presAssocID="{62584336-D0B1-4B0E-BA5C-55B2CED1D394}" presName="composite" presStyleCnt="0">
        <dgm:presLayoutVars>
          <dgm:chMax val="1"/>
          <dgm:dir/>
          <dgm:resizeHandles val="exact"/>
        </dgm:presLayoutVars>
      </dgm:prSet>
      <dgm:spPr/>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5" custScaleX="179933" custScaleY="60020"/>
      <dgm:spPr/>
    </dgm:pt>
    <dgm:pt modelId="{E7BFA9EE-B858-4016-80BA-575963560F75}" type="pres">
      <dgm:prSet presAssocID="{2356E178-4180-471B-A95D-2442FCF758CB}" presName="node" presStyleLbl="vennNode1" presStyleIdx="1" presStyleCnt="5" custScaleX="266248" custScaleY="84421" custRadScaleRad="55061" custRadScaleInc="-3328">
        <dgm:presLayoutVars>
          <dgm:bulletEnabled val="1"/>
        </dgm:presLayoutVars>
      </dgm:prSet>
      <dgm:spPr/>
    </dgm:pt>
    <dgm:pt modelId="{3255F1BD-E04A-41BF-B64D-B06E6D0468D8}" type="pres">
      <dgm:prSet presAssocID="{D6369594-53CA-4743-BFF7-C2D904DA742C}" presName="node" presStyleLbl="vennNode1" presStyleIdx="2" presStyleCnt="5" custScaleX="210823" custRadScaleRad="188953" custRadScaleInc="2388">
        <dgm:presLayoutVars>
          <dgm:bulletEnabled val="1"/>
        </dgm:presLayoutVars>
      </dgm:prSet>
      <dgm:spPr/>
    </dgm:pt>
    <dgm:pt modelId="{BCC6AE36-1AA5-4143-A95B-3979139E867E}" type="pres">
      <dgm:prSet presAssocID="{B626C495-F3A7-4ADE-A0FE-4E7983E98359}" presName="node" presStyleLbl="vennNode1" presStyleIdx="3" presStyleCnt="5" custScaleX="294933" custScaleY="102937" custRadScaleRad="58463" custRadScaleInc="-948">
        <dgm:presLayoutVars>
          <dgm:bulletEnabled val="1"/>
        </dgm:presLayoutVars>
      </dgm:prSet>
      <dgm:spPr/>
    </dgm:pt>
    <dgm:pt modelId="{E0DEE663-04E6-49D6-A3C7-F8FB5F8BE33B}" type="pres">
      <dgm:prSet presAssocID="{BC2DF43D-A878-4B6A-B15F-7FFBED6EC842}" presName="node" presStyleLbl="vennNode1" presStyleIdx="4" presStyleCnt="5" custScaleX="222981" custScaleY="89906" custRadScaleRad="191074" custRadScaleInc="-1070">
        <dgm:presLayoutVars>
          <dgm:bulletEnabled val="1"/>
        </dgm:presLayoutVars>
      </dgm:prSet>
      <dgm:spPr/>
    </dgm:pt>
  </dgm:ptLst>
  <dgm:cxnLst>
    <dgm:cxn modelId="{B6E83B19-5D11-44BC-AD17-99B028D996DF}" type="presOf" srcId="{B626C495-F3A7-4ADE-A0FE-4E7983E98359}" destId="{BCC6AE36-1AA5-4143-A95B-3979139E867E}" srcOrd="0" destOrd="0" presId="urn:microsoft.com/office/officeart/2005/8/layout/radial3"/>
    <dgm:cxn modelId="{AEE98D22-A9F2-4255-AFB6-A0ED2CB1873F}" type="presOf" srcId="{D6369594-53CA-4743-BFF7-C2D904DA742C}" destId="{3255F1BD-E04A-41BF-B64D-B06E6D0468D8}" srcOrd="0" destOrd="0" presId="urn:microsoft.com/office/officeart/2005/8/layout/radial3"/>
    <dgm:cxn modelId="{CCE7D73C-2F15-4D9E-9FC7-CDC0102E98DD}" type="presOf" srcId="{BC2DF43D-A878-4B6A-B15F-7FFBED6EC842}" destId="{E0DEE663-04E6-49D6-A3C7-F8FB5F8BE33B}" srcOrd="0" destOrd="0" presId="urn:microsoft.com/office/officeart/2005/8/layout/radial3"/>
    <dgm:cxn modelId="{5C40F758-5264-4653-AF57-ED244AC8F3A3}" srcId="{E1F87E0E-FF3E-47D3-BFF3-1936BDC1B9A7}" destId="{BC2DF43D-A878-4B6A-B15F-7FFBED6EC842}" srcOrd="3" destOrd="0" parTransId="{17DD7635-F2DC-43BE-A312-49946A09DBA4}" sibTransId="{E6A990DC-0228-4E23-ABC6-C9EE879B9A00}"/>
    <dgm:cxn modelId="{C7C97B5A-DAB0-425D-8190-7B36D881A196}" type="presOf" srcId="{2356E178-4180-471B-A95D-2442FCF758CB}" destId="{E7BFA9EE-B858-4016-80BA-575963560F75}" srcOrd="0" destOrd="0" presId="urn:microsoft.com/office/officeart/2005/8/layout/radial3"/>
    <dgm:cxn modelId="{A1085363-045E-4F47-B723-8682EAC9231F}" type="presOf" srcId="{E1F87E0E-FF3E-47D3-BFF3-1936BDC1B9A7}" destId="{D4E6F5B5-CA2C-475F-A4B6-5AB59CD1A7CA}" srcOrd="0" destOrd="0" presId="urn:microsoft.com/office/officeart/2005/8/layout/radial3"/>
    <dgm:cxn modelId="{3D751365-FC4E-4999-8138-5C7B52A6F84F}" srcId="{E1F87E0E-FF3E-47D3-BFF3-1936BDC1B9A7}" destId="{2356E178-4180-471B-A95D-2442FCF758CB}" srcOrd="0" destOrd="0" parTransId="{28637787-CABB-4AAD-B4EC-042A0B395341}" sibTransId="{419F9E5C-97BF-4A9A-8E09-71B55289B3AE}"/>
    <dgm:cxn modelId="{BAFD616A-48D4-4CE2-BE90-B473CBD27401}" type="presOf" srcId="{62584336-D0B1-4B0E-BA5C-55B2CED1D394}" destId="{175F1DAC-7B7E-4D09-8DB8-99368C0C72D4}" srcOrd="0" destOrd="0" presId="urn:microsoft.com/office/officeart/2005/8/layout/radial3"/>
    <dgm:cxn modelId="{98FD00BD-2599-433A-AC2F-14A7D52BA766}" srcId="{62584336-D0B1-4B0E-BA5C-55B2CED1D394}" destId="{E1F87E0E-FF3E-47D3-BFF3-1936BDC1B9A7}" srcOrd="0" destOrd="0" parTransId="{169E7CD4-95A5-4EA3-A305-1668AA4A744D}" sibTransId="{9C10DDF3-A40F-4978-A049-EE2D16408C99}"/>
    <dgm:cxn modelId="{AFAA54E3-514A-4D36-807E-9FBD4120AF30}" srcId="{E1F87E0E-FF3E-47D3-BFF3-1936BDC1B9A7}" destId="{D6369594-53CA-4743-BFF7-C2D904DA742C}" srcOrd="1" destOrd="0" parTransId="{5433BCDE-D01B-4C43-9770-3BCF6A203491}" sibTransId="{5B98D9CA-9FDF-44BD-98EC-0F6E2E37923A}"/>
    <dgm:cxn modelId="{13AF98FC-2DB9-4B5F-85B0-E587DE19880D}" srcId="{E1F87E0E-FF3E-47D3-BFF3-1936BDC1B9A7}" destId="{B626C495-F3A7-4ADE-A0FE-4E7983E98359}" srcOrd="2" destOrd="0" parTransId="{6F2AC2C2-8163-4C6A-99C5-72A6C2B2A33F}" sibTransId="{91A8EA40-4823-4FE8-82D6-C24B81F0FC1F}"/>
    <dgm:cxn modelId="{322F8310-51C0-41AC-BA86-878469AEE493}" type="presParOf" srcId="{175F1DAC-7B7E-4D09-8DB8-99368C0C72D4}" destId="{1C01A5B2-67EA-4686-B86C-CBFC598D5477}" srcOrd="0" destOrd="0" presId="urn:microsoft.com/office/officeart/2005/8/layout/radial3"/>
    <dgm:cxn modelId="{FB900D26-307F-470A-A5A9-AF75A570F909}" type="presParOf" srcId="{1C01A5B2-67EA-4686-B86C-CBFC598D5477}" destId="{D4E6F5B5-CA2C-475F-A4B6-5AB59CD1A7CA}" srcOrd="0" destOrd="0" presId="urn:microsoft.com/office/officeart/2005/8/layout/radial3"/>
    <dgm:cxn modelId="{1DC02741-8F5F-446C-82F9-5DEE6810631E}" type="presParOf" srcId="{1C01A5B2-67EA-4686-B86C-CBFC598D5477}" destId="{E7BFA9EE-B858-4016-80BA-575963560F75}" srcOrd="1" destOrd="0" presId="urn:microsoft.com/office/officeart/2005/8/layout/radial3"/>
    <dgm:cxn modelId="{E4CFE2F0-8814-4D45-A112-66C25B52A3B9}" type="presParOf" srcId="{1C01A5B2-67EA-4686-B86C-CBFC598D5477}" destId="{3255F1BD-E04A-41BF-B64D-B06E6D0468D8}" srcOrd="2" destOrd="0" presId="urn:microsoft.com/office/officeart/2005/8/layout/radial3"/>
    <dgm:cxn modelId="{D5D1BF6F-28A7-4A59-B882-B2B4B916C482}" type="presParOf" srcId="{1C01A5B2-67EA-4686-B86C-CBFC598D5477}" destId="{BCC6AE36-1AA5-4143-A95B-3979139E867E}" srcOrd="3" destOrd="0" presId="urn:microsoft.com/office/officeart/2005/8/layout/radial3"/>
    <dgm:cxn modelId="{E7218E32-519A-4638-B5DB-B4F82BB06877}" type="presParOf" srcId="{1C01A5B2-67EA-4686-B86C-CBFC598D5477}" destId="{E0DEE663-04E6-49D6-A3C7-F8FB5F8BE33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2482567" y="1274831"/>
          <a:ext cx="3967462" cy="13234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Communication</a:t>
          </a:r>
        </a:p>
      </dsp:txBody>
      <dsp:txXfrm>
        <a:off x="3063588" y="1468641"/>
        <a:ext cx="2805420" cy="935800"/>
      </dsp:txXfrm>
    </dsp:sp>
    <dsp:sp modelId="{E7BFA9EE-B858-4016-80BA-575963560F75}">
      <dsp:nvSpPr>
        <dsp:cNvPr id="0" name=""/>
        <dsp:cNvSpPr/>
      </dsp:nvSpPr>
      <dsp:spPr>
        <a:xfrm>
          <a:off x="2957315" y="681614"/>
          <a:ext cx="2935339" cy="93072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Compromise</a:t>
          </a:r>
        </a:p>
      </dsp:txBody>
      <dsp:txXfrm>
        <a:off x="3387185" y="817916"/>
        <a:ext cx="2075599" cy="658123"/>
      </dsp:txXfrm>
    </dsp:sp>
    <dsp:sp modelId="{3255F1BD-E04A-41BF-B64D-B06E6D0468D8}">
      <dsp:nvSpPr>
        <dsp:cNvPr id="0" name=""/>
        <dsp:cNvSpPr/>
      </dsp:nvSpPr>
      <dsp:spPr>
        <a:xfrm>
          <a:off x="6015497" y="1487051"/>
          <a:ext cx="2324288" cy="110248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Listening</a:t>
          </a:r>
        </a:p>
      </dsp:txBody>
      <dsp:txXfrm>
        <a:off x="6355881" y="1648506"/>
        <a:ext cx="1643520" cy="779573"/>
      </dsp:txXfrm>
    </dsp:sp>
    <dsp:sp modelId="{BCC6AE36-1AA5-4143-A95B-3979139E867E}">
      <dsp:nvSpPr>
        <dsp:cNvPr id="0" name=""/>
        <dsp:cNvSpPr/>
      </dsp:nvSpPr>
      <dsp:spPr>
        <a:xfrm>
          <a:off x="2853005" y="2208510"/>
          <a:ext cx="3251587" cy="113486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Understanding</a:t>
          </a:r>
        </a:p>
      </dsp:txBody>
      <dsp:txXfrm>
        <a:off x="3329189" y="2374707"/>
        <a:ext cx="2299219" cy="802469"/>
      </dsp:txXfrm>
    </dsp:sp>
    <dsp:sp modelId="{E0DEE663-04E6-49D6-A3C7-F8FB5F8BE33B}">
      <dsp:nvSpPr>
        <dsp:cNvPr id="0" name=""/>
        <dsp:cNvSpPr/>
      </dsp:nvSpPr>
      <dsp:spPr>
        <a:xfrm>
          <a:off x="493813" y="1487055"/>
          <a:ext cx="2458328" cy="99119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Receptivity</a:t>
          </a:r>
          <a:r>
            <a:rPr lang="en-US" sz="1000" kern="1200" dirty="0"/>
            <a:t> </a:t>
          </a:r>
        </a:p>
      </dsp:txBody>
      <dsp:txXfrm>
        <a:off x="853827" y="1632213"/>
        <a:ext cx="1738300" cy="7008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4/26/20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4/26/20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wresearch.org/fact-tank/2020/02/06/10-facts-about-americans-and-online-dat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seconds)</a:t>
            </a:r>
          </a:p>
        </p:txBody>
      </p:sp>
      <p:sp>
        <p:nvSpPr>
          <p:cNvPr id="4" name="Slide Number Placeholder 3"/>
          <p:cNvSpPr>
            <a:spLocks noGrp="1"/>
          </p:cNvSpPr>
          <p:nvPr>
            <p:ph type="sldNum" sz="quarter" idx="5"/>
          </p:nvPr>
        </p:nvSpPr>
        <p:spPr/>
        <p:txBody>
          <a:bodyPr/>
          <a:lstStyle/>
          <a:p>
            <a:fld id="{4EC0B30D-C07A-425B-A90C-BA7BEB191079}" type="slidenum">
              <a:rPr lang="en-US" smtClean="0"/>
              <a:t>1</a:t>
            </a:fld>
            <a:endParaRPr lang="en-US"/>
          </a:p>
        </p:txBody>
      </p:sp>
    </p:spTree>
    <p:extLst>
      <p:ext uri="{BB962C8B-B14F-4D97-AF65-F5344CB8AC3E}">
        <p14:creationId xmlns:p14="http://schemas.microsoft.com/office/powerpoint/2010/main" val="24034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Listening……</a:t>
            </a:r>
          </a:p>
          <a:p>
            <a:r>
              <a:rPr lang="en-US" dirty="0"/>
              <a:t>How well do you listen?</a:t>
            </a:r>
          </a:p>
          <a:p>
            <a:r>
              <a:rPr lang="en-US" dirty="0"/>
              <a:t>Give class 2minutes to answer</a:t>
            </a:r>
          </a:p>
          <a:p>
            <a:endParaRPr lang="en-US" dirty="0"/>
          </a:p>
          <a:p>
            <a:r>
              <a:rPr lang="en-US" dirty="0"/>
              <a:t>Who had great ease with this?</a:t>
            </a:r>
          </a:p>
          <a:p>
            <a:r>
              <a:rPr lang="en-US" dirty="0"/>
              <a:t>Now which of you are extremely confident in your answers?</a:t>
            </a:r>
          </a:p>
        </p:txBody>
      </p:sp>
      <p:sp>
        <p:nvSpPr>
          <p:cNvPr id="4" name="Slide Number Placeholder 3"/>
          <p:cNvSpPr>
            <a:spLocks noGrp="1"/>
          </p:cNvSpPr>
          <p:nvPr>
            <p:ph type="sldNum" sz="quarter" idx="5"/>
          </p:nvPr>
        </p:nvSpPr>
        <p:spPr/>
        <p:txBody>
          <a:bodyPr/>
          <a:lstStyle/>
          <a:p>
            <a:fld id="{4EC0B30D-C07A-425B-A90C-BA7BEB191079}" type="slidenum">
              <a:rPr lang="en-US" smtClean="0"/>
              <a:t>10</a:t>
            </a:fld>
            <a:endParaRPr lang="en-US"/>
          </a:p>
        </p:txBody>
      </p:sp>
    </p:spTree>
    <p:extLst>
      <p:ext uri="{BB962C8B-B14F-4D97-AF65-F5344CB8AC3E}">
        <p14:creationId xmlns:p14="http://schemas.microsoft.com/office/powerpoint/2010/main" val="217182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3200" dirty="0"/>
              <a:t>Overgeneralizations </a:t>
            </a:r>
          </a:p>
          <a:p>
            <a:pPr lvl="1">
              <a:lnSpc>
                <a:spcPct val="100000"/>
              </a:lnSpc>
            </a:pPr>
            <a:r>
              <a:rPr lang="en-US" sz="3200" dirty="0"/>
              <a:t>“Never” and “Always”</a:t>
            </a:r>
          </a:p>
          <a:p>
            <a:pPr lvl="1">
              <a:lnSpc>
                <a:spcPct val="100000"/>
              </a:lnSpc>
            </a:pPr>
            <a:r>
              <a:rPr lang="en-US" sz="3200" dirty="0"/>
              <a:t>Better to say “I feel like…”</a:t>
            </a:r>
          </a:p>
          <a:p>
            <a:pPr>
              <a:lnSpc>
                <a:spcPct val="100000"/>
              </a:lnSpc>
            </a:pPr>
            <a:r>
              <a:rPr lang="en-US" sz="3200" dirty="0"/>
              <a:t>Name calling</a:t>
            </a:r>
          </a:p>
          <a:p>
            <a:pPr>
              <a:lnSpc>
                <a:spcPct val="100000"/>
              </a:lnSpc>
            </a:pPr>
            <a:r>
              <a:rPr lang="en-US" sz="3200" dirty="0"/>
              <a:t>Bringing up old arguments</a:t>
            </a:r>
          </a:p>
          <a:p>
            <a:pPr>
              <a:lnSpc>
                <a:spcPct val="100000"/>
              </a:lnSpc>
            </a:pPr>
            <a:r>
              <a:rPr lang="en-US" sz="3200" dirty="0"/>
              <a:t>Overkill</a:t>
            </a:r>
          </a:p>
          <a:p>
            <a:endParaRPr lang="en-US" baseline="0" dirty="0"/>
          </a:p>
          <a:p>
            <a:pPr>
              <a:lnSpc>
                <a:spcPct val="150000"/>
              </a:lnSpc>
            </a:pPr>
            <a:r>
              <a:rPr lang="en-US" sz="1200" dirty="0"/>
              <a:t>Jealousy </a:t>
            </a:r>
            <a:r>
              <a:rPr lang="en-US" sz="1100" dirty="0"/>
              <a:t>e.g., control, hostility</a:t>
            </a:r>
          </a:p>
          <a:p>
            <a:pPr>
              <a:lnSpc>
                <a:spcPct val="150000"/>
              </a:lnSpc>
            </a:pPr>
            <a:r>
              <a:rPr lang="en-US" sz="1200" dirty="0"/>
              <a:t>Possessiveness</a:t>
            </a:r>
          </a:p>
          <a:p>
            <a:pPr>
              <a:lnSpc>
                <a:spcPct val="150000"/>
              </a:lnSpc>
            </a:pPr>
            <a:r>
              <a:rPr lang="en-US" sz="1200" dirty="0"/>
              <a:t>Dependence</a:t>
            </a:r>
          </a:p>
          <a:p>
            <a:pPr>
              <a:lnSpc>
                <a:spcPct val="150000"/>
              </a:lnSpc>
            </a:pPr>
            <a:r>
              <a:rPr lang="en-US" sz="1200" dirty="0"/>
              <a:t>Physical and Sexual Violence</a:t>
            </a:r>
          </a:p>
          <a:p>
            <a:pPr>
              <a:lnSpc>
                <a:spcPct val="150000"/>
              </a:lnSpc>
            </a:pPr>
            <a:r>
              <a:rPr lang="en-US" sz="1200" dirty="0"/>
              <a:t>Dishonesty </a:t>
            </a:r>
            <a:r>
              <a:rPr lang="en-US" sz="1100" dirty="0"/>
              <a:t>e.g., Deflecting responsibility</a:t>
            </a:r>
          </a:p>
          <a:p>
            <a:pPr>
              <a:lnSpc>
                <a:spcPct val="150000"/>
              </a:lnSpc>
            </a:pPr>
            <a:r>
              <a:rPr lang="en-US" sz="1200" dirty="0"/>
              <a:t>Manipulation</a:t>
            </a:r>
          </a:p>
          <a:p>
            <a:pPr>
              <a:lnSpc>
                <a:spcPct val="150000"/>
              </a:lnSpc>
            </a:pPr>
            <a:r>
              <a:rPr lang="en-US" sz="1200" dirty="0"/>
              <a:t>Disrespect and verbal abuse</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dirty="0"/>
          </a:p>
          <a:p>
            <a:endParaRPr lang="en-US" dirty="0"/>
          </a:p>
          <a:p>
            <a:r>
              <a:rPr lang="en-US" dirty="0"/>
              <a:t>These are all aspects of an unhealthy and toxic relationship</a:t>
            </a:r>
          </a:p>
          <a:p>
            <a:endParaRPr lang="en-US" dirty="0"/>
          </a:p>
          <a:p>
            <a:r>
              <a:rPr lang="en-US" dirty="0"/>
              <a:t>Jealousy - a little bit of jealousy is okay but the minute it starts to encompass control over you, hostility, your partner is showing signs of dependence, and escalates in intensity…then there is a problem</a:t>
            </a:r>
          </a:p>
          <a:p>
            <a:endParaRPr lang="en-US" dirty="0"/>
          </a:p>
          <a:p>
            <a:r>
              <a:rPr lang="en-US" dirty="0"/>
              <a:t>As previously discussed jealousy is insecurity, control, and possessiveness. Jealousy has nothing to do with love; </a:t>
            </a:r>
          </a:p>
          <a:p>
            <a:endParaRPr lang="en-US" dirty="0"/>
          </a:p>
          <a:p>
            <a:r>
              <a:rPr lang="en-US" dirty="0"/>
              <a:t>If your partner is constantly questioning you about where you are, who you’re with, and gets jealous over family members that is a sign of toxicity; it is not normal to get extremely jealous of how much time your partner spends with their family, friends, and even their own children. They may phone or text frequently and expect a response right away, just checking in to see what you are doing and with whom. They may also drop by when their partner is at work or school or spending time with other people. Many abusers control the finances; this creates dependency. In extreme cases, these types of abusers refuse to let their partners have jobs for fear of meeting others or develop a support system.</a:t>
            </a:r>
          </a:p>
          <a:p>
            <a:endParaRPr lang="en-US" dirty="0"/>
          </a:p>
          <a:p>
            <a:r>
              <a:rPr lang="en-US" dirty="0"/>
              <a:t>Possessiveness is also common</a:t>
            </a:r>
          </a:p>
          <a:p>
            <a:r>
              <a:rPr lang="en-US" dirty="0"/>
              <a:t>No you’re not being territorial. You are being possessive and jealous. </a:t>
            </a:r>
          </a:p>
          <a:p>
            <a:r>
              <a:rPr lang="en-US" dirty="0"/>
              <a:t>Those who are possessive typical exhibit control, hostility, and use intimidation tactics either on their partner or those around their partner. Hollywood has also glorified this is protective and romantic. It is not normal. </a:t>
            </a:r>
          </a:p>
          <a:p>
            <a:endParaRPr lang="en-US" dirty="0"/>
          </a:p>
          <a:p>
            <a:r>
              <a:rPr lang="en-US" dirty="0"/>
              <a:t>Dependency</a:t>
            </a:r>
          </a:p>
          <a:p>
            <a:r>
              <a:rPr lang="en-US" dirty="0"/>
              <a:t>This is extremely important. Erik Eriksson psychosocial stages of development define the adolescent years as defining your identity and your intimacy. He states that if you are unable or do not properly form your identity then you are not ready to be intimate. A dependent partner has grown up without a definite sense of identity and will form themselves to match their partner. They are completely dependent on their partner for their own satisfaction in life. This is also not normal. You are not </a:t>
            </a:r>
            <a:r>
              <a:rPr lang="en-US" dirty="0" err="1"/>
              <a:t>someones</a:t>
            </a:r>
            <a:r>
              <a:rPr lang="en-US" dirty="0"/>
              <a:t> sole secure form of happiness. You are two whole individuals coming together.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Sexual Violence; Physical Violence, which we will discuss more later</a:t>
            </a:r>
          </a:p>
          <a:p>
            <a:endParaRPr lang="en-US" dirty="0"/>
          </a:p>
          <a:p>
            <a:r>
              <a:rPr lang="en-US" dirty="0"/>
              <a:t>Dishonesty</a:t>
            </a:r>
          </a:p>
          <a:p>
            <a:r>
              <a:rPr lang="en-US" dirty="0"/>
              <a:t>We talked about how this can get in the way of a relationship. It is also defined by those who deflect responsibility and are always making excuses for their actions. Betrayal also falls into this category </a:t>
            </a:r>
          </a:p>
          <a:p>
            <a:endParaRPr lang="en-US" dirty="0"/>
          </a:p>
          <a:p>
            <a:r>
              <a:rPr lang="en-US" dirty="0"/>
              <a:t>Manipulation </a:t>
            </a:r>
          </a:p>
          <a:p>
            <a:r>
              <a:rPr lang="en-US" dirty="0"/>
              <a:t>You had reading about the many different forms of manipulation </a:t>
            </a:r>
          </a:p>
          <a:p>
            <a:r>
              <a:rPr lang="en-US" dirty="0"/>
              <a:t>Who can give me one example?</a:t>
            </a:r>
          </a:p>
          <a:p>
            <a:r>
              <a:rPr lang="en-US" dirty="0"/>
              <a:t>Another? </a:t>
            </a:r>
          </a:p>
          <a:p>
            <a:endParaRPr lang="en-US" dirty="0"/>
          </a:p>
          <a:p>
            <a:r>
              <a:rPr lang="en-US" dirty="0"/>
              <a:t>Disrespect such as belittling your partner, their accomplishments, and their actions; this verbal abuse is </a:t>
            </a:r>
          </a:p>
          <a:p>
            <a:r>
              <a:rPr lang="en-US" dirty="0"/>
              <a:t>Guilt tripping them into something they don’t want to do or convincing them everything is their fault</a:t>
            </a:r>
          </a:p>
          <a:p>
            <a:r>
              <a:rPr lang="en-US" dirty="0"/>
              <a:t>And sabotage, or defamation of your character in anyway. Making you feel insecure. </a:t>
            </a:r>
          </a:p>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11</a:t>
            </a:fld>
            <a:endParaRPr lang="en-US"/>
          </a:p>
        </p:txBody>
      </p:sp>
    </p:spTree>
    <p:extLst>
      <p:ext uri="{BB962C8B-B14F-4D97-AF65-F5344CB8AC3E}">
        <p14:creationId xmlns:p14="http://schemas.microsoft.com/office/powerpoint/2010/main" val="9919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AND FALSE QUESTIONS</a:t>
            </a:r>
          </a:p>
          <a:p>
            <a:endParaRPr lang="en-US" dirty="0"/>
          </a:p>
          <a:p>
            <a:r>
              <a:rPr lang="en-US" dirty="0"/>
              <a:t>Has any one experienced this? Examples </a:t>
            </a:r>
          </a:p>
          <a:p>
            <a:endParaRPr lang="en-US" dirty="0"/>
          </a:p>
          <a:p>
            <a:r>
              <a:rPr lang="en-US" dirty="0"/>
              <a:t>Quick involvement can become a negative situation very quickly and correlate to quick attachment, making it more difficult for the victim to breakaway from the abuser. </a:t>
            </a:r>
          </a:p>
          <a:p>
            <a:r>
              <a:rPr lang="en-US" dirty="0"/>
              <a:t>This is like love at first sight, you are the ONLY person for me, and the use of overkill such as I will kill myself if you leave</a:t>
            </a:r>
          </a:p>
          <a:p>
            <a:r>
              <a:rPr lang="en-US" dirty="0"/>
              <a:t>These individuals are desperate, fall quickly, you’re their soulmate and you MUST NEVER LEAVE. . .or else :)</a:t>
            </a:r>
          </a:p>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12</a:t>
            </a:fld>
            <a:endParaRPr lang="en-US"/>
          </a:p>
        </p:txBody>
      </p:sp>
    </p:spTree>
    <p:extLst>
      <p:ext uri="{BB962C8B-B14F-4D97-AF65-F5344CB8AC3E}">
        <p14:creationId xmlns:p14="http://schemas.microsoft.com/office/powerpoint/2010/main" val="280088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INTO UNHEALTHY RELATIONSHIPS</a:t>
            </a:r>
          </a:p>
          <a:p>
            <a:endParaRPr lang="en-US" dirty="0"/>
          </a:p>
          <a:p>
            <a:endParaRPr lang="en-US" dirty="0"/>
          </a:p>
          <a:p>
            <a:r>
              <a:rPr lang="en-US" dirty="0"/>
              <a:t>Controlling behavior is an alarming sign of a toxic relationship because it impedes on your own individuality. Having another individual control you takes away from one’s own self worth. Much like jealousy, as it worsens the abuser begins to interfere into more and more daily activities. Initially they assure you that its just for your own safety but eventually leads into your partner having complete control over your AUTONOMY</a:t>
            </a:r>
            <a:r>
              <a:rPr lang="en-US" baseline="0" dirty="0"/>
              <a:t> </a:t>
            </a:r>
            <a:r>
              <a:rPr lang="en-US" dirty="0"/>
              <a:t>.</a:t>
            </a:r>
          </a:p>
        </p:txBody>
      </p:sp>
      <p:sp>
        <p:nvSpPr>
          <p:cNvPr id="4" name="Slide Number Placeholder 3"/>
          <p:cNvSpPr>
            <a:spLocks noGrp="1"/>
          </p:cNvSpPr>
          <p:nvPr>
            <p:ph type="sldNum" sz="quarter" idx="5"/>
          </p:nvPr>
        </p:nvSpPr>
        <p:spPr/>
        <p:txBody>
          <a:bodyPr/>
          <a:lstStyle/>
          <a:p>
            <a:fld id="{4EC0B30D-C07A-425B-A90C-BA7BEB191079}" type="slidenum">
              <a:rPr lang="en-US" smtClean="0"/>
              <a:t>13</a:t>
            </a:fld>
            <a:endParaRPr lang="en-US"/>
          </a:p>
        </p:txBody>
      </p:sp>
    </p:spTree>
    <p:extLst>
      <p:ext uri="{BB962C8B-B14F-4D97-AF65-F5344CB8AC3E}">
        <p14:creationId xmlns:p14="http://schemas.microsoft.com/office/powerpoint/2010/main" val="52779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examples of this? </a:t>
            </a:r>
          </a:p>
          <a:p>
            <a:endParaRPr lang="en-US" dirty="0"/>
          </a:p>
          <a:p>
            <a:r>
              <a:rPr lang="en-US" dirty="0"/>
              <a:t>Do you have any that you have experienced? </a:t>
            </a:r>
          </a:p>
          <a:p>
            <a:endParaRPr lang="en-US" dirty="0"/>
          </a:p>
          <a:p>
            <a:r>
              <a:rPr lang="en-US" dirty="0"/>
              <a:t>This is removing themselves from the situation completely and replacing everything with “YOU”</a:t>
            </a:r>
          </a:p>
          <a:p>
            <a:r>
              <a:rPr lang="en-US" dirty="0"/>
              <a:t>You are their happiness</a:t>
            </a:r>
          </a:p>
          <a:p>
            <a:r>
              <a:rPr lang="en-US" dirty="0"/>
              <a:t>You are why they are mad</a:t>
            </a:r>
          </a:p>
          <a:p>
            <a:r>
              <a:rPr lang="en-US" dirty="0"/>
              <a:t>You are why they hit you</a:t>
            </a:r>
          </a:p>
          <a:p>
            <a:r>
              <a:rPr lang="en-US" dirty="0"/>
              <a:t>Another example of this would the person who absolutely cannot be happy by themselves, they “need” you and if you don’t pick up that phone on the first ring then its your fault they got fired </a:t>
            </a:r>
          </a:p>
        </p:txBody>
      </p:sp>
      <p:sp>
        <p:nvSpPr>
          <p:cNvPr id="4" name="Slide Number Placeholder 3"/>
          <p:cNvSpPr>
            <a:spLocks noGrp="1"/>
          </p:cNvSpPr>
          <p:nvPr>
            <p:ph type="sldNum" sz="quarter" idx="5"/>
          </p:nvPr>
        </p:nvSpPr>
        <p:spPr/>
        <p:txBody>
          <a:bodyPr/>
          <a:lstStyle/>
          <a:p>
            <a:fld id="{4EC0B30D-C07A-425B-A90C-BA7BEB191079}" type="slidenum">
              <a:rPr lang="en-US" smtClean="0"/>
              <a:t>14</a:t>
            </a:fld>
            <a:endParaRPr lang="en-US"/>
          </a:p>
        </p:txBody>
      </p:sp>
    </p:spTree>
    <p:extLst>
      <p:ext uri="{BB962C8B-B14F-4D97-AF65-F5344CB8AC3E}">
        <p14:creationId xmlns:p14="http://schemas.microsoft.com/office/powerpoint/2010/main" val="323122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I would like to discuss some of the toxic traits that have been romanticized into seeming normal. These will be tied in with class discussion. </a:t>
            </a:r>
          </a:p>
          <a:p>
            <a:r>
              <a:rPr lang="en-US" dirty="0"/>
              <a:t>As a group you will be evaluating some dialog between partners. You will determine if the scenario is toxic or healthy and list the relative traits that you have found. </a:t>
            </a:r>
          </a:p>
          <a:p>
            <a:r>
              <a:rPr lang="en-US" dirty="0"/>
              <a:t> </a:t>
            </a:r>
          </a:p>
          <a:p>
            <a:r>
              <a:rPr lang="en-US" dirty="0"/>
              <a:t>Who would like to tell me what a relationship score board is or give an example? </a:t>
            </a:r>
          </a:p>
          <a:p>
            <a:r>
              <a:rPr lang="en-US" dirty="0"/>
              <a:t>Dropping hints?</a:t>
            </a:r>
          </a:p>
          <a:p>
            <a:r>
              <a:rPr lang="en-US" dirty="0"/>
              <a:t>Hostage situation?</a:t>
            </a:r>
          </a:p>
          <a:p>
            <a:r>
              <a:rPr lang="en-US" dirty="0"/>
              <a:t>Emotional blaming?</a:t>
            </a:r>
          </a:p>
          <a:p>
            <a:r>
              <a:rPr lang="en-US" dirty="0"/>
              <a:t>There should be tons of answers for the next one </a:t>
            </a:r>
          </a:p>
          <a:p>
            <a:r>
              <a:rPr lang="en-US" dirty="0"/>
              <a:t>Buying the solution? </a:t>
            </a:r>
          </a:p>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15</a:t>
            </a:fld>
            <a:endParaRPr lang="en-US"/>
          </a:p>
        </p:txBody>
      </p:sp>
    </p:spTree>
    <p:extLst>
      <p:ext uri="{BB962C8B-B14F-4D97-AF65-F5344CB8AC3E}">
        <p14:creationId xmlns:p14="http://schemas.microsoft.com/office/powerpoint/2010/main" val="343434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16</a:t>
            </a:fld>
            <a:endParaRPr lang="en-US"/>
          </a:p>
        </p:txBody>
      </p:sp>
    </p:spTree>
    <p:extLst>
      <p:ext uri="{BB962C8B-B14F-4D97-AF65-F5344CB8AC3E}">
        <p14:creationId xmlns:p14="http://schemas.microsoft.com/office/powerpoint/2010/main" val="3665112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17</a:t>
            </a:fld>
            <a:endParaRPr lang="en-US"/>
          </a:p>
        </p:txBody>
      </p:sp>
    </p:spTree>
    <p:extLst>
      <p:ext uri="{BB962C8B-B14F-4D97-AF65-F5344CB8AC3E}">
        <p14:creationId xmlns:p14="http://schemas.microsoft.com/office/powerpoint/2010/main" val="188344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If you take away anything about communication this is it.</a:t>
            </a:r>
          </a:p>
          <a:p>
            <a:endParaRPr lang="en-US" dirty="0"/>
          </a:p>
          <a:p>
            <a:r>
              <a:rPr lang="en-US" dirty="0"/>
              <a:t>This is your way to effectively learn how to communicate with your partner </a:t>
            </a:r>
          </a:p>
          <a:p>
            <a:endParaRPr lang="en-US" dirty="0"/>
          </a:p>
          <a:p>
            <a:r>
              <a:rPr lang="en-US" dirty="0"/>
              <a:t>I feel</a:t>
            </a:r>
          </a:p>
          <a:p>
            <a:r>
              <a:rPr lang="en-US" dirty="0"/>
              <a:t>	YOU statements argumentative </a:t>
            </a:r>
          </a:p>
          <a:p>
            <a:r>
              <a:rPr lang="en-US" dirty="0"/>
              <a:t>Make sure you specify how you feel but not at or with them if you’re in a situation where you’re unsure why you feel the way you do. </a:t>
            </a:r>
          </a:p>
          <a:p>
            <a:endParaRPr lang="en-US" dirty="0"/>
          </a:p>
          <a:p>
            <a:r>
              <a:rPr lang="en-US" dirty="0"/>
              <a:t>Let your partner rephrase. Talking is hard</a:t>
            </a:r>
          </a:p>
          <a:p>
            <a:endParaRPr lang="en-US" dirty="0"/>
          </a:p>
          <a:p>
            <a:r>
              <a:rPr lang="en-US" dirty="0"/>
              <a:t>Never. Stop. Dating. You will lose who you are together if you do. </a:t>
            </a:r>
          </a:p>
        </p:txBody>
      </p:sp>
      <p:sp>
        <p:nvSpPr>
          <p:cNvPr id="4" name="Slide Number Placeholder 3"/>
          <p:cNvSpPr>
            <a:spLocks noGrp="1"/>
          </p:cNvSpPr>
          <p:nvPr>
            <p:ph type="sldNum" sz="quarter" idx="5"/>
          </p:nvPr>
        </p:nvSpPr>
        <p:spPr/>
        <p:txBody>
          <a:bodyPr/>
          <a:lstStyle/>
          <a:p>
            <a:fld id="{4EC0B30D-C07A-425B-A90C-BA7BEB191079}" type="slidenum">
              <a:rPr lang="en-US" smtClean="0"/>
              <a:t>19</a:t>
            </a:fld>
            <a:endParaRPr lang="en-US"/>
          </a:p>
        </p:txBody>
      </p:sp>
    </p:spTree>
    <p:extLst>
      <p:ext uri="{BB962C8B-B14F-4D97-AF65-F5344CB8AC3E}">
        <p14:creationId xmlns:p14="http://schemas.microsoft.com/office/powerpoint/2010/main" val="202138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27 seconds)</a:t>
            </a:r>
          </a:p>
          <a:p>
            <a:r>
              <a:rPr lang="en-US" dirty="0"/>
              <a:t>Who can answer “What is love?” </a:t>
            </a:r>
          </a:p>
          <a:p>
            <a:endParaRPr lang="en-US" dirty="0"/>
          </a:p>
          <a:p>
            <a:r>
              <a:rPr lang="en-US" dirty="0"/>
              <a:t>Well there are two different types of love</a:t>
            </a:r>
          </a:p>
          <a:p>
            <a:endParaRPr lang="en-US" dirty="0"/>
          </a:p>
          <a:p>
            <a:r>
              <a:rPr lang="en-US" dirty="0"/>
              <a:t>Romantic love is symbolic of the honeymoon phase or the love Hollywood says you’re supposed to have. When in reality, romantic love devolves into Companionate love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Companionate love is the feelings </a:t>
            </a:r>
            <a:r>
              <a:rPr lang="en-US"/>
              <a:t>of </a:t>
            </a:r>
            <a:r>
              <a:rPr lang="en-US" sz="1200" dirty="0"/>
              <a:t>d</a:t>
            </a:r>
            <a:r>
              <a:rPr lang="en-US" sz="1200"/>
              <a:t>eep </a:t>
            </a:r>
            <a:r>
              <a:rPr lang="en-US" sz="1200" dirty="0"/>
              <a:t>attachment, intimacy, ease with partner, development of trust, loyalty, and acceptance, and being ready to sacrifice. The switch from romantic to companionate is often hard due to social stigmas surrounding what love is supposed to look like</a:t>
            </a:r>
          </a:p>
          <a:p>
            <a:r>
              <a:rPr lang="en-US" dirty="0"/>
              <a:t>So now that we know what love is, lets talk about what makes it work and what </a:t>
            </a:r>
            <a:r>
              <a:rPr lang="en-US" dirty="0" err="1"/>
              <a:t>doesnt</a:t>
            </a:r>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2</a:t>
            </a:fld>
            <a:endParaRPr lang="en-US"/>
          </a:p>
        </p:txBody>
      </p:sp>
    </p:spTree>
    <p:extLst>
      <p:ext uri="{BB962C8B-B14F-4D97-AF65-F5344CB8AC3E}">
        <p14:creationId xmlns:p14="http://schemas.microsoft.com/office/powerpoint/2010/main" val="306857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combination with slide 4, 4 minutes and 10 seconds)</a:t>
            </a:r>
          </a:p>
          <a:p>
            <a:r>
              <a:rPr lang="en-US" dirty="0"/>
              <a:t>This slide will cover the most common aspects found in a healthy relationship.</a:t>
            </a:r>
          </a:p>
          <a:p>
            <a:endParaRPr lang="en-US" dirty="0"/>
          </a:p>
          <a:p>
            <a:r>
              <a:rPr lang="en-US" dirty="0"/>
              <a:t>First is Mutual Respect</a:t>
            </a:r>
          </a:p>
          <a:p>
            <a:r>
              <a:rPr lang="en-US" dirty="0"/>
              <a:t>This is seeing you and your partner on the same level. You understand each others view-points and accept them for who they are. </a:t>
            </a:r>
          </a:p>
          <a:p>
            <a:endParaRPr lang="en-US" dirty="0"/>
          </a:p>
          <a:p>
            <a:r>
              <a:rPr lang="en-US" dirty="0"/>
              <a:t>Then you have trust.</a:t>
            </a:r>
          </a:p>
          <a:p>
            <a:r>
              <a:rPr lang="en-US" dirty="0"/>
              <a:t>Trust is a foundation in a long term relationship. If you are sitting awake at night wondering what your partner is doing on their friends night out, it may be time to sit down and evaluate why you do not trust them. Is it your own insecurities or has your partner proved themselves untrustworthy in someway. Another important thing is to not blow situations out of proportion. Just because your boo didn’t text you back within the first 15 seconds doesn’t mean they’re cheating. </a:t>
            </a:r>
          </a:p>
          <a:p>
            <a:endParaRPr lang="en-US" dirty="0"/>
          </a:p>
          <a:p>
            <a:r>
              <a:rPr lang="en-US" dirty="0"/>
              <a:t>Next is honesty</a:t>
            </a:r>
          </a:p>
          <a:p>
            <a:r>
              <a:rPr lang="en-US" dirty="0"/>
              <a:t>This is related to respect. You have to respect yourself and your partner enough to be honest with them. If you are doing something that you feel like you have to hide from your partner, is it really good for your relationship? Trust, honesty and respect all build off of each other. </a:t>
            </a:r>
          </a:p>
          <a:p>
            <a:endParaRPr lang="en-US" dirty="0"/>
          </a:p>
          <a:p>
            <a:r>
              <a:rPr lang="en-US" dirty="0"/>
              <a:t>Good communication.</a:t>
            </a:r>
          </a:p>
          <a:p>
            <a:r>
              <a:rPr lang="en-US" dirty="0"/>
              <a:t>Communication can make or break your relationship. Good communication encompasses compromise, listening, receptivity, problem solving, and understanding. I wont go in depth now as we will cover communication in the next few slides. </a:t>
            </a:r>
          </a:p>
          <a:p>
            <a:endParaRPr lang="en-US" dirty="0"/>
          </a:p>
          <a:p>
            <a:r>
              <a:rPr lang="en-US" dirty="0"/>
              <a:t>Individuality </a:t>
            </a:r>
          </a:p>
          <a:p>
            <a:r>
              <a:rPr lang="en-US" dirty="0"/>
              <a:t>Is the ability to remain yourself inside of a relationship. It is normal and okay for couples to have differences whether it be in personality, hobbies, friends </a:t>
            </a:r>
            <a:r>
              <a:rPr lang="en-US" dirty="0" err="1"/>
              <a:t>ect</a:t>
            </a:r>
            <a:r>
              <a:rPr lang="en-US" dirty="0"/>
              <a:t>… this is the embodiment of self love and self confidence. You need to be able to love who you are before you can love and give yourself to someone else. You also need to have the confidence to do so. Becoming your partner is not a sign of a healthy relationship, being completely reliant on your partner for your satisfaction in life is toxic. </a:t>
            </a:r>
          </a:p>
          <a:p>
            <a:endParaRPr lang="en-US" dirty="0"/>
          </a:p>
          <a:p>
            <a:r>
              <a:rPr lang="en-US" dirty="0"/>
              <a:t>Effectively Managing Conflict</a:t>
            </a:r>
          </a:p>
          <a:p>
            <a:r>
              <a:rPr lang="en-US" dirty="0"/>
              <a:t>This is your ability to control your temper whether verbal or physical. This takes a lot of understanding and receptivity or being able to sit down, listen (calmly), relax, and really understand your partners thoughts and feelings. This is letting go of your defenses. </a:t>
            </a:r>
          </a:p>
          <a:p>
            <a:r>
              <a:rPr lang="en-US" dirty="0"/>
              <a:t>This can also lead into fighting fair. This is dropping the past, no name calling, rude remarks, generalizations, and no personal attacks. The purpose of an argument isn’t to win, it is to understand and come to an agreement, it becomes a fight when you lose anger control and begin to not fight fair</a:t>
            </a:r>
          </a:p>
          <a:p>
            <a:endParaRPr lang="en-US" dirty="0"/>
          </a:p>
          <a:p>
            <a:r>
              <a:rPr lang="en-US" dirty="0"/>
              <a:t>Being a role model, I know this sounds strange but it is important. You must work on being the people who you want to be and want to see from each other </a:t>
            </a:r>
          </a:p>
          <a:p>
            <a:endParaRPr lang="en-US" dirty="0"/>
          </a:p>
          <a:p>
            <a:r>
              <a:rPr lang="en-US" dirty="0"/>
              <a:t>A healthy sexual relationship means that there is no force involved and that sexual matters are consensual </a:t>
            </a:r>
          </a:p>
          <a:p>
            <a:endParaRPr lang="en-US" dirty="0"/>
          </a:p>
          <a:p>
            <a:r>
              <a:rPr lang="en-US" dirty="0"/>
              <a:t>Lastly Affection…simply put…don’t stop dating. Hold their hand while you’re out, kiss their forehead, buy them that piece of candy they eyeballed at the store yesterday, watch their show even though you hate cop shows, just do the </a:t>
            </a:r>
            <a:r>
              <a:rPr lang="en-US" dirty="0" err="1"/>
              <a:t>cutsie</a:t>
            </a:r>
            <a:r>
              <a:rPr lang="en-US" dirty="0"/>
              <a:t> things. Who cares who knows? We all do it</a:t>
            </a:r>
          </a:p>
        </p:txBody>
      </p:sp>
      <p:sp>
        <p:nvSpPr>
          <p:cNvPr id="4" name="Slide Number Placeholder 3"/>
          <p:cNvSpPr>
            <a:spLocks noGrp="1"/>
          </p:cNvSpPr>
          <p:nvPr>
            <p:ph type="sldNum" sz="quarter" idx="5"/>
          </p:nvPr>
        </p:nvSpPr>
        <p:spPr/>
        <p:txBody>
          <a:bodyPr/>
          <a:lstStyle/>
          <a:p>
            <a:fld id="{4EC0B30D-C07A-425B-A90C-BA7BEB191079}" type="slidenum">
              <a:rPr lang="en-US" smtClean="0"/>
              <a:t>3</a:t>
            </a:fld>
            <a:endParaRPr lang="en-US"/>
          </a:p>
        </p:txBody>
      </p:sp>
    </p:spTree>
    <p:extLst>
      <p:ext uri="{BB962C8B-B14F-4D97-AF65-F5344CB8AC3E}">
        <p14:creationId xmlns:p14="http://schemas.microsoft.com/office/powerpoint/2010/main" val="142526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Being a role model, I know this sounds strange but it is important. You must work on being the people who you want to be and want to see from each other </a:t>
            </a:r>
          </a:p>
          <a:p>
            <a:endParaRPr lang="en-US" dirty="0"/>
          </a:p>
          <a:p>
            <a:r>
              <a:rPr lang="en-US" dirty="0"/>
              <a:t>A healthy sexual relationship means that there is no force involved and that sexual matters are consensual. </a:t>
            </a:r>
          </a:p>
          <a:p>
            <a:endParaRPr lang="en-US" dirty="0"/>
          </a:p>
          <a:p>
            <a:r>
              <a:rPr lang="en-US" dirty="0"/>
              <a:t>Lastly Affection…simply put…don’t stop dating. Hold their hand while you’re out, kiss their forehead, buy them that piece of candy they eyeballed at the store yesterday, watch their show even though you hate cop shows, just do the </a:t>
            </a:r>
            <a:r>
              <a:rPr lang="en-US" dirty="0" err="1"/>
              <a:t>cutsie</a:t>
            </a:r>
            <a:r>
              <a:rPr lang="en-US" dirty="0"/>
              <a:t> things. Who cares who knows? We all do it</a:t>
            </a:r>
          </a:p>
        </p:txBody>
      </p:sp>
      <p:sp>
        <p:nvSpPr>
          <p:cNvPr id="4" name="Slide Number Placeholder 3"/>
          <p:cNvSpPr>
            <a:spLocks noGrp="1"/>
          </p:cNvSpPr>
          <p:nvPr>
            <p:ph type="sldNum" sz="quarter" idx="5"/>
          </p:nvPr>
        </p:nvSpPr>
        <p:spPr/>
        <p:txBody>
          <a:bodyPr/>
          <a:lstStyle/>
          <a:p>
            <a:fld id="{4EC0B30D-C07A-425B-A90C-BA7BEB191079}" type="slidenum">
              <a:rPr lang="en-US" smtClean="0"/>
              <a:t>4</a:t>
            </a:fld>
            <a:endParaRPr lang="en-US"/>
          </a:p>
        </p:txBody>
      </p:sp>
    </p:spTree>
    <p:extLst>
      <p:ext uri="{BB962C8B-B14F-4D97-AF65-F5344CB8AC3E}">
        <p14:creationId xmlns:p14="http://schemas.microsoft.com/office/powerpoint/2010/main" val="326424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a critical skill in all areas of our lives, both professionally and interpersonally.</a:t>
            </a:r>
          </a:p>
          <a:p>
            <a:endParaRPr lang="en-US" dirty="0"/>
          </a:p>
          <a:p>
            <a:r>
              <a:rPr lang="en-US" dirty="0"/>
              <a:t>Partners who know how to communicate effectively with each other have a better chance of their relationship working out than couples who do not have a good communication strategy. But this does not mean that you cannot work towards bettering your communication skills. The next few slides will focus on communication, as it is one of the most important aspects of a healthy relationship. </a:t>
            </a:r>
          </a:p>
          <a:p>
            <a:endParaRPr lang="en-US" dirty="0"/>
          </a:p>
          <a:p>
            <a:pPr marL="0" indent="0">
              <a:buNone/>
            </a:pPr>
            <a:r>
              <a:rPr lang="en-US" dirty="0"/>
              <a:t>Communication </a:t>
            </a:r>
          </a:p>
          <a:p>
            <a:r>
              <a:rPr lang="en-US" dirty="0"/>
              <a:t>Fosters mutual understanding, increased emotional intimacy and connectedness, and helps to deepen the feeling of love</a:t>
            </a:r>
          </a:p>
          <a:p>
            <a:r>
              <a:rPr lang="en-US" dirty="0"/>
              <a:t>As discussed on the previous slide, communication is comprised of compromise, understanding, receptivity, and listening. </a:t>
            </a:r>
          </a:p>
          <a:p>
            <a:pPr marL="0" indent="0" algn="l">
              <a:buNone/>
            </a:pPr>
            <a:r>
              <a:rPr lang="en-US" dirty="0">
                <a:solidFill>
                  <a:schemeClr val="accent5">
                    <a:lumMod val="75000"/>
                  </a:schemeClr>
                </a:solidFill>
              </a:rPr>
              <a:t>True or False: FALSE. It was previously thought that women spoke around 20,000 words a day while Men spoke around 7,000, however, this was debunked, and it turns out that both speak roughly 16,000 words a day. That’s a lot of communication. </a:t>
            </a:r>
          </a:p>
          <a:p>
            <a:pPr marL="0" indent="0" algn="l">
              <a:buNone/>
            </a:pPr>
            <a:endParaRPr lang="en-US" dirty="0">
              <a:solidFill>
                <a:schemeClr val="accent5">
                  <a:lumMod val="75000"/>
                </a:schemeClr>
              </a:solidFill>
            </a:endParaRPr>
          </a:p>
          <a:p>
            <a:pPr>
              <a:lnSpc>
                <a:spcPct val="100000"/>
              </a:lnSpc>
            </a:pPr>
            <a:r>
              <a:rPr lang="en-US" sz="3200" dirty="0"/>
              <a:t>Overgeneralizations </a:t>
            </a:r>
          </a:p>
          <a:p>
            <a:pPr lvl="1">
              <a:lnSpc>
                <a:spcPct val="100000"/>
              </a:lnSpc>
            </a:pPr>
            <a:r>
              <a:rPr lang="en-US" sz="3200" dirty="0"/>
              <a:t>“Never” and “Always”</a:t>
            </a:r>
          </a:p>
          <a:p>
            <a:pPr lvl="1">
              <a:lnSpc>
                <a:spcPct val="100000"/>
              </a:lnSpc>
            </a:pPr>
            <a:r>
              <a:rPr lang="en-US" sz="3200" dirty="0"/>
              <a:t>Better to say “I feel like…”</a:t>
            </a:r>
          </a:p>
          <a:p>
            <a:pPr>
              <a:lnSpc>
                <a:spcPct val="100000"/>
              </a:lnSpc>
            </a:pPr>
            <a:r>
              <a:rPr lang="en-US" sz="3200" dirty="0"/>
              <a:t>Name calling</a:t>
            </a:r>
          </a:p>
          <a:p>
            <a:pPr>
              <a:lnSpc>
                <a:spcPct val="100000"/>
              </a:lnSpc>
            </a:pPr>
            <a:r>
              <a:rPr lang="en-US" sz="3200" dirty="0"/>
              <a:t>Bringing up old arguments</a:t>
            </a:r>
          </a:p>
          <a:p>
            <a:pPr>
              <a:lnSpc>
                <a:spcPct val="100000"/>
              </a:lnSpc>
            </a:pPr>
            <a:r>
              <a:rPr lang="en-US" sz="3200" dirty="0"/>
              <a:t>Overkill</a:t>
            </a:r>
          </a:p>
          <a:p>
            <a:pPr marL="0" indent="0" algn="l">
              <a:buNone/>
            </a:pPr>
            <a:endParaRPr lang="en-US" dirty="0">
              <a:solidFill>
                <a:schemeClr val="accent5">
                  <a:lumMod val="75000"/>
                </a:schemeClr>
              </a:solidFill>
            </a:endParaRPr>
          </a:p>
        </p:txBody>
      </p:sp>
      <p:sp>
        <p:nvSpPr>
          <p:cNvPr id="4" name="Slide Number Placeholder 3"/>
          <p:cNvSpPr>
            <a:spLocks noGrp="1"/>
          </p:cNvSpPr>
          <p:nvPr>
            <p:ph type="sldNum" sz="quarter" idx="5"/>
          </p:nvPr>
        </p:nvSpPr>
        <p:spPr/>
        <p:txBody>
          <a:bodyPr/>
          <a:lstStyle/>
          <a:p>
            <a:fld id="{4EC0B30D-C07A-425B-A90C-BA7BEB191079}" type="slidenum">
              <a:rPr lang="en-US" smtClean="0"/>
              <a:t>5</a:t>
            </a:fld>
            <a:endParaRPr lang="en-US"/>
          </a:p>
        </p:txBody>
      </p:sp>
    </p:spTree>
    <p:extLst>
      <p:ext uri="{BB962C8B-B14F-4D97-AF65-F5344CB8AC3E}">
        <p14:creationId xmlns:p14="http://schemas.microsoft.com/office/powerpoint/2010/main" val="390794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Nonverbal communication comprises 70 percent of all conversations, but it is the most likely to be understood. </a:t>
            </a:r>
          </a:p>
          <a:p>
            <a:r>
              <a:rPr lang="en-US" dirty="0"/>
              <a:t>This most common nonverbal communication thought about is gestures, but it can be more than that. It can be a way to consent within relationships. We can say a lot with our bodies, especially within the bedroom. Sex may be hard to talk about but it is easy to show sex appeal. This can be pulling your partner in, enthusiastic noises, and sensual touches. However, you also have to be responsive to your partners signs of discomfort. This can be pulling away, not responding to your touch, and stiffening their muscles. As relationships age so do the ways that partners communicate about sex. Some other forms of nonverbal communication can be sending flowers. What are some different ways someone can interpret receiving flowers?</a:t>
            </a:r>
          </a:p>
          <a:p>
            <a:pPr algn="l"/>
            <a:r>
              <a:rPr lang="en-US" dirty="0"/>
              <a:t>Women are better at deciphering nonverbal communication. </a:t>
            </a:r>
          </a:p>
          <a:p>
            <a:pPr algn="l"/>
            <a:r>
              <a:rPr lang="en-US" dirty="0"/>
              <a:t>Women/some gay men use more</a:t>
            </a:r>
          </a:p>
          <a:p>
            <a:pPr algn="l"/>
            <a:r>
              <a:rPr lang="en-US" dirty="0"/>
              <a:t>Eye contact</a:t>
            </a:r>
          </a:p>
          <a:p>
            <a:pPr algn="l"/>
            <a:r>
              <a:rPr lang="en-US" dirty="0"/>
              <a:t>Touches</a:t>
            </a:r>
          </a:p>
          <a:p>
            <a:pPr algn="l"/>
            <a:r>
              <a:rPr lang="en-US" dirty="0"/>
              <a:t>Smiles </a:t>
            </a:r>
          </a:p>
          <a:p>
            <a:pPr algn="l"/>
            <a:r>
              <a:rPr lang="en-US" dirty="0"/>
              <a:t>Who do you think initiates more ”first moves”</a:t>
            </a:r>
          </a:p>
          <a:p>
            <a:pPr algn="l"/>
            <a:r>
              <a:rPr lang="en-US" dirty="0"/>
              <a:t>When having conversations. It is also women who initiate the first move more often than men. </a:t>
            </a:r>
          </a:p>
          <a:p>
            <a:pPr algn="l"/>
            <a:r>
              <a:rPr lang="en-US" dirty="0"/>
              <a:t> </a:t>
            </a:r>
          </a:p>
          <a:p>
            <a:pPr algn="l"/>
            <a:r>
              <a:rPr lang="en-US" dirty="0"/>
              <a:t>In terms of computer mediated communication, I felt as thought this would be relevant since we are in the technological age of communication. </a:t>
            </a:r>
          </a:p>
          <a:p>
            <a:pPr algn="l"/>
            <a:r>
              <a:rPr lang="en-US" dirty="0"/>
              <a:t>In interviews, many of those who reported talking via the internet said they did so because it imposed less of a risk of initial judgment. You cant see the persons face or hear the tone of their voice. But this can become an issue when those get too reliant on the use of a screen to talk to individuals and to gain sexual pleasure. </a:t>
            </a:r>
          </a:p>
        </p:txBody>
      </p:sp>
      <p:sp>
        <p:nvSpPr>
          <p:cNvPr id="4" name="Slide Number Placeholder 3"/>
          <p:cNvSpPr>
            <a:spLocks noGrp="1"/>
          </p:cNvSpPr>
          <p:nvPr>
            <p:ph type="sldNum" sz="quarter" idx="5"/>
          </p:nvPr>
        </p:nvSpPr>
        <p:spPr/>
        <p:txBody>
          <a:bodyPr/>
          <a:lstStyle/>
          <a:p>
            <a:fld id="{4EC0B30D-C07A-425B-A90C-BA7BEB191079}" type="slidenum">
              <a:rPr lang="en-US" smtClean="0"/>
              <a:t>6</a:t>
            </a:fld>
            <a:endParaRPr lang="en-US"/>
          </a:p>
        </p:txBody>
      </p:sp>
    </p:spTree>
    <p:extLst>
      <p:ext uri="{BB962C8B-B14F-4D97-AF65-F5344CB8AC3E}">
        <p14:creationId xmlns:p14="http://schemas.microsoft.com/office/powerpoint/2010/main" val="203029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https://www.pewresearch.org/fact-tank/2020/02/06/10-facts-about-americans-and-online-dating/</a:t>
            </a:r>
            <a:endParaRPr lang="en-US" dirty="0"/>
          </a:p>
          <a:p>
            <a:endParaRPr lang="en-US" dirty="0"/>
          </a:p>
          <a:p>
            <a:r>
              <a:rPr lang="en-US" dirty="0"/>
              <a:t>A study conducted by the Pew Research Center evaluated the online dating statistics </a:t>
            </a:r>
            <a:r>
              <a:rPr lang="en-US" sz="1200" b="0" i="0" kern="1200" dirty="0">
                <a:solidFill>
                  <a:schemeClr val="tx1"/>
                </a:solidFill>
                <a:effectLst/>
                <a:latin typeface="+mn-lt"/>
                <a:ea typeface="+mn-ea"/>
                <a:cs typeface="+mn-cs"/>
              </a:rPr>
              <a:t>based on completed surveys among 4,860 U. in October of 2019. This study shows percentages of those who have used a dating platform and the percentages of those who have gotten married or began a committed relationship as a result. </a:t>
            </a:r>
          </a:p>
          <a:p>
            <a:r>
              <a:rPr lang="en-US" sz="1200" b="0" i="0" kern="1200" dirty="0">
                <a:solidFill>
                  <a:schemeClr val="tx1"/>
                </a:solidFill>
                <a:effectLst/>
                <a:latin typeface="+mn-lt"/>
                <a:ea typeface="+mn-ea"/>
                <a:cs typeface="+mn-cs"/>
              </a:rPr>
              <a:t>Is this study experimental or nonexperimental? </a:t>
            </a:r>
          </a:p>
          <a:p>
            <a:r>
              <a:rPr lang="en-US" sz="1200" b="0" i="0" kern="1200" dirty="0">
                <a:solidFill>
                  <a:schemeClr val="tx1"/>
                </a:solidFill>
                <a:effectLst/>
                <a:latin typeface="+mn-lt"/>
                <a:ea typeface="+mn-ea"/>
                <a:cs typeface="+mn-cs"/>
              </a:rPr>
              <a:t>What kind of study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was found that three in ten adults have ever used a dating site/app and that the percentages vary significantly when comparing ages and sexual orientation. </a:t>
            </a:r>
          </a:p>
          <a:p>
            <a:r>
              <a:rPr lang="en-US" sz="1200" b="0" i="0" kern="1200" dirty="0">
                <a:solidFill>
                  <a:schemeClr val="tx1"/>
                </a:solidFill>
                <a:effectLst/>
                <a:latin typeface="+mn-lt"/>
                <a:ea typeface="+mn-ea"/>
                <a:cs typeface="+mn-cs"/>
              </a:rPr>
              <a:t>48% of 18-29 year old’s have admitted to using dating sites while comparatively 30-49 saw 38%</a:t>
            </a:r>
          </a:p>
          <a:p>
            <a:r>
              <a:rPr lang="en-US" sz="1200" b="0" i="0" kern="1200" dirty="0">
                <a:solidFill>
                  <a:schemeClr val="tx1"/>
                </a:solidFill>
                <a:effectLst/>
                <a:latin typeface="+mn-lt"/>
                <a:ea typeface="+mn-ea"/>
                <a:cs typeface="+mn-cs"/>
              </a:rPr>
              <a:t>Past 50 the percentages decrease further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terms of sexual orientation, Lesbian, gay or bisexual adults(21%) almost double the percentage of heterosexual adults(11%) when admitting they have ever used a dating platform. LGB also shows a greater percentage of becoming committed to the person they met online. </a:t>
            </a:r>
          </a:p>
          <a:p>
            <a:r>
              <a:rPr lang="en-US" sz="1200" b="0" i="0" kern="1200" dirty="0">
                <a:solidFill>
                  <a:schemeClr val="tx1"/>
                </a:solidFill>
                <a:effectLst/>
                <a:latin typeface="+mn-lt"/>
                <a:ea typeface="+mn-ea"/>
                <a:cs typeface="+mn-cs"/>
              </a:rPr>
              <a:t>It was also mentioned that even though online daters experience positivity there are certain downsides that are faced as well. Some people become frustrated, pessimistic, and even insecure. </a:t>
            </a:r>
          </a:p>
          <a:p>
            <a:r>
              <a:rPr lang="en-US" sz="1200" b="0" i="0" kern="1200" dirty="0">
                <a:solidFill>
                  <a:schemeClr val="tx1"/>
                </a:solidFill>
                <a:effectLst/>
                <a:latin typeface="+mn-lt"/>
                <a:ea typeface="+mn-ea"/>
                <a:cs typeface="+mn-cs"/>
              </a:rPr>
              <a:t>So while the use of technology can mitigate some of the stress faced by face-to-face interactions for some individuals, it can also be detrimental to others.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same study outlines many other interesting topics about online dating if you would like to check it out. The link is provided in the notes of the downloadable </a:t>
            </a:r>
            <a:r>
              <a:rPr lang="en-US" sz="1200" b="0" i="0" kern="1200" dirty="0" err="1">
                <a:solidFill>
                  <a:schemeClr val="tx1"/>
                </a:solidFill>
                <a:effectLst/>
                <a:latin typeface="+mn-lt"/>
                <a:ea typeface="+mn-ea"/>
                <a:cs typeface="+mn-cs"/>
              </a:rPr>
              <a:t>powerpoint</a:t>
            </a:r>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EC0B30D-C07A-425B-A90C-BA7BEB191079}" type="slidenum">
              <a:rPr lang="en-US" smtClean="0"/>
              <a:t>7</a:t>
            </a:fld>
            <a:endParaRPr lang="en-US"/>
          </a:p>
        </p:txBody>
      </p:sp>
    </p:spTree>
    <p:extLst>
      <p:ext uri="{BB962C8B-B14F-4D97-AF65-F5344CB8AC3E}">
        <p14:creationId xmlns:p14="http://schemas.microsoft.com/office/powerpoint/2010/main" val="130417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how we can communicating effectively </a:t>
            </a:r>
          </a:p>
          <a:p>
            <a:endParaRPr lang="en-US" dirty="0"/>
          </a:p>
          <a:p>
            <a:r>
              <a:rPr lang="en-US" dirty="0"/>
              <a:t>Self-Disclosure involves opening up and sharing your thoughts and feelings. </a:t>
            </a:r>
          </a:p>
          <a:p>
            <a:r>
              <a:rPr lang="en-US" dirty="0"/>
              <a:t>who feels like they are good at self disclosure? </a:t>
            </a:r>
          </a:p>
          <a:p>
            <a:endParaRPr lang="en-US" dirty="0"/>
          </a:p>
          <a:p>
            <a:r>
              <a:rPr lang="en-US" dirty="0"/>
              <a:t>So essentially it is how we open up and share our inner most thoughts and feelings with our partner </a:t>
            </a:r>
          </a:p>
          <a:p>
            <a:r>
              <a:rPr lang="en-US" dirty="0"/>
              <a:t>Do do this effectively you need to explain: what is wrong</a:t>
            </a:r>
          </a:p>
          <a:p>
            <a:r>
              <a:rPr lang="en-US" dirty="0"/>
              <a:t>How you feel about it</a:t>
            </a:r>
          </a:p>
          <a:p>
            <a:r>
              <a:rPr lang="en-US" dirty="0"/>
              <a:t>And being specific about what it is you are asking for </a:t>
            </a:r>
          </a:p>
          <a:p>
            <a:endParaRPr lang="en-US" dirty="0"/>
          </a:p>
          <a:p>
            <a:r>
              <a:rPr lang="en-US" dirty="0"/>
              <a:t>ADD IN MINI SKIT</a:t>
            </a:r>
            <a:r>
              <a:rPr lang="en-US" baseline="0" dirty="0"/>
              <a:t> WITH JESS</a:t>
            </a:r>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8</a:t>
            </a:fld>
            <a:endParaRPr lang="en-US"/>
          </a:p>
        </p:txBody>
      </p:sp>
    </p:spTree>
    <p:extLst>
      <p:ext uri="{BB962C8B-B14F-4D97-AF65-F5344CB8AC3E}">
        <p14:creationId xmlns:p14="http://schemas.microsoft.com/office/powerpoint/2010/main" val="285092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you’re probably wondering how to ask for what you want and what you need</a:t>
            </a:r>
          </a:p>
          <a:p>
            <a:endParaRPr lang="en-US" dirty="0"/>
          </a:p>
          <a:p>
            <a:r>
              <a:rPr lang="en-US" dirty="0"/>
              <a:t>It would be a good idea – if you haven’t already – to start working on improving these skills</a:t>
            </a:r>
          </a:p>
          <a:p>
            <a:r>
              <a:rPr lang="en-US" dirty="0"/>
              <a:t>Talking about good communication</a:t>
            </a:r>
          </a:p>
          <a:p>
            <a:pPr marL="628650" lvl="1" indent="-171450">
              <a:buFont typeface="Arial" panose="020B0604020202020204" pitchFamily="34" charset="0"/>
              <a:buChar char="•"/>
            </a:pPr>
            <a:r>
              <a:rPr lang="en-US" dirty="0"/>
              <a:t>Talk to your partner about what you think is the best way for you to communicate </a:t>
            </a:r>
          </a:p>
          <a:p>
            <a:pPr marL="0" lvl="0" indent="0">
              <a:buFont typeface="Arial" panose="020B0604020202020204" pitchFamily="34" charset="0"/>
              <a:buNone/>
            </a:pPr>
            <a:r>
              <a:rPr lang="en-US" dirty="0"/>
              <a:t>Give helpful and supportive feed back</a:t>
            </a:r>
          </a:p>
          <a:p>
            <a:pPr marL="628650" lvl="1" indent="-171450">
              <a:buFont typeface="Arial" panose="020B0604020202020204" pitchFamily="34" charset="0"/>
              <a:buChar char="•"/>
            </a:pPr>
            <a:r>
              <a:rPr lang="en-US" dirty="0"/>
              <a:t>Listen to what your partner is saying not just picking and choosing what to address</a:t>
            </a:r>
          </a:p>
          <a:p>
            <a:pPr marL="0" lvl="0" indent="0">
              <a:buFont typeface="Arial" panose="020B0604020202020204" pitchFamily="34" charset="0"/>
              <a:buNone/>
            </a:pPr>
            <a:r>
              <a:rPr lang="en-US" dirty="0"/>
              <a:t>Do not wait until you’re angry </a:t>
            </a:r>
          </a:p>
          <a:p>
            <a:pPr marL="628650" lvl="1" indent="-171450">
              <a:buFont typeface="Arial" panose="020B0604020202020204" pitchFamily="34" charset="0"/>
              <a:buChar char="•"/>
            </a:pPr>
            <a:r>
              <a:rPr lang="en-US" dirty="0"/>
              <a:t>This will just cause more issues and may lead you to say things you do not mean. When the issue first arises, talk about it. </a:t>
            </a:r>
          </a:p>
          <a:p>
            <a:pPr marL="0" lvl="0" indent="0">
              <a:buFont typeface="Arial" panose="020B0604020202020204" pitchFamily="34" charset="0"/>
              <a:buNone/>
            </a:pPr>
            <a:r>
              <a:rPr lang="en-US" dirty="0"/>
              <a:t>Ask questions when and where you need to </a:t>
            </a:r>
          </a:p>
          <a:p>
            <a:pPr marL="0" lvl="0" indent="0">
              <a:buFont typeface="Arial" panose="020B0604020202020204" pitchFamily="34" charset="0"/>
              <a:buNone/>
            </a:pPr>
            <a:r>
              <a:rPr lang="en-US" dirty="0"/>
              <a:t>Learn to say no, gently </a:t>
            </a:r>
          </a:p>
          <a:p>
            <a:pPr marL="0" lvl="0" indent="0">
              <a:buFont typeface="Arial" panose="020B0604020202020204" pitchFamily="34" charset="0"/>
              <a:buNone/>
            </a:pPr>
            <a:r>
              <a:rPr lang="en-US" dirty="0"/>
              <a:t>Be forgiving </a:t>
            </a:r>
          </a:p>
          <a:p>
            <a:pPr marL="0" lvl="0" indent="0">
              <a:buFont typeface="Arial" panose="020B0604020202020204" pitchFamily="34" charset="0"/>
              <a:buNone/>
            </a:pPr>
            <a:r>
              <a:rPr lang="en-US" dirty="0"/>
              <a:t>And talk about sex, what do you like what do you not like? Be honest.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All of this leads to being a good listener. Learn to hear what your partner is trying to say. Do not get defensive, this will cause an emotional shut down from your partner and start a new fight. </a:t>
            </a:r>
          </a:p>
        </p:txBody>
      </p:sp>
      <p:sp>
        <p:nvSpPr>
          <p:cNvPr id="4" name="Slide Number Placeholder 3"/>
          <p:cNvSpPr>
            <a:spLocks noGrp="1"/>
          </p:cNvSpPr>
          <p:nvPr>
            <p:ph type="sldNum" sz="quarter" idx="5"/>
          </p:nvPr>
        </p:nvSpPr>
        <p:spPr/>
        <p:txBody>
          <a:bodyPr/>
          <a:lstStyle/>
          <a:p>
            <a:fld id="{4EC0B30D-C07A-425B-A90C-BA7BEB191079}" type="slidenum">
              <a:rPr lang="en-US" smtClean="0"/>
              <a:t>9</a:t>
            </a:fld>
            <a:endParaRPr lang="en-US"/>
          </a:p>
        </p:txBody>
      </p:sp>
    </p:spTree>
    <p:extLst>
      <p:ext uri="{BB962C8B-B14F-4D97-AF65-F5344CB8AC3E}">
        <p14:creationId xmlns:p14="http://schemas.microsoft.com/office/powerpoint/2010/main" val="1339921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4/26/20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4/26/20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4/26/20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4/26/20</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youth.gov/youth-topics/teen-dating-violence/characteristics" TargetMode="External"/><Relationship Id="rId5" Type="http://schemas.openxmlformats.org/officeDocument/2006/relationships/hyperlink" Target="https://www.joinonelove.org/signs-unhealthy-relationship/" TargetMode="Externa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markmanson.net/toxic-relationship-habit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3MXRAZ4pjZo?feature=oembed"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youth.gov/youth-topics/teen-dating-violence/characterist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h.gov/youth-topics/teen-dating-violence/characterist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openclipart.org/detail/183631/communication-by-j_iglar-183631"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799" y="4245434"/>
            <a:ext cx="9549161" cy="1464906"/>
          </a:xfrm>
        </p:spPr>
        <p:txBody>
          <a:bodyPr/>
          <a:lstStyle/>
          <a:p>
            <a:r>
              <a:rPr lang="en-US" dirty="0"/>
              <a:t>Healthy v. Unhealthy Relationships</a:t>
            </a:r>
          </a:p>
        </p:txBody>
      </p:sp>
      <p:sp>
        <p:nvSpPr>
          <p:cNvPr id="3" name="Subtitle 2"/>
          <p:cNvSpPr>
            <a:spLocks noGrp="1"/>
          </p:cNvSpPr>
          <p:nvPr>
            <p:ph type="subTitle" idx="1"/>
          </p:nvPr>
        </p:nvSpPr>
        <p:spPr/>
        <p:txBody>
          <a:bodyPr/>
          <a:lstStyle/>
          <a:p>
            <a:r>
              <a:rPr lang="en-US" dirty="0"/>
              <a:t>Jessica Duke and </a:t>
            </a:r>
            <a:r>
              <a:rPr lang="en-US"/>
              <a:t>Jenna Washburn</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94437-EA3D-244B-B6E5-A0AA39F191FE}"/>
              </a:ext>
            </a:extLst>
          </p:cNvPr>
          <p:cNvSpPr txBox="1"/>
          <p:nvPr/>
        </p:nvSpPr>
        <p:spPr>
          <a:xfrm>
            <a:off x="788885" y="345440"/>
            <a:ext cx="10468395" cy="103631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kern="1200" dirty="0">
                <a:solidFill>
                  <a:schemeClr val="accent1">
                    <a:lumMod val="75000"/>
                  </a:schemeClr>
                </a:solidFill>
                <a:latin typeface="+mj-lt"/>
                <a:ea typeface="+mj-ea"/>
                <a:cs typeface="+mj-cs"/>
              </a:rPr>
              <a:t>Speaking of Listening. . .</a:t>
            </a:r>
          </a:p>
        </p:txBody>
      </p:sp>
      <p:sp>
        <p:nvSpPr>
          <p:cNvPr id="2" name="TextBox 1">
            <a:extLst>
              <a:ext uri="{FF2B5EF4-FFF2-40B4-BE49-F238E27FC236}">
                <a16:creationId xmlns:a16="http://schemas.microsoft.com/office/drawing/2014/main" id="{D9EE107D-400E-3444-9D48-27030BEDA6A0}"/>
              </a:ext>
            </a:extLst>
          </p:cNvPr>
          <p:cNvSpPr txBox="1"/>
          <p:nvPr/>
        </p:nvSpPr>
        <p:spPr>
          <a:xfrm>
            <a:off x="1242646" y="1595118"/>
            <a:ext cx="8686800" cy="4978401"/>
          </a:xfrm>
          <a:prstGeom prst="rect">
            <a:avLst/>
          </a:prstGeom>
        </p:spPr>
        <p:txBody>
          <a:bodyPr vert="horz" lIns="91440" tIns="45720" rIns="91440" bIns="45720" rtlCol="0">
            <a:noAutofit/>
          </a:bodyPr>
          <a:lstStyle/>
          <a:p>
            <a:pPr>
              <a:lnSpc>
                <a:spcPct val="90000"/>
              </a:lnSpc>
              <a:spcAft>
                <a:spcPts val="600"/>
              </a:spcAft>
              <a:buClr>
                <a:schemeClr val="accent5"/>
              </a:buClr>
              <a:buSzPct val="90000"/>
            </a:pPr>
            <a:r>
              <a:rPr lang="en-US" sz="3200" b="1" kern="1200" dirty="0">
                <a:solidFill>
                  <a:schemeClr val="accent1"/>
                </a:solidFill>
                <a:latin typeface="+mn-lt"/>
                <a:ea typeface="+mn-ea"/>
                <a:cs typeface="+mn-cs"/>
              </a:rPr>
              <a:t>Relationship Quiz (Gottman, 1999)</a:t>
            </a:r>
          </a:p>
          <a:p>
            <a:pPr>
              <a:lnSpc>
                <a:spcPct val="90000"/>
              </a:lnSpc>
              <a:spcAft>
                <a:spcPts val="600"/>
              </a:spcAft>
              <a:buClr>
                <a:schemeClr val="accent5"/>
              </a:buClr>
              <a:buSzPct val="90000"/>
            </a:pPr>
            <a:endParaRPr lang="en-US" sz="1000" kern="1200" dirty="0">
              <a:solidFill>
                <a:schemeClr val="accent1"/>
              </a:solidFill>
              <a:latin typeface="+mn-lt"/>
              <a:ea typeface="+mn-ea"/>
              <a:cs typeface="+mn-cs"/>
            </a:endParaRPr>
          </a:p>
          <a:p>
            <a:pPr>
              <a:spcBef>
                <a:spcPts val="600"/>
              </a:spcBef>
              <a:spcAft>
                <a:spcPts val="600"/>
              </a:spcAft>
              <a:buClr>
                <a:schemeClr val="accent5"/>
              </a:buClr>
              <a:buSzPct val="90000"/>
            </a:pPr>
            <a:r>
              <a:rPr lang="en-US" sz="2800" kern="1200" dirty="0">
                <a:latin typeface="+mn-lt"/>
                <a:ea typeface="+mn-ea"/>
                <a:cs typeface="+mn-cs"/>
              </a:rPr>
              <a:t>What is the name of your partner’s best friend?</a:t>
            </a:r>
          </a:p>
          <a:p>
            <a:pPr>
              <a:spcBef>
                <a:spcPts val="600"/>
              </a:spcBef>
              <a:spcAft>
                <a:spcPts val="600"/>
              </a:spcAft>
              <a:buClr>
                <a:schemeClr val="accent5"/>
              </a:buClr>
              <a:buSzPct val="90000"/>
            </a:pPr>
            <a:r>
              <a:rPr lang="en-US" sz="2800" kern="1200" dirty="0">
                <a:latin typeface="+mn-lt"/>
                <a:ea typeface="+mn-ea"/>
                <a:cs typeface="+mn-cs"/>
              </a:rPr>
              <a:t>Who has been irritating your partner lately?</a:t>
            </a:r>
          </a:p>
          <a:p>
            <a:pPr>
              <a:spcBef>
                <a:spcPts val="600"/>
              </a:spcBef>
              <a:spcAft>
                <a:spcPts val="600"/>
              </a:spcAft>
              <a:buClr>
                <a:schemeClr val="accent5"/>
              </a:buClr>
              <a:buSzPct val="90000"/>
            </a:pPr>
            <a:r>
              <a:rPr lang="en-US" sz="2800" kern="1200" dirty="0">
                <a:latin typeface="+mn-lt"/>
                <a:ea typeface="+mn-ea"/>
                <a:cs typeface="+mn-cs"/>
              </a:rPr>
              <a:t>What are some of your partner’s life dreams?</a:t>
            </a:r>
          </a:p>
          <a:p>
            <a:pPr>
              <a:spcBef>
                <a:spcPts val="600"/>
              </a:spcBef>
              <a:spcAft>
                <a:spcPts val="600"/>
              </a:spcAft>
              <a:buClr>
                <a:schemeClr val="accent5"/>
              </a:buClr>
              <a:buSzPct val="90000"/>
            </a:pPr>
            <a:r>
              <a:rPr lang="en-US" sz="2800" kern="1200" dirty="0">
                <a:latin typeface="+mn-lt"/>
                <a:ea typeface="+mn-ea"/>
                <a:cs typeface="+mn-cs"/>
              </a:rPr>
              <a:t>What are 3 of your partner’s favorite movies?</a:t>
            </a:r>
          </a:p>
          <a:p>
            <a:pPr>
              <a:spcBef>
                <a:spcPts val="600"/>
              </a:spcBef>
              <a:spcAft>
                <a:spcPts val="600"/>
              </a:spcAft>
              <a:buClr>
                <a:schemeClr val="accent5"/>
              </a:buClr>
              <a:buSzPct val="90000"/>
            </a:pPr>
            <a:r>
              <a:rPr lang="en-US" sz="2800" kern="1200" dirty="0">
                <a:latin typeface="+mn-lt"/>
                <a:ea typeface="+mn-ea"/>
                <a:cs typeface="+mn-cs"/>
              </a:rPr>
              <a:t>What are your partner’s major current worries?</a:t>
            </a:r>
          </a:p>
          <a:p>
            <a:pPr>
              <a:spcBef>
                <a:spcPts val="600"/>
              </a:spcBef>
              <a:spcAft>
                <a:spcPts val="600"/>
              </a:spcAft>
              <a:buClr>
                <a:schemeClr val="accent5"/>
              </a:buClr>
              <a:buSzPct val="90000"/>
            </a:pPr>
            <a:r>
              <a:rPr lang="en-US" sz="2800" kern="1200" dirty="0">
                <a:latin typeface="+mn-lt"/>
                <a:ea typeface="+mn-ea"/>
                <a:cs typeface="+mn-cs"/>
              </a:rPr>
              <a:t>What your partner would do if they won the lottery?</a:t>
            </a:r>
          </a:p>
        </p:txBody>
      </p:sp>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B707-993B-9342-9AD8-4174FABA41DE}"/>
              </a:ext>
            </a:extLst>
          </p:cNvPr>
          <p:cNvSpPr>
            <a:spLocks noGrp="1"/>
          </p:cNvSpPr>
          <p:nvPr>
            <p:ph type="title"/>
          </p:nvPr>
        </p:nvSpPr>
        <p:spPr>
          <a:xfrm>
            <a:off x="426721" y="457518"/>
            <a:ext cx="11360656" cy="1188720"/>
          </a:xfrm>
        </p:spPr>
        <p:txBody>
          <a:bodyPr>
            <a:noAutofit/>
          </a:bodyPr>
          <a:lstStyle/>
          <a:p>
            <a:r>
              <a:rPr lang="en-US" sz="5000" b="1" dirty="0">
                <a:solidFill>
                  <a:schemeClr val="accent1"/>
                </a:solidFill>
              </a:rPr>
              <a:t>Aspects of an Unhealthy Relationship </a:t>
            </a:r>
          </a:p>
        </p:txBody>
      </p:sp>
      <p:pic>
        <p:nvPicPr>
          <p:cNvPr id="9" name="Content Placeholder 8" descr="Question mark">
            <a:extLst>
              <a:ext uri="{FF2B5EF4-FFF2-40B4-BE49-F238E27FC236}">
                <a16:creationId xmlns:a16="http://schemas.microsoft.com/office/drawing/2014/main" id="{75AAECA9-08D6-C246-8C53-DF7D39EC1D2C}"/>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8109" y="1646238"/>
            <a:ext cx="4019763" cy="4019763"/>
          </a:xfrm>
        </p:spPr>
      </p:pic>
      <p:sp>
        <p:nvSpPr>
          <p:cNvPr id="6" name="Rectangle 5">
            <a:extLst>
              <a:ext uri="{FF2B5EF4-FFF2-40B4-BE49-F238E27FC236}">
                <a16:creationId xmlns:a16="http://schemas.microsoft.com/office/drawing/2014/main" id="{1071966C-2ED4-7D46-AD46-A0EB2189B6A9}"/>
              </a:ext>
            </a:extLst>
          </p:cNvPr>
          <p:cNvSpPr/>
          <p:nvPr/>
        </p:nvSpPr>
        <p:spPr>
          <a:xfrm>
            <a:off x="5557991" y="6323893"/>
            <a:ext cx="6281063" cy="369332"/>
          </a:xfrm>
          <a:prstGeom prst="rect">
            <a:avLst/>
          </a:prstGeom>
        </p:spPr>
        <p:txBody>
          <a:bodyPr wrap="square">
            <a:spAutoFit/>
          </a:bodyPr>
          <a:lstStyle/>
          <a:p>
            <a:r>
              <a:rPr lang="en-US" dirty="0">
                <a:hlinkClick r:id="rId5"/>
              </a:rPr>
              <a:t>https://www.joinonelove.org/signs-unhealthy-relationship/</a:t>
            </a:r>
            <a:endParaRPr lang="en-US" dirty="0"/>
          </a:p>
        </p:txBody>
      </p:sp>
      <p:sp>
        <p:nvSpPr>
          <p:cNvPr id="7" name="Rectangle 6">
            <a:extLst>
              <a:ext uri="{FF2B5EF4-FFF2-40B4-BE49-F238E27FC236}">
                <a16:creationId xmlns:a16="http://schemas.microsoft.com/office/drawing/2014/main" id="{18B1A8E6-6BCA-3643-97A9-E9F992774061}"/>
              </a:ext>
            </a:extLst>
          </p:cNvPr>
          <p:cNvSpPr/>
          <p:nvPr/>
        </p:nvSpPr>
        <p:spPr>
          <a:xfrm>
            <a:off x="4690617" y="6031150"/>
            <a:ext cx="7501383" cy="369332"/>
          </a:xfrm>
          <a:prstGeom prst="rect">
            <a:avLst/>
          </a:prstGeom>
        </p:spPr>
        <p:txBody>
          <a:bodyPr wrap="square">
            <a:spAutoFit/>
          </a:bodyPr>
          <a:lstStyle/>
          <a:p>
            <a:r>
              <a:rPr lang="en-US" dirty="0">
                <a:hlinkClick r:id="rId6"/>
              </a:rPr>
              <a:t>https://youth.gov/youth-topics/teen-dating-violence/characteristics</a:t>
            </a:r>
            <a:endParaRPr lang="en-US" dirty="0"/>
          </a:p>
        </p:txBody>
      </p:sp>
    </p:spTree>
    <p:extLst>
      <p:ext uri="{BB962C8B-B14F-4D97-AF65-F5344CB8AC3E}">
        <p14:creationId xmlns:p14="http://schemas.microsoft.com/office/powerpoint/2010/main" val="36197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E2D0-E562-CB41-9509-1CA8A4AFFA82}"/>
              </a:ext>
            </a:extLst>
          </p:cNvPr>
          <p:cNvSpPr>
            <a:spLocks noGrp="1"/>
          </p:cNvSpPr>
          <p:nvPr>
            <p:ph type="title"/>
          </p:nvPr>
        </p:nvSpPr>
        <p:spPr>
          <a:xfrm>
            <a:off x="1066800" y="457518"/>
            <a:ext cx="10058400" cy="837882"/>
          </a:xfrm>
        </p:spPr>
        <p:txBody>
          <a:bodyPr>
            <a:normAutofit/>
          </a:bodyPr>
          <a:lstStyle/>
          <a:p>
            <a:r>
              <a:rPr lang="en-US" sz="5000" b="1" dirty="0"/>
              <a:t>Quick Involvement </a:t>
            </a:r>
          </a:p>
        </p:txBody>
      </p:sp>
      <p:sp>
        <p:nvSpPr>
          <p:cNvPr id="3" name="TextBox 2">
            <a:extLst>
              <a:ext uri="{FF2B5EF4-FFF2-40B4-BE49-F238E27FC236}">
                <a16:creationId xmlns:a16="http://schemas.microsoft.com/office/drawing/2014/main" id="{6E894F9A-0C42-E342-9EE2-AFCCD739728F}"/>
              </a:ext>
            </a:extLst>
          </p:cNvPr>
          <p:cNvSpPr txBox="1"/>
          <p:nvPr/>
        </p:nvSpPr>
        <p:spPr>
          <a:xfrm>
            <a:off x="716280" y="1295400"/>
            <a:ext cx="10058400" cy="5232202"/>
          </a:xfrm>
          <a:prstGeom prst="rect">
            <a:avLst/>
          </a:prstGeom>
          <a:noFill/>
        </p:spPr>
        <p:txBody>
          <a:bodyPr wrap="square" rtlCol="0">
            <a:spAutoFit/>
          </a:bodyPr>
          <a:lstStyle/>
          <a:p>
            <a:pPr marL="285750" indent="-285750">
              <a:buFont typeface="Arial" panose="020B0604020202020204" pitchFamily="34" charset="0"/>
              <a:buChar char="•"/>
            </a:pPr>
            <a:r>
              <a:rPr lang="en-US" sz="2800" dirty="0"/>
              <a:t>Many victims dated or knew their abusers for less than 6 months before becoming engaged or moving in together.</a:t>
            </a:r>
          </a:p>
          <a:p>
            <a:endParaRPr lang="en-US" sz="2800" dirty="0"/>
          </a:p>
          <a:p>
            <a:pPr marL="285750" indent="-285750">
              <a:buFont typeface="Arial" panose="020B0604020202020204" pitchFamily="34" charset="0"/>
              <a:buChar char="•"/>
            </a:pPr>
            <a:r>
              <a:rPr lang="en-US" sz="2800" dirty="0"/>
              <a:t>Abusers come on like a whirlwind, claiming "love at first sight." Abusers flatter their victims with statements like "You're the only person I have ever been able to talk to," "I've never felt loved like this by anyone," or "I'd kill myself if you ever left me.”</a:t>
            </a:r>
          </a:p>
          <a:p>
            <a:r>
              <a:rPr lang="en-US" sz="2800" dirty="0"/>
              <a:t> </a:t>
            </a:r>
          </a:p>
          <a:p>
            <a:pPr marL="285750" indent="-285750">
              <a:buFont typeface="Arial" panose="020B0604020202020204" pitchFamily="34" charset="0"/>
              <a:buChar char="•"/>
            </a:pPr>
            <a:r>
              <a:rPr lang="en-US" sz="2800" dirty="0"/>
              <a:t>The abuser needs someone desperately and will pressure a victim to make a quick and total commitment. </a:t>
            </a:r>
            <a:br>
              <a:rPr lang="en-US" dirty="0"/>
            </a:br>
            <a:br>
              <a:rPr lang="en-US" dirty="0"/>
            </a:br>
            <a:endParaRPr lang="en-US" dirty="0"/>
          </a:p>
          <a:p>
            <a:r>
              <a:rPr lang="en-US" dirty="0"/>
              <a:t>(Dr. Jason Parker, PhD, Old Dominion University) </a:t>
            </a:r>
          </a:p>
        </p:txBody>
      </p:sp>
    </p:spTree>
    <p:extLst>
      <p:ext uri="{BB962C8B-B14F-4D97-AF65-F5344CB8AC3E}">
        <p14:creationId xmlns:p14="http://schemas.microsoft.com/office/powerpoint/2010/main" val="397116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DB80-BE60-6242-A34A-DCCC3D809A96}"/>
              </a:ext>
            </a:extLst>
          </p:cNvPr>
          <p:cNvSpPr>
            <a:spLocks noGrp="1"/>
          </p:cNvSpPr>
          <p:nvPr>
            <p:ph type="title"/>
          </p:nvPr>
        </p:nvSpPr>
        <p:spPr>
          <a:xfrm>
            <a:off x="1066800" y="487680"/>
            <a:ext cx="10058400" cy="640398"/>
          </a:xfrm>
        </p:spPr>
        <p:txBody>
          <a:bodyPr>
            <a:noAutofit/>
          </a:bodyPr>
          <a:lstStyle/>
          <a:p>
            <a:r>
              <a:rPr lang="en-US" sz="5000" b="1" dirty="0"/>
              <a:t>Controlling Behavior </a:t>
            </a:r>
          </a:p>
        </p:txBody>
      </p:sp>
      <p:sp>
        <p:nvSpPr>
          <p:cNvPr id="3" name="TextBox 2">
            <a:extLst>
              <a:ext uri="{FF2B5EF4-FFF2-40B4-BE49-F238E27FC236}">
                <a16:creationId xmlns:a16="http://schemas.microsoft.com/office/drawing/2014/main" id="{BD19CCD3-059C-CB40-B7C2-F19746D3273D}"/>
              </a:ext>
            </a:extLst>
          </p:cNvPr>
          <p:cNvSpPr txBox="1"/>
          <p:nvPr/>
        </p:nvSpPr>
        <p:spPr>
          <a:xfrm>
            <a:off x="822960" y="1128078"/>
            <a:ext cx="10927080" cy="5509200"/>
          </a:xfrm>
          <a:prstGeom prst="rect">
            <a:avLst/>
          </a:prstGeom>
          <a:noFill/>
        </p:spPr>
        <p:txBody>
          <a:bodyPr wrap="square" rtlCol="0">
            <a:spAutoFit/>
          </a:bodyPr>
          <a:lstStyle/>
          <a:p>
            <a:pPr marL="457200" indent="-457200">
              <a:buFont typeface="Arial" panose="020B0604020202020204" pitchFamily="34" charset="0"/>
              <a:buChar char="•"/>
            </a:pPr>
            <a:r>
              <a:rPr lang="en-US" sz="2800" dirty="0"/>
              <a:t>In the initial stages of a relationship, abusers explain that controlling behavior is concern for the significant other's safety, the need to use time well, or the need to make "good" decisions. </a:t>
            </a:r>
          </a:p>
          <a:p>
            <a:endParaRPr lang="en-US" sz="2800" dirty="0"/>
          </a:p>
          <a:p>
            <a:pPr marL="285750" indent="-285750">
              <a:buFont typeface="Arial" panose="020B0604020202020204" pitchFamily="34" charset="0"/>
              <a:buChar char="•"/>
            </a:pPr>
            <a:r>
              <a:rPr lang="en-US" sz="2800" dirty="0"/>
              <a:t>As controlling behavior worsens, abusers tend to interfere more and more in their victims' personal decisions, like choice of clothing, church attendance, or money. </a:t>
            </a:r>
          </a:p>
          <a:p>
            <a:endParaRPr lang="en-US" sz="2800" dirty="0"/>
          </a:p>
          <a:p>
            <a:pPr marL="285750" indent="-285750">
              <a:buFont typeface="Arial" panose="020B0604020202020204" pitchFamily="34" charset="0"/>
              <a:buChar char="•"/>
            </a:pPr>
            <a:r>
              <a:rPr lang="en-US" sz="2800" dirty="0"/>
              <a:t>Abusers may even make victims ask permission to leave the room or the house. </a:t>
            </a:r>
            <a:endParaRPr lang="en-US" dirty="0"/>
          </a:p>
          <a:p>
            <a:endParaRPr lang="en-US" dirty="0"/>
          </a:p>
          <a:p>
            <a:pPr marL="285750" indent="-285750">
              <a:buFont typeface="Arial" panose="020B0604020202020204" pitchFamily="34" charset="0"/>
              <a:buChar char="•"/>
            </a:pPr>
            <a:endParaRPr lang="en-US" dirty="0"/>
          </a:p>
          <a:p>
            <a:r>
              <a:rPr lang="en-US" dirty="0"/>
              <a:t>(Dr. Jason Parker, PhD, Old Dominion University)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7226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F3B8-7230-6A41-9698-84800983C94E}"/>
              </a:ext>
            </a:extLst>
          </p:cNvPr>
          <p:cNvSpPr>
            <a:spLocks noGrp="1"/>
          </p:cNvSpPr>
          <p:nvPr>
            <p:ph type="title"/>
          </p:nvPr>
        </p:nvSpPr>
        <p:spPr/>
        <p:txBody>
          <a:bodyPr>
            <a:normAutofit/>
          </a:bodyPr>
          <a:lstStyle/>
          <a:p>
            <a:r>
              <a:rPr lang="en-US" sz="5000" b="1" dirty="0"/>
              <a:t>Blaming Others for Their Feelings</a:t>
            </a:r>
          </a:p>
        </p:txBody>
      </p:sp>
      <p:sp>
        <p:nvSpPr>
          <p:cNvPr id="3" name="TextBox 2">
            <a:extLst>
              <a:ext uri="{FF2B5EF4-FFF2-40B4-BE49-F238E27FC236}">
                <a16:creationId xmlns:a16="http://schemas.microsoft.com/office/drawing/2014/main" id="{C6D5CAC0-8DA7-9D4D-AE31-029E06FEB265}"/>
              </a:ext>
            </a:extLst>
          </p:cNvPr>
          <p:cNvSpPr txBox="1"/>
          <p:nvPr/>
        </p:nvSpPr>
        <p:spPr>
          <a:xfrm>
            <a:off x="822960" y="1783080"/>
            <a:ext cx="10728960"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a:t>Abusers tell their victims "You make me mad," "You're hurting me by not doing what I ask," or "I can't help being angry," </a:t>
            </a:r>
          </a:p>
          <a:p>
            <a:endParaRPr lang="en-US" sz="2800" dirty="0"/>
          </a:p>
          <a:p>
            <a:pPr marL="285750" indent="-285750">
              <a:buFont typeface="Arial" panose="020B0604020202020204" pitchFamily="34" charset="0"/>
              <a:buChar char="•"/>
            </a:pPr>
            <a:r>
              <a:rPr lang="en-US" sz="2800" dirty="0"/>
              <a:t>Abusers make decisions about what they think and feel, then use these feelings to manipulate victims</a:t>
            </a:r>
          </a:p>
          <a:p>
            <a:endParaRPr lang="en-US" sz="2800" dirty="0"/>
          </a:p>
          <a:p>
            <a:pPr marL="285750" indent="-285750">
              <a:buFont typeface="Arial" panose="020B0604020202020204" pitchFamily="34" charset="0"/>
              <a:buChar char="•"/>
            </a:pPr>
            <a:r>
              <a:rPr lang="en-US" sz="2800" dirty="0"/>
              <a:t>More subtle are claims like "You make me happy" or "You control how I feel.”</a:t>
            </a:r>
          </a:p>
          <a:p>
            <a:pPr marL="285750" indent="-285750">
              <a:buFont typeface="Arial" panose="020B0604020202020204" pitchFamily="34" charset="0"/>
              <a:buChar char="•"/>
            </a:pPr>
            <a:endParaRPr lang="en-US" sz="2800" dirty="0"/>
          </a:p>
          <a:p>
            <a:r>
              <a:rPr lang="en-US" dirty="0"/>
              <a:t>(Dr. Jason Parker, PhD, Old Dominion University) </a:t>
            </a:r>
          </a:p>
          <a:p>
            <a:r>
              <a:rPr lang="en-US" sz="2800" dirty="0"/>
              <a:t>  </a:t>
            </a:r>
          </a:p>
        </p:txBody>
      </p:sp>
    </p:spTree>
    <p:extLst>
      <p:ext uri="{BB962C8B-B14F-4D97-AF65-F5344CB8AC3E}">
        <p14:creationId xmlns:p14="http://schemas.microsoft.com/office/powerpoint/2010/main" val="226817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560" y="1791397"/>
            <a:ext cx="4663440" cy="1828800"/>
          </a:xfrm>
        </p:spPr>
        <p:txBody>
          <a:bodyPr/>
          <a:lstStyle/>
          <a:p>
            <a:pPr algn="ctr"/>
            <a:r>
              <a:rPr lang="en-US" b="1" dirty="0"/>
              <a:t>6 traits people think are normal </a:t>
            </a:r>
          </a:p>
        </p:txBody>
      </p:sp>
      <p:sp>
        <p:nvSpPr>
          <p:cNvPr id="4" name="Text Placeholder 3"/>
          <p:cNvSpPr>
            <a:spLocks noGrp="1"/>
          </p:cNvSpPr>
          <p:nvPr>
            <p:ph type="body" sz="half" idx="2"/>
          </p:nvPr>
        </p:nvSpPr>
        <p:spPr>
          <a:xfrm>
            <a:off x="7452360" y="3840480"/>
            <a:ext cx="4663440" cy="1188720"/>
          </a:xfrm>
        </p:spPr>
        <p:txBody>
          <a:bodyPr/>
          <a:lstStyle/>
          <a:p>
            <a:r>
              <a:rPr lang="en-US" dirty="0">
                <a:hlinkClick r:id="rId3"/>
              </a:rPr>
              <a:t>https://markmanson.net/toxic-relationship-habits</a:t>
            </a:r>
            <a:endParaRPr lang="en-US" dirty="0"/>
          </a:p>
        </p:txBody>
      </p:sp>
      <p:sp>
        <p:nvSpPr>
          <p:cNvPr id="5" name="Rectangle 4">
            <a:extLst>
              <a:ext uri="{FF2B5EF4-FFF2-40B4-BE49-F238E27FC236}">
                <a16:creationId xmlns:a16="http://schemas.microsoft.com/office/drawing/2014/main" id="{9771AB12-3EDA-8C4D-8E2C-D54784E8F1A7}"/>
              </a:ext>
            </a:extLst>
          </p:cNvPr>
          <p:cNvSpPr/>
          <p:nvPr/>
        </p:nvSpPr>
        <p:spPr>
          <a:xfrm>
            <a:off x="982980" y="428114"/>
            <a:ext cx="6469380" cy="6001771"/>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Relationship scoreboard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Dropping hints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Holding the relationship hostage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Blaming your partner for your own emotions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Displays of loving jealousy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Buying the solution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15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BB79-2F2A-1D48-B013-24877A2F4E9D}"/>
              </a:ext>
            </a:extLst>
          </p:cNvPr>
          <p:cNvSpPr>
            <a:spLocks noGrp="1"/>
          </p:cNvSpPr>
          <p:nvPr>
            <p:ph type="title"/>
          </p:nvPr>
        </p:nvSpPr>
        <p:spPr/>
        <p:txBody>
          <a:bodyPr>
            <a:normAutofit/>
          </a:bodyPr>
          <a:lstStyle/>
          <a:p>
            <a:r>
              <a:rPr lang="en-US" sz="5000" b="1" dirty="0"/>
              <a:t>UTA Group Discussion</a:t>
            </a:r>
          </a:p>
        </p:txBody>
      </p:sp>
      <p:sp>
        <p:nvSpPr>
          <p:cNvPr id="3" name="TextBox 2">
            <a:extLst>
              <a:ext uri="{FF2B5EF4-FFF2-40B4-BE49-F238E27FC236}">
                <a16:creationId xmlns:a16="http://schemas.microsoft.com/office/drawing/2014/main" id="{387A237F-ACE9-6145-B586-981C046E99DD}"/>
              </a:ext>
            </a:extLst>
          </p:cNvPr>
          <p:cNvSpPr txBox="1"/>
          <p:nvPr/>
        </p:nvSpPr>
        <p:spPr>
          <a:xfrm>
            <a:off x="866078" y="1646238"/>
            <a:ext cx="10459843" cy="3970318"/>
          </a:xfrm>
          <a:prstGeom prst="rect">
            <a:avLst/>
          </a:prstGeom>
          <a:noFill/>
        </p:spPr>
        <p:txBody>
          <a:bodyPr wrap="square" rtlCol="0">
            <a:spAutoFit/>
          </a:bodyPr>
          <a:lstStyle/>
          <a:p>
            <a:pPr marL="514350" indent="-514350">
              <a:buAutoNum type="arabicPeriod"/>
            </a:pPr>
            <a:endParaRPr lang="en-US" sz="2800" dirty="0"/>
          </a:p>
          <a:p>
            <a:pPr marL="514350" indent="-514350">
              <a:buAutoNum type="arabicPeriod"/>
            </a:pPr>
            <a:r>
              <a:rPr lang="en-US" sz="2800" dirty="0"/>
              <a:t>In what ways do you think consent about sexual activities changes as relationships develop from the dating stage to being long-term?</a:t>
            </a:r>
          </a:p>
          <a:p>
            <a:pPr marL="971550" lvl="1" indent="-514350">
              <a:buFont typeface="Arial" panose="020B0604020202020204" pitchFamily="34" charset="0"/>
              <a:buChar char="•"/>
            </a:pPr>
            <a:endParaRPr lang="en-US" sz="2800" b="1" dirty="0"/>
          </a:p>
          <a:p>
            <a:pPr marL="971550" lvl="1" indent="-514350">
              <a:buFont typeface="Arial" panose="020B0604020202020204" pitchFamily="34" charset="0"/>
              <a:buChar char="•"/>
            </a:pPr>
            <a:endParaRPr lang="en-US" sz="2800" b="1" dirty="0"/>
          </a:p>
          <a:p>
            <a:pPr marL="514350" indent="-514350">
              <a:buFont typeface="+mj-lt"/>
              <a:buAutoNum type="arabicPeriod"/>
            </a:pPr>
            <a:r>
              <a:rPr lang="en-US" sz="2800" dirty="0"/>
              <a:t>With the information learned from todays lecture and assigned readings, which skills do you believe will be the most beneficial when thinking about your present and future relationships?</a:t>
            </a:r>
          </a:p>
        </p:txBody>
      </p:sp>
    </p:spTree>
    <p:extLst>
      <p:ext uri="{BB962C8B-B14F-4D97-AF65-F5344CB8AC3E}">
        <p14:creationId xmlns:p14="http://schemas.microsoft.com/office/powerpoint/2010/main" val="84846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E368-9EAF-B34C-9BAF-116B6AAB7513}"/>
              </a:ext>
            </a:extLst>
          </p:cNvPr>
          <p:cNvSpPr>
            <a:spLocks noGrp="1"/>
          </p:cNvSpPr>
          <p:nvPr>
            <p:ph type="title"/>
          </p:nvPr>
        </p:nvSpPr>
        <p:spPr>
          <a:xfrm>
            <a:off x="2000235" y="510272"/>
            <a:ext cx="10058400" cy="1188720"/>
          </a:xfrm>
        </p:spPr>
        <p:txBody>
          <a:bodyPr/>
          <a:lstStyle/>
          <a:p>
            <a:r>
              <a:rPr lang="en-US" dirty="0"/>
              <a:t>Scenario One: Group Evaluation</a:t>
            </a:r>
          </a:p>
        </p:txBody>
      </p:sp>
      <p:pic>
        <p:nvPicPr>
          <p:cNvPr id="4" name="Online Media 3" descr="Mila Cuda &amp; Jessica Romoff - &quot;Exes&quot;">
            <a:hlinkClick r:id="" action="ppaction://media"/>
            <a:extLst>
              <a:ext uri="{FF2B5EF4-FFF2-40B4-BE49-F238E27FC236}">
                <a16:creationId xmlns:a16="http://schemas.microsoft.com/office/drawing/2014/main" id="{1904190F-7AA8-2342-9D96-3F51A2F7100D}"/>
              </a:ext>
            </a:extLst>
          </p:cNvPr>
          <p:cNvPicPr>
            <a:picLocks noGrp="1" noRot="1" noChangeAspect="1"/>
          </p:cNvPicPr>
          <p:nvPr>
            <p:ph idx="1"/>
            <a:videoFile r:link="rId1"/>
          </p:nvPr>
        </p:nvPicPr>
        <p:blipFill>
          <a:blip r:embed="rId4"/>
          <a:stretch>
            <a:fillRect/>
          </a:stretch>
        </p:blipFill>
        <p:spPr>
          <a:xfrm>
            <a:off x="1477108" y="1748572"/>
            <a:ext cx="8176846" cy="4599156"/>
          </a:xfrm>
          <a:prstGeom prst="rect">
            <a:avLst/>
          </a:prstGeom>
        </p:spPr>
      </p:pic>
    </p:spTree>
    <p:extLst>
      <p:ext uri="{BB962C8B-B14F-4D97-AF65-F5344CB8AC3E}">
        <p14:creationId xmlns:p14="http://schemas.microsoft.com/office/powerpoint/2010/main" val="173869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F16EB2-EB64-B24B-8FC5-A7CB0DFF6122}"/>
              </a:ext>
            </a:extLst>
          </p:cNvPr>
          <p:cNvSpPr txBox="1"/>
          <p:nvPr/>
        </p:nvSpPr>
        <p:spPr>
          <a:xfrm>
            <a:off x="1019908" y="527537"/>
            <a:ext cx="10181491" cy="5509200"/>
          </a:xfrm>
          <a:prstGeom prst="rect">
            <a:avLst/>
          </a:prstGeom>
          <a:noFill/>
        </p:spPr>
        <p:txBody>
          <a:bodyPr wrap="square" rtlCol="0">
            <a:spAutoFit/>
          </a:bodyPr>
          <a:lstStyle/>
          <a:p>
            <a:r>
              <a:rPr lang="en-US" sz="3200" dirty="0"/>
              <a:t>What kind of relationship was presented within this video?</a:t>
            </a:r>
          </a:p>
          <a:p>
            <a:endParaRPr lang="en-US" sz="3200" dirty="0"/>
          </a:p>
          <a:p>
            <a:r>
              <a:rPr lang="en-US" sz="3200" dirty="0"/>
              <a:t>What traits or aspects, relative to the type of relationship, did you notice? Provide at least two with direct examples. </a:t>
            </a:r>
          </a:p>
          <a:p>
            <a:endParaRPr lang="en-US" sz="3200" dirty="0"/>
          </a:p>
          <a:p>
            <a:r>
              <a:rPr lang="en-US" sz="3200" dirty="0"/>
              <a:t>What are your thoughts and how would you react if you were presented with a situation like this?</a:t>
            </a:r>
          </a:p>
          <a:p>
            <a:endParaRPr lang="en-US" sz="3200" b="1" dirty="0"/>
          </a:p>
          <a:p>
            <a:r>
              <a:rPr lang="en-US" sz="3200" b="1" dirty="0"/>
              <a:t>If applicable</a:t>
            </a:r>
            <a:r>
              <a:rPr lang="en-US" sz="3200" dirty="0"/>
              <a:t> – How would you approach this situation in a healthier way?</a:t>
            </a:r>
          </a:p>
        </p:txBody>
      </p:sp>
    </p:spTree>
    <p:extLst>
      <p:ext uri="{BB962C8B-B14F-4D97-AF65-F5344CB8AC3E}">
        <p14:creationId xmlns:p14="http://schemas.microsoft.com/office/powerpoint/2010/main" val="141517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4BF5-BF25-BC4B-B923-1D6EFBD0945D}"/>
              </a:ext>
            </a:extLst>
          </p:cNvPr>
          <p:cNvSpPr>
            <a:spLocks noGrp="1"/>
          </p:cNvSpPr>
          <p:nvPr>
            <p:ph type="title"/>
          </p:nvPr>
        </p:nvSpPr>
        <p:spPr>
          <a:xfrm>
            <a:off x="1117600" y="198354"/>
            <a:ext cx="8058756" cy="1463040"/>
          </a:xfrm>
        </p:spPr>
        <p:txBody>
          <a:bodyPr>
            <a:normAutofit/>
          </a:bodyPr>
          <a:lstStyle/>
          <a:p>
            <a:r>
              <a:rPr lang="en-US" sz="5000" b="1" dirty="0"/>
              <a:t>Communication Bible</a:t>
            </a:r>
          </a:p>
        </p:txBody>
      </p:sp>
      <p:sp>
        <p:nvSpPr>
          <p:cNvPr id="3" name="Text Placeholder 2">
            <a:extLst>
              <a:ext uri="{FF2B5EF4-FFF2-40B4-BE49-F238E27FC236}">
                <a16:creationId xmlns:a16="http://schemas.microsoft.com/office/drawing/2014/main" id="{FEB082BB-9798-B744-992A-1C8D5DA0584C}"/>
              </a:ext>
            </a:extLst>
          </p:cNvPr>
          <p:cNvSpPr>
            <a:spLocks noGrp="1"/>
          </p:cNvSpPr>
          <p:nvPr>
            <p:ph type="body" idx="1"/>
          </p:nvPr>
        </p:nvSpPr>
        <p:spPr>
          <a:xfrm>
            <a:off x="872392" y="1717508"/>
            <a:ext cx="10447216" cy="4292366"/>
          </a:xfrm>
        </p:spPr>
        <p:txBody>
          <a:bodyPr>
            <a:normAutofit/>
          </a:bodyPr>
          <a:lstStyle/>
          <a:p>
            <a:pPr marL="457200" lvl="0" indent="-457200">
              <a:lnSpc>
                <a:spcPct val="150000"/>
              </a:lnSpc>
              <a:buFont typeface="Arial" panose="020B0604020202020204" pitchFamily="34" charset="0"/>
              <a:buChar char="•"/>
            </a:pPr>
            <a:r>
              <a:rPr lang="en-US" sz="3200" dirty="0"/>
              <a:t>“I feel ________”  is communicative.</a:t>
            </a:r>
          </a:p>
          <a:p>
            <a:pPr marL="457200" lvl="0" indent="-457200">
              <a:lnSpc>
                <a:spcPct val="150000"/>
              </a:lnSpc>
              <a:buFont typeface="Arial" panose="020B0604020202020204" pitchFamily="34" charset="0"/>
              <a:buChar char="•"/>
            </a:pPr>
            <a:r>
              <a:rPr lang="en-US" sz="3200" dirty="0"/>
              <a:t>“You” statements are argumentative.</a:t>
            </a:r>
          </a:p>
          <a:p>
            <a:pPr marL="457200" lvl="0" indent="-457200">
              <a:lnSpc>
                <a:spcPct val="150000"/>
              </a:lnSpc>
              <a:buFont typeface="Arial" panose="020B0604020202020204" pitchFamily="34" charset="0"/>
              <a:buChar char="•"/>
            </a:pPr>
            <a:r>
              <a:rPr lang="en-US" sz="3200" dirty="0"/>
              <a:t>I feel ________, but not at/with you.</a:t>
            </a:r>
          </a:p>
          <a:p>
            <a:pPr marL="457200" lvl="0" indent="-457200">
              <a:lnSpc>
                <a:spcPct val="150000"/>
              </a:lnSpc>
              <a:buFont typeface="Arial" panose="020B0604020202020204" pitchFamily="34" charset="0"/>
              <a:buChar char="•"/>
            </a:pPr>
            <a:r>
              <a:rPr lang="en-US" sz="3200" dirty="0"/>
              <a:t>Let them “rephrase.”</a:t>
            </a:r>
          </a:p>
          <a:p>
            <a:pPr marL="457200" lvl="0" indent="-457200">
              <a:lnSpc>
                <a:spcPct val="150000"/>
              </a:lnSpc>
              <a:buFont typeface="Arial" panose="020B0604020202020204" pitchFamily="34" charset="0"/>
              <a:buChar char="•"/>
            </a:pPr>
            <a:r>
              <a:rPr lang="en-US" sz="3200" dirty="0"/>
              <a:t>Remember to keep “dating” each other.</a:t>
            </a:r>
          </a:p>
          <a:p>
            <a:endParaRPr lang="en-US" dirty="0"/>
          </a:p>
        </p:txBody>
      </p:sp>
    </p:spTree>
    <p:extLst>
      <p:ext uri="{BB962C8B-B14F-4D97-AF65-F5344CB8AC3E}">
        <p14:creationId xmlns:p14="http://schemas.microsoft.com/office/powerpoint/2010/main" val="311316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1" y="0"/>
            <a:ext cx="8287630" cy="1463040"/>
          </a:xfrm>
        </p:spPr>
        <p:txBody>
          <a:bodyPr>
            <a:normAutofit/>
          </a:bodyPr>
          <a:lstStyle/>
          <a:p>
            <a:r>
              <a:rPr lang="en-US" sz="5000" b="1" dirty="0"/>
              <a:t>What is Love?</a:t>
            </a:r>
          </a:p>
        </p:txBody>
      </p:sp>
      <p:sp>
        <p:nvSpPr>
          <p:cNvPr id="3" name="Text Placeholder 2"/>
          <p:cNvSpPr>
            <a:spLocks noGrp="1"/>
          </p:cNvSpPr>
          <p:nvPr>
            <p:ph type="body" idx="1"/>
          </p:nvPr>
        </p:nvSpPr>
        <p:spPr>
          <a:xfrm>
            <a:off x="751841" y="1974655"/>
            <a:ext cx="4430344" cy="4385505"/>
          </a:xfrm>
        </p:spPr>
        <p:txBody>
          <a:bodyPr/>
          <a:lstStyle/>
          <a:p>
            <a:pPr>
              <a:lnSpc>
                <a:spcPct val="150000"/>
              </a:lnSpc>
            </a:pPr>
            <a:r>
              <a:rPr lang="en-US" sz="3200" b="1" dirty="0"/>
              <a:t>Romantic Love</a:t>
            </a:r>
          </a:p>
          <a:p>
            <a:pPr marL="342900" indent="-342900">
              <a:lnSpc>
                <a:spcPct val="150000"/>
              </a:lnSpc>
              <a:buFont typeface="Arial" panose="020B0604020202020204" pitchFamily="34" charset="0"/>
              <a:buChar char="•"/>
            </a:pPr>
            <a:r>
              <a:rPr lang="en-US" sz="2800" dirty="0"/>
              <a:t>Honeymoon phase</a:t>
            </a:r>
          </a:p>
          <a:p>
            <a:pPr marL="342900" indent="-342900">
              <a:lnSpc>
                <a:spcPct val="150000"/>
              </a:lnSpc>
              <a:buFont typeface="Arial" panose="020B0604020202020204" pitchFamily="34" charset="0"/>
              <a:buChar char="•"/>
            </a:pPr>
            <a:r>
              <a:rPr lang="en-US" sz="2800" dirty="0"/>
              <a:t>Eventually devolves. . .</a:t>
            </a:r>
          </a:p>
        </p:txBody>
      </p:sp>
      <p:sp>
        <p:nvSpPr>
          <p:cNvPr id="4" name="TextBox 3">
            <a:extLst>
              <a:ext uri="{FF2B5EF4-FFF2-40B4-BE49-F238E27FC236}">
                <a16:creationId xmlns:a16="http://schemas.microsoft.com/office/drawing/2014/main" id="{89FD2FFF-248D-8540-AFA0-F635C819BC22}"/>
              </a:ext>
            </a:extLst>
          </p:cNvPr>
          <p:cNvSpPr txBox="1"/>
          <p:nvPr/>
        </p:nvSpPr>
        <p:spPr>
          <a:xfrm>
            <a:off x="5182185" y="2232270"/>
            <a:ext cx="6348047" cy="3336363"/>
          </a:xfrm>
          <a:prstGeom prst="rect">
            <a:avLst/>
          </a:prstGeom>
          <a:noFill/>
        </p:spPr>
        <p:txBody>
          <a:bodyPr wrap="square" rtlCol="0">
            <a:spAutoFit/>
          </a:bodyPr>
          <a:lstStyle/>
          <a:p>
            <a:pPr>
              <a:lnSpc>
                <a:spcPct val="150000"/>
              </a:lnSpc>
            </a:pPr>
            <a:r>
              <a:rPr lang="en-US" sz="3200" b="1" dirty="0"/>
              <a:t>Companionate Love</a:t>
            </a:r>
          </a:p>
          <a:p>
            <a:pPr marL="342900" indent="-342900">
              <a:lnSpc>
                <a:spcPct val="150000"/>
              </a:lnSpc>
              <a:buFont typeface="Arial" panose="020B0604020202020204" pitchFamily="34" charset="0"/>
              <a:buChar char="•"/>
            </a:pPr>
            <a:r>
              <a:rPr lang="en-US" sz="2800" dirty="0"/>
              <a:t>Deep attachment, intimacy, ease with partner, development of trust, loyalty, and acceptance, and being ready to sacrifice. </a:t>
            </a:r>
          </a:p>
        </p:txBody>
      </p:sp>
      <p:sp>
        <p:nvSpPr>
          <p:cNvPr id="5" name="TextBox 4">
            <a:extLst>
              <a:ext uri="{FF2B5EF4-FFF2-40B4-BE49-F238E27FC236}">
                <a16:creationId xmlns:a16="http://schemas.microsoft.com/office/drawing/2014/main" id="{A14F0568-B43C-8A4F-9BB2-3C929F2424B0}"/>
              </a:ext>
            </a:extLst>
          </p:cNvPr>
          <p:cNvSpPr txBox="1"/>
          <p:nvPr/>
        </p:nvSpPr>
        <p:spPr>
          <a:xfrm>
            <a:off x="4906108" y="279595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repeatCount="3000" fill="hold" grpId="1" nodeType="clickEffect">
                                  <p:stCondLst>
                                    <p:cond delay="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55918"/>
            <a:ext cx="10058400" cy="1188720"/>
          </a:xfrm>
        </p:spPr>
        <p:txBody>
          <a:bodyPr>
            <a:normAutofit/>
          </a:bodyPr>
          <a:lstStyle/>
          <a:p>
            <a:r>
              <a:rPr lang="en-US" sz="5000" b="1" dirty="0"/>
              <a:t>Aspects of a Healthy Relationship</a:t>
            </a:r>
          </a:p>
        </p:txBody>
      </p:sp>
      <p:sp>
        <p:nvSpPr>
          <p:cNvPr id="3" name="Content Placeholder 2"/>
          <p:cNvSpPr>
            <a:spLocks noGrp="1"/>
          </p:cNvSpPr>
          <p:nvPr>
            <p:ph idx="1"/>
          </p:nvPr>
        </p:nvSpPr>
        <p:spPr>
          <a:xfrm>
            <a:off x="1066800" y="1706880"/>
            <a:ext cx="10556240" cy="4465321"/>
          </a:xfrm>
        </p:spPr>
        <p:txBody>
          <a:bodyPr>
            <a:noAutofit/>
          </a:bodyPr>
          <a:lstStyle/>
          <a:p>
            <a:pPr>
              <a:lnSpc>
                <a:spcPct val="100000"/>
              </a:lnSpc>
            </a:pPr>
            <a:r>
              <a:rPr lang="en-US" sz="3000" dirty="0"/>
              <a:t>Mutual Respect </a:t>
            </a:r>
          </a:p>
          <a:p>
            <a:pPr>
              <a:lnSpc>
                <a:spcPct val="100000"/>
              </a:lnSpc>
            </a:pPr>
            <a:r>
              <a:rPr lang="en-US" sz="3000" dirty="0"/>
              <a:t>Trust </a:t>
            </a:r>
          </a:p>
          <a:p>
            <a:pPr>
              <a:lnSpc>
                <a:spcPct val="100000"/>
              </a:lnSpc>
            </a:pPr>
            <a:r>
              <a:rPr lang="en-US" sz="3000" dirty="0"/>
              <a:t>Honesty and Respect</a:t>
            </a:r>
          </a:p>
          <a:p>
            <a:pPr>
              <a:lnSpc>
                <a:spcPct val="100000"/>
              </a:lnSpc>
            </a:pPr>
            <a:r>
              <a:rPr lang="en-US" sz="3000" dirty="0"/>
              <a:t>Good Communication (e.g., listening, compromise, understanding, receptivity, problem solving,)</a:t>
            </a:r>
          </a:p>
          <a:p>
            <a:pPr>
              <a:lnSpc>
                <a:spcPct val="100000"/>
              </a:lnSpc>
            </a:pPr>
            <a:r>
              <a:rPr lang="en-US" sz="3000" dirty="0"/>
              <a:t>Individuality (e.g., self love, self confidence)</a:t>
            </a:r>
          </a:p>
          <a:p>
            <a:pPr>
              <a:lnSpc>
                <a:spcPct val="100000"/>
              </a:lnSpc>
            </a:pPr>
            <a:r>
              <a:rPr lang="en-US" sz="3000" dirty="0"/>
              <a:t>Effectively managing conflict (e.g., anger control, fighting fair)</a:t>
            </a:r>
          </a:p>
        </p:txBody>
      </p:sp>
      <p:sp>
        <p:nvSpPr>
          <p:cNvPr id="7" name="TextBox 6">
            <a:extLst>
              <a:ext uri="{FF2B5EF4-FFF2-40B4-BE49-F238E27FC236}">
                <a16:creationId xmlns:a16="http://schemas.microsoft.com/office/drawing/2014/main" id="{86BA3056-03CC-AA40-BCB6-DE57635285C7}"/>
              </a:ext>
            </a:extLst>
          </p:cNvPr>
          <p:cNvSpPr txBox="1"/>
          <p:nvPr/>
        </p:nvSpPr>
        <p:spPr>
          <a:xfrm>
            <a:off x="2396978" y="6309362"/>
            <a:ext cx="6934200" cy="369332"/>
          </a:xfrm>
          <a:prstGeom prst="rect">
            <a:avLst/>
          </a:prstGeom>
          <a:noFill/>
        </p:spPr>
        <p:txBody>
          <a:bodyPr wrap="square" rtlCol="0">
            <a:spAutoFit/>
          </a:bodyPr>
          <a:lstStyle/>
          <a:p>
            <a:r>
              <a:rPr lang="en-US" dirty="0">
                <a:hlinkClick r:id="rId3"/>
              </a:rPr>
              <a:t>https://youth.gov/youth-topics/teen-dating-violence/characteristics</a:t>
            </a:r>
            <a:endParaRPr lang="en-US" dirty="0"/>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55918"/>
            <a:ext cx="10058400" cy="1188720"/>
          </a:xfrm>
        </p:spPr>
        <p:txBody>
          <a:bodyPr>
            <a:normAutofit/>
          </a:bodyPr>
          <a:lstStyle/>
          <a:p>
            <a:r>
              <a:rPr lang="en-US" sz="5000" b="1" dirty="0"/>
              <a:t>Aspects of a Healthy Relationship</a:t>
            </a:r>
          </a:p>
        </p:txBody>
      </p:sp>
      <p:sp>
        <p:nvSpPr>
          <p:cNvPr id="3" name="Content Placeholder 2"/>
          <p:cNvSpPr>
            <a:spLocks noGrp="1"/>
          </p:cNvSpPr>
          <p:nvPr>
            <p:ph idx="1"/>
          </p:nvPr>
        </p:nvSpPr>
        <p:spPr>
          <a:xfrm>
            <a:off x="1066800" y="1706880"/>
            <a:ext cx="10556240" cy="4465321"/>
          </a:xfrm>
        </p:spPr>
        <p:txBody>
          <a:bodyPr>
            <a:noAutofit/>
          </a:bodyPr>
          <a:lstStyle/>
          <a:p>
            <a:pPr>
              <a:lnSpc>
                <a:spcPct val="100000"/>
              </a:lnSpc>
            </a:pPr>
            <a:r>
              <a:rPr lang="en-US" sz="3000" dirty="0"/>
              <a:t>Being a role model</a:t>
            </a:r>
          </a:p>
          <a:p>
            <a:pPr>
              <a:lnSpc>
                <a:spcPct val="100000"/>
              </a:lnSpc>
            </a:pPr>
            <a:r>
              <a:rPr lang="en-US" sz="3000" dirty="0"/>
              <a:t>Healthy sexual relationship</a:t>
            </a:r>
          </a:p>
          <a:p>
            <a:pPr>
              <a:lnSpc>
                <a:spcPct val="100000"/>
              </a:lnSpc>
            </a:pPr>
            <a:r>
              <a:rPr lang="en-US" sz="3000" dirty="0"/>
              <a:t>Let go of the need to be right</a:t>
            </a:r>
          </a:p>
          <a:p>
            <a:pPr>
              <a:lnSpc>
                <a:spcPct val="100000"/>
              </a:lnSpc>
            </a:pPr>
            <a:r>
              <a:rPr lang="en-US" sz="3000" dirty="0"/>
              <a:t>Affection </a:t>
            </a:r>
          </a:p>
        </p:txBody>
      </p:sp>
      <p:sp>
        <p:nvSpPr>
          <p:cNvPr id="7" name="TextBox 6">
            <a:extLst>
              <a:ext uri="{FF2B5EF4-FFF2-40B4-BE49-F238E27FC236}">
                <a16:creationId xmlns:a16="http://schemas.microsoft.com/office/drawing/2014/main" id="{86BA3056-03CC-AA40-BCB6-DE57635285C7}"/>
              </a:ext>
            </a:extLst>
          </p:cNvPr>
          <p:cNvSpPr txBox="1"/>
          <p:nvPr/>
        </p:nvSpPr>
        <p:spPr>
          <a:xfrm>
            <a:off x="2396978" y="6309362"/>
            <a:ext cx="6934200" cy="369332"/>
          </a:xfrm>
          <a:prstGeom prst="rect">
            <a:avLst/>
          </a:prstGeom>
          <a:noFill/>
        </p:spPr>
        <p:txBody>
          <a:bodyPr wrap="square" rtlCol="0">
            <a:spAutoFit/>
          </a:bodyPr>
          <a:lstStyle/>
          <a:p>
            <a:r>
              <a:rPr lang="en-US" dirty="0">
                <a:hlinkClick r:id="rId3"/>
              </a:rPr>
              <a:t>https://youth.gov/youth-topics/teen-dating-violence/characteristics</a:t>
            </a:r>
            <a:endParaRPr lang="en-US" dirty="0"/>
          </a:p>
        </p:txBody>
      </p:sp>
    </p:spTree>
    <p:extLst>
      <p:ext uri="{BB962C8B-B14F-4D97-AF65-F5344CB8AC3E}">
        <p14:creationId xmlns:p14="http://schemas.microsoft.com/office/powerpoint/2010/main" val="62019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Let’s Talk Communication </a:t>
            </a:r>
          </a:p>
        </p:txBody>
      </p:sp>
      <p:sp>
        <p:nvSpPr>
          <p:cNvPr id="3" name="Content Placeholder 2"/>
          <p:cNvSpPr>
            <a:spLocks noGrp="1"/>
          </p:cNvSpPr>
          <p:nvPr>
            <p:ph sz="half" idx="1"/>
          </p:nvPr>
        </p:nvSpPr>
        <p:spPr>
          <a:xfrm>
            <a:off x="568568" y="1849120"/>
            <a:ext cx="11277991" cy="2974073"/>
          </a:xfrm>
        </p:spPr>
        <p:txBody>
          <a:bodyPr/>
          <a:lstStyle/>
          <a:p>
            <a:pPr>
              <a:lnSpc>
                <a:spcPct val="100000"/>
              </a:lnSpc>
            </a:pPr>
            <a:r>
              <a:rPr lang="en-US" sz="2800" dirty="0"/>
              <a:t>Fosters mutual understanding, increased emotional intimacy and connectedness, and helps to deepen the feeling of love</a:t>
            </a:r>
          </a:p>
          <a:p>
            <a:pPr>
              <a:lnSpc>
                <a:spcPct val="100000"/>
              </a:lnSpc>
            </a:pPr>
            <a:endParaRPr lang="en-US" sz="1000" dirty="0"/>
          </a:p>
          <a:p>
            <a:pPr marL="0" indent="0" algn="ctr">
              <a:buNone/>
            </a:pPr>
            <a:r>
              <a:rPr lang="en-US" sz="2800" b="1" dirty="0">
                <a:solidFill>
                  <a:schemeClr val="accent5">
                    <a:lumMod val="75000"/>
                  </a:schemeClr>
                </a:solidFill>
              </a:rPr>
              <a:t>True or False? </a:t>
            </a:r>
            <a:r>
              <a:rPr lang="en-US" dirty="0">
                <a:solidFill>
                  <a:schemeClr val="accent5">
                    <a:lumMod val="75000"/>
                  </a:schemeClr>
                </a:solidFill>
              </a:rPr>
              <a:t>Women speak 20,000 words a day, while men speak only 7,000.</a:t>
            </a:r>
          </a:p>
        </p:txBody>
      </p:sp>
      <p:graphicFrame>
        <p:nvGraphicFramePr>
          <p:cNvPr id="5" name="Content Placeholder 4" descr="Radial venn diagram with four groups clustered around one group title"/>
          <p:cNvGraphicFramePr>
            <a:graphicFrameLocks noGrp="1"/>
          </p:cNvGraphicFramePr>
          <p:nvPr>
            <p:ph sz="half" idx="2"/>
            <p:extLst>
              <p:ext uri="{D42A27DB-BD31-4B8C-83A1-F6EECF244321}">
                <p14:modId xmlns:p14="http://schemas.microsoft.com/office/powerpoint/2010/main" val="1183407070"/>
              </p:ext>
            </p:extLst>
          </p:nvPr>
        </p:nvGraphicFramePr>
        <p:xfrm>
          <a:off x="1924343" y="3336156"/>
          <a:ext cx="8865577" cy="3975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Types of Communication </a:t>
            </a:r>
          </a:p>
        </p:txBody>
      </p:sp>
      <p:sp>
        <p:nvSpPr>
          <p:cNvPr id="3" name="Text Placeholder 2"/>
          <p:cNvSpPr>
            <a:spLocks noGrp="1"/>
          </p:cNvSpPr>
          <p:nvPr>
            <p:ph type="body" idx="1"/>
          </p:nvPr>
        </p:nvSpPr>
        <p:spPr/>
        <p:txBody>
          <a:bodyPr>
            <a:normAutofit/>
          </a:bodyPr>
          <a:lstStyle/>
          <a:p>
            <a:r>
              <a:rPr lang="en-US" sz="2800" dirty="0"/>
              <a:t>Nonverbal</a:t>
            </a:r>
          </a:p>
        </p:txBody>
      </p:sp>
      <p:sp>
        <p:nvSpPr>
          <p:cNvPr id="4" name="Content Placeholder 3"/>
          <p:cNvSpPr>
            <a:spLocks noGrp="1"/>
          </p:cNvSpPr>
          <p:nvPr>
            <p:ph sz="half" idx="2"/>
          </p:nvPr>
        </p:nvSpPr>
        <p:spPr>
          <a:xfrm>
            <a:off x="1066800" y="2509937"/>
            <a:ext cx="5659120" cy="3775035"/>
          </a:xfrm>
        </p:spPr>
        <p:txBody>
          <a:bodyPr>
            <a:normAutofit fontScale="85000" lnSpcReduction="20000"/>
          </a:bodyPr>
          <a:lstStyle/>
          <a:p>
            <a:pPr>
              <a:lnSpc>
                <a:spcPct val="110000"/>
              </a:lnSpc>
            </a:pPr>
            <a:r>
              <a:rPr lang="en-US" dirty="0"/>
              <a:t>Hand movements </a:t>
            </a:r>
          </a:p>
          <a:p>
            <a:pPr>
              <a:lnSpc>
                <a:spcPct val="110000"/>
              </a:lnSpc>
            </a:pPr>
            <a:r>
              <a:rPr lang="en-US" dirty="0"/>
              <a:t>Body gestures</a:t>
            </a:r>
          </a:p>
          <a:p>
            <a:pPr lvl="1">
              <a:lnSpc>
                <a:spcPct val="110000"/>
              </a:lnSpc>
            </a:pPr>
            <a:r>
              <a:rPr lang="en-US" dirty="0"/>
              <a:t>Consent?</a:t>
            </a:r>
          </a:p>
          <a:p>
            <a:pPr>
              <a:lnSpc>
                <a:spcPct val="110000"/>
              </a:lnSpc>
            </a:pPr>
            <a:r>
              <a:rPr lang="en-US" dirty="0"/>
              <a:t>Sending flowers </a:t>
            </a:r>
          </a:p>
          <a:p>
            <a:pPr algn="ctr">
              <a:lnSpc>
                <a:spcPct val="110000"/>
              </a:lnSpc>
            </a:pPr>
            <a:r>
              <a:rPr lang="en-US" dirty="0"/>
              <a:t>Women/some gay men use more</a:t>
            </a:r>
          </a:p>
          <a:p>
            <a:pPr algn="ctr">
              <a:lnSpc>
                <a:spcPct val="110000"/>
              </a:lnSpc>
            </a:pPr>
            <a:r>
              <a:rPr lang="en-US" dirty="0"/>
              <a:t>Eye contact</a:t>
            </a:r>
          </a:p>
          <a:p>
            <a:pPr algn="ctr">
              <a:lnSpc>
                <a:spcPct val="110000"/>
              </a:lnSpc>
            </a:pPr>
            <a:r>
              <a:rPr lang="en-US" dirty="0"/>
              <a:t>Touches</a:t>
            </a:r>
          </a:p>
          <a:p>
            <a:pPr algn="ctr">
              <a:lnSpc>
                <a:spcPct val="110000"/>
              </a:lnSpc>
            </a:pPr>
            <a:r>
              <a:rPr lang="en-US" dirty="0"/>
              <a:t>Smiles </a:t>
            </a:r>
          </a:p>
          <a:p>
            <a:pPr algn="ctr"/>
            <a:endParaRPr lang="en-US" dirty="0"/>
          </a:p>
        </p:txBody>
      </p:sp>
      <p:sp>
        <p:nvSpPr>
          <p:cNvPr id="5" name="Text Placeholder 4"/>
          <p:cNvSpPr>
            <a:spLocks noGrp="1"/>
          </p:cNvSpPr>
          <p:nvPr>
            <p:ph type="body" sz="quarter" idx="3"/>
          </p:nvPr>
        </p:nvSpPr>
        <p:spPr>
          <a:xfrm>
            <a:off x="6888480" y="1772815"/>
            <a:ext cx="4236720" cy="737121"/>
          </a:xfrm>
        </p:spPr>
        <p:txBody>
          <a:bodyPr>
            <a:noAutofit/>
          </a:bodyPr>
          <a:lstStyle/>
          <a:p>
            <a:r>
              <a:rPr lang="en-US" sz="2800" dirty="0"/>
              <a:t>Computer Mediated </a:t>
            </a:r>
          </a:p>
        </p:txBody>
      </p:sp>
      <p:sp>
        <p:nvSpPr>
          <p:cNvPr id="6" name="Content Placeholder 5"/>
          <p:cNvSpPr>
            <a:spLocks noGrp="1"/>
          </p:cNvSpPr>
          <p:nvPr>
            <p:ph sz="quarter" idx="4"/>
          </p:nvPr>
        </p:nvSpPr>
        <p:spPr>
          <a:xfrm>
            <a:off x="6888480" y="2538442"/>
            <a:ext cx="4414520" cy="3662263"/>
          </a:xfrm>
        </p:spPr>
        <p:txBody>
          <a:bodyPr>
            <a:normAutofit/>
          </a:bodyPr>
          <a:lstStyle/>
          <a:p>
            <a:pPr>
              <a:lnSpc>
                <a:spcPct val="110000"/>
              </a:lnSpc>
            </a:pPr>
            <a:r>
              <a:rPr lang="en-US" sz="2600" dirty="0"/>
              <a:t>“Less Risk” </a:t>
            </a:r>
          </a:p>
          <a:p>
            <a:pPr>
              <a:lnSpc>
                <a:spcPct val="110000"/>
              </a:lnSpc>
            </a:pPr>
            <a:r>
              <a:rPr lang="en-US" sz="2600" dirty="0"/>
              <a:t>Women tend to use more emoticons </a:t>
            </a:r>
          </a:p>
          <a:p>
            <a:pPr>
              <a:lnSpc>
                <a:spcPct val="110000"/>
              </a:lnSpc>
            </a:pPr>
            <a:r>
              <a:rPr lang="en-US" sz="2600" dirty="0"/>
              <a:t>Becomes an issue when people get addicted to the computer conversations. </a:t>
            </a:r>
          </a:p>
        </p:txBody>
      </p:sp>
      <p:sp>
        <p:nvSpPr>
          <p:cNvPr id="8" name="TextBox 7">
            <a:extLst>
              <a:ext uri="{FF2B5EF4-FFF2-40B4-BE49-F238E27FC236}">
                <a16:creationId xmlns:a16="http://schemas.microsoft.com/office/drawing/2014/main" id="{97C59F7A-EFC1-9546-A9AD-9A42EBF4403B}"/>
              </a:ext>
            </a:extLst>
          </p:cNvPr>
          <p:cNvSpPr txBox="1"/>
          <p:nvPr/>
        </p:nvSpPr>
        <p:spPr>
          <a:xfrm rot="19361816">
            <a:off x="2546838" y="1725107"/>
            <a:ext cx="7555523" cy="1569660"/>
          </a:xfrm>
          <a:prstGeom prst="rect">
            <a:avLst/>
          </a:prstGeom>
          <a:noFill/>
        </p:spPr>
        <p:txBody>
          <a:bodyPr wrap="square" rtlCol="0">
            <a:spAutoFit/>
          </a:bodyPr>
          <a:lstStyle/>
          <a:p>
            <a:r>
              <a:rPr lang="en-US" sz="9600" dirty="0">
                <a:solidFill>
                  <a:schemeClr val="accent1"/>
                </a:solidFill>
                <a:latin typeface="Impact" panose="020B0806030902050204" pitchFamily="34" charset="0"/>
              </a:rPr>
              <a:t>SURPRISE</a:t>
            </a:r>
            <a:r>
              <a:rPr lang="en-US" sz="4400" dirty="0">
                <a:solidFill>
                  <a:schemeClr val="accent1"/>
                </a:solidFill>
                <a:latin typeface="Impact" panose="020B0806030902050204" pitchFamily="34" charset="0"/>
              </a:rPr>
              <a:t> </a:t>
            </a:r>
          </a:p>
        </p:txBody>
      </p:sp>
    </p:spTree>
    <p:extLst>
      <p:ext uri="{BB962C8B-B14F-4D97-AF65-F5344CB8AC3E}">
        <p14:creationId xmlns:p14="http://schemas.microsoft.com/office/powerpoint/2010/main" val="85940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repeatCount="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250" autoRev="1" fill="hold">
                                          <p:stCondLst>
                                            <p:cond delay="0"/>
                                          </p:stCondLst>
                                        </p:cTn>
                                        <p:tgtEl>
                                          <p:spTgt spid="8"/>
                                        </p:tgtEl>
                                        <p:attrNameLst>
                                          <p:attrName>ppt_w</p:attrName>
                                        </p:attrNameLst>
                                      </p:cBhvr>
                                    </p:anim>
                                    <p:anim by="(#ppt_w*0.50)" calcmode="lin" valueType="num">
                                      <p:cBhvr>
                                        <p:cTn id="8" dur="250" decel="50000" autoRev="1" fill="hold">
                                          <p:stCondLst>
                                            <p:cond delay="0"/>
                                          </p:stCondLst>
                                        </p:cTn>
                                        <p:tgtEl>
                                          <p:spTgt spid="8"/>
                                        </p:tgtEl>
                                        <p:attrNameLst>
                                          <p:attrName>ppt_x</p:attrName>
                                        </p:attrNameLst>
                                      </p:cBhvr>
                                    </p:anim>
                                    <p:anim from="(-#ppt_h/2)" to="(#ppt_y)" calcmode="lin" valueType="num">
                                      <p:cBhvr>
                                        <p:cTn id="9" dur="500" fill="hold">
                                          <p:stCondLst>
                                            <p:cond delay="0"/>
                                          </p:stCondLst>
                                        </p:cTn>
                                        <p:tgtEl>
                                          <p:spTgt spid="8"/>
                                        </p:tgtEl>
                                        <p:attrNameLst>
                                          <p:attrName>ppt_y</p:attrName>
                                        </p:attrNameLst>
                                      </p:cBhvr>
                                    </p:anim>
                                    <p:animRot by="21600000">
                                      <p:cBhvr>
                                        <p:cTn id="10" dur="5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iterate type="lt">
                                    <p:tmAbs val="0"/>
                                  </p:iterate>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35E19A8A-0B83-284B-97F7-A1A2985742F3}"/>
              </a:ext>
            </a:extLst>
          </p:cNvPr>
          <p:cNvGraphicFramePr>
            <a:graphicFrameLocks noGrp="1"/>
          </p:cNvGraphicFramePr>
          <p:nvPr>
            <p:ph idx="1"/>
            <p:extLst>
              <p:ext uri="{D42A27DB-BD31-4B8C-83A1-F6EECF244321}">
                <p14:modId xmlns:p14="http://schemas.microsoft.com/office/powerpoint/2010/main" val="651136221"/>
              </p:ext>
            </p:extLst>
          </p:nvPr>
        </p:nvGraphicFramePr>
        <p:xfrm>
          <a:off x="221913" y="200722"/>
          <a:ext cx="11748174" cy="6356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562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z="5000" b="1" kern="1200" dirty="0">
                <a:latin typeface="+mj-lt"/>
                <a:ea typeface="+mj-ea"/>
                <a:cs typeface="+mj-cs"/>
              </a:rPr>
              <a:t>How to Communicate Effectively</a:t>
            </a:r>
          </a:p>
        </p:txBody>
      </p:sp>
      <p:sp>
        <p:nvSpPr>
          <p:cNvPr id="3" name="TextBox 2">
            <a:extLst>
              <a:ext uri="{FF2B5EF4-FFF2-40B4-BE49-F238E27FC236}">
                <a16:creationId xmlns:a16="http://schemas.microsoft.com/office/drawing/2014/main" id="{C9DB1C2C-6684-1540-AAFF-D84533F5D340}"/>
              </a:ext>
            </a:extLst>
          </p:cNvPr>
          <p:cNvSpPr txBox="1"/>
          <p:nvPr/>
        </p:nvSpPr>
        <p:spPr>
          <a:xfrm>
            <a:off x="1066800" y="1904999"/>
            <a:ext cx="10058400" cy="4271963"/>
          </a:xfrm>
          <a:prstGeom prst="rect">
            <a:avLst/>
          </a:prstGeom>
        </p:spPr>
        <p:txBody>
          <a:bodyPr vert="horz" lIns="91440" tIns="45720" rIns="91440" bIns="45720" rtlCol="0">
            <a:normAutofit/>
          </a:bodyPr>
          <a:lstStyle/>
          <a:p>
            <a:pPr>
              <a:spcAft>
                <a:spcPts val="600"/>
              </a:spcAft>
              <a:buClr>
                <a:schemeClr val="accent5"/>
              </a:buClr>
              <a:buSzPct val="90000"/>
            </a:pPr>
            <a:r>
              <a:rPr lang="en-US" sz="3200" dirty="0"/>
              <a:t>Self Disclosure </a:t>
            </a:r>
          </a:p>
          <a:p>
            <a:pPr marL="285750" indent="-285750">
              <a:spcAft>
                <a:spcPts val="600"/>
              </a:spcAft>
              <a:buClr>
                <a:schemeClr val="accent5"/>
              </a:buClr>
              <a:buSzPct val="90000"/>
              <a:buFont typeface="Arial" pitchFamily="34" charset="0"/>
              <a:buChar char="•"/>
            </a:pPr>
            <a:r>
              <a:rPr lang="en-US" sz="3000" dirty="0"/>
              <a:t>Sharing your thoughts, feelings, and wants</a:t>
            </a:r>
          </a:p>
          <a:p>
            <a:pPr marL="742950" lvl="1" indent="-285750">
              <a:spcAft>
                <a:spcPts val="600"/>
              </a:spcAft>
              <a:buClr>
                <a:schemeClr val="accent5"/>
              </a:buClr>
              <a:buSzPct val="90000"/>
              <a:buFont typeface="Arial" pitchFamily="34" charset="0"/>
              <a:buChar char="•"/>
            </a:pPr>
            <a:r>
              <a:rPr lang="en-US" sz="2800" dirty="0"/>
              <a:t>What is wrong?</a:t>
            </a:r>
          </a:p>
          <a:p>
            <a:pPr marL="742950" lvl="1" indent="-285750">
              <a:spcAft>
                <a:spcPts val="600"/>
              </a:spcAft>
              <a:buClr>
                <a:schemeClr val="accent5"/>
              </a:buClr>
              <a:buSzPct val="90000"/>
              <a:buFont typeface="Arial" pitchFamily="34" charset="0"/>
              <a:buChar char="•"/>
            </a:pPr>
            <a:r>
              <a:rPr lang="en-US" sz="2800" dirty="0"/>
              <a:t>How do you feel about it?</a:t>
            </a:r>
          </a:p>
          <a:p>
            <a:pPr marL="742950" lvl="1" indent="-285750">
              <a:spcAft>
                <a:spcPts val="600"/>
              </a:spcAft>
              <a:buClr>
                <a:schemeClr val="accent5"/>
              </a:buClr>
              <a:buSzPct val="90000"/>
              <a:buFont typeface="Arial" pitchFamily="34" charset="0"/>
              <a:buChar char="•"/>
            </a:pPr>
            <a:r>
              <a:rPr lang="en-US" sz="2800" dirty="0"/>
              <a:t>Key to making requests about what you want: Be specific on the change you are asking for</a:t>
            </a:r>
          </a:p>
        </p:txBody>
      </p:sp>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a:prstGeom prst="rect">
            <a:avLst/>
          </a:prstGeom>
        </p:spPr>
        <p:txBody>
          <a:bodyPr vert="horz" lIns="91440" tIns="45720" rIns="91440" bIns="45720" rtlCol="0" anchor="b">
            <a:noAutofit/>
          </a:bodyPr>
          <a:lstStyle/>
          <a:p>
            <a:pPr algn="ctr"/>
            <a:r>
              <a:rPr lang="en-US" sz="5000" b="1" kern="1200" dirty="0">
                <a:latin typeface="+mj-lt"/>
                <a:ea typeface="+mj-ea"/>
                <a:cs typeface="+mj-cs"/>
              </a:rPr>
              <a:t>How to Communicate Effectively</a:t>
            </a:r>
            <a:br>
              <a:rPr lang="en-US" sz="5000" b="1" kern="1200" dirty="0">
                <a:latin typeface="+mj-lt"/>
                <a:ea typeface="+mj-ea"/>
                <a:cs typeface="+mj-cs"/>
              </a:rPr>
            </a:br>
            <a:r>
              <a:rPr lang="en-US" sz="5000" b="1" kern="1200" dirty="0">
                <a:latin typeface="+mj-lt"/>
                <a:ea typeface="+mj-ea"/>
                <a:cs typeface="+mj-cs"/>
              </a:rPr>
              <a:t>Asking </a:t>
            </a:r>
            <a:r>
              <a:rPr lang="en-US" sz="5000" b="1" dirty="0"/>
              <a:t>F</a:t>
            </a:r>
            <a:r>
              <a:rPr lang="en-US" sz="5000" b="1" kern="1200" dirty="0">
                <a:latin typeface="+mj-lt"/>
                <a:ea typeface="+mj-ea"/>
                <a:cs typeface="+mj-cs"/>
              </a:rPr>
              <a:t>or What You </a:t>
            </a:r>
            <a:r>
              <a:rPr lang="en-US" sz="5000" b="1" dirty="0"/>
              <a:t>N</a:t>
            </a:r>
            <a:r>
              <a:rPr lang="en-US" sz="5000" b="1" kern="1200" dirty="0">
                <a:latin typeface="+mj-lt"/>
                <a:ea typeface="+mj-ea"/>
                <a:cs typeface="+mj-cs"/>
              </a:rPr>
              <a:t>eed</a:t>
            </a:r>
          </a:p>
        </p:txBody>
      </p:sp>
      <p:sp>
        <p:nvSpPr>
          <p:cNvPr id="3" name="TextBox 2">
            <a:extLst>
              <a:ext uri="{FF2B5EF4-FFF2-40B4-BE49-F238E27FC236}">
                <a16:creationId xmlns:a16="http://schemas.microsoft.com/office/drawing/2014/main" id="{C9DB1C2C-6684-1540-AAFF-D84533F5D340}"/>
              </a:ext>
            </a:extLst>
          </p:cNvPr>
          <p:cNvSpPr txBox="1"/>
          <p:nvPr/>
        </p:nvSpPr>
        <p:spPr>
          <a:xfrm>
            <a:off x="1066800" y="1904999"/>
            <a:ext cx="7874000" cy="4271963"/>
          </a:xfrm>
          <a:prstGeom prst="rect">
            <a:avLst/>
          </a:prstGeom>
        </p:spPr>
        <p:txBody>
          <a:bodyPr vert="horz" lIns="91440" tIns="45720" rIns="91440" bIns="45720" numCol="2" rtlCol="0">
            <a:noAutofit/>
          </a:bodyPr>
          <a:lstStyle/>
          <a:p>
            <a:pPr marL="342900" indent="-342900">
              <a:spcAft>
                <a:spcPts val="600"/>
              </a:spcAft>
              <a:buClr>
                <a:schemeClr val="accent5"/>
              </a:buClr>
              <a:buSzPct val="90000"/>
              <a:buFont typeface="Arial" pitchFamily="34" charset="0"/>
              <a:buChar char="•"/>
            </a:pPr>
            <a:r>
              <a:rPr lang="en-US" sz="3200" dirty="0"/>
              <a:t>Talk about communication</a:t>
            </a:r>
          </a:p>
          <a:p>
            <a:pPr marL="342900" indent="-342900">
              <a:spcAft>
                <a:spcPts val="600"/>
              </a:spcAft>
              <a:buClr>
                <a:schemeClr val="accent5"/>
              </a:buClr>
              <a:buSzPct val="90000"/>
              <a:buFont typeface="Arial" pitchFamily="34" charset="0"/>
              <a:buChar char="•"/>
            </a:pPr>
            <a:r>
              <a:rPr lang="en-US" sz="3200" dirty="0"/>
              <a:t>Give helpful and supportive feedback</a:t>
            </a:r>
          </a:p>
          <a:p>
            <a:pPr marL="342900" indent="-342900">
              <a:spcAft>
                <a:spcPts val="600"/>
              </a:spcAft>
              <a:buClr>
                <a:schemeClr val="accent5"/>
              </a:buClr>
              <a:buSzPct val="90000"/>
              <a:buFont typeface="Arial" pitchFamily="34" charset="0"/>
              <a:buChar char="•"/>
            </a:pPr>
            <a:r>
              <a:rPr lang="en-US" sz="3200" dirty="0"/>
              <a:t>Do not wait until you’re angry  </a:t>
            </a:r>
          </a:p>
          <a:p>
            <a:pPr marL="342900" indent="-342900">
              <a:spcAft>
                <a:spcPts val="600"/>
              </a:spcAft>
              <a:buClr>
                <a:schemeClr val="accent5"/>
              </a:buClr>
              <a:buSzPct val="90000"/>
              <a:buFont typeface="Arial" pitchFamily="34" charset="0"/>
              <a:buChar char="•"/>
            </a:pPr>
            <a:r>
              <a:rPr lang="en-US" sz="3200" dirty="0"/>
              <a:t>Ask questions </a:t>
            </a:r>
          </a:p>
          <a:p>
            <a:pPr marL="342900" indent="-342900">
              <a:spcAft>
                <a:spcPts val="600"/>
              </a:spcAft>
              <a:buClr>
                <a:schemeClr val="accent5"/>
              </a:buClr>
              <a:buSzPct val="90000"/>
              <a:buFont typeface="Arial" pitchFamily="34" charset="0"/>
              <a:buChar char="•"/>
            </a:pPr>
            <a:r>
              <a:rPr lang="en-US" sz="3200" dirty="0"/>
              <a:t>Learn to say no, gently </a:t>
            </a:r>
          </a:p>
          <a:p>
            <a:pPr marL="342900" indent="-342900">
              <a:spcAft>
                <a:spcPts val="600"/>
              </a:spcAft>
              <a:buClr>
                <a:schemeClr val="accent5"/>
              </a:buClr>
              <a:buSzPct val="90000"/>
              <a:buFont typeface="Arial" pitchFamily="34" charset="0"/>
              <a:buChar char="•"/>
            </a:pPr>
            <a:r>
              <a:rPr lang="en-US" sz="3200" dirty="0"/>
              <a:t>Be forgiving </a:t>
            </a:r>
          </a:p>
          <a:p>
            <a:pPr marL="342900" indent="-342900">
              <a:spcAft>
                <a:spcPts val="600"/>
              </a:spcAft>
              <a:buClr>
                <a:schemeClr val="accent5"/>
              </a:buClr>
              <a:buSzPct val="90000"/>
              <a:buFont typeface="Arial" pitchFamily="34" charset="0"/>
              <a:buChar char="•"/>
            </a:pPr>
            <a:r>
              <a:rPr lang="en-US" sz="3200" dirty="0"/>
              <a:t>Talk about sex</a:t>
            </a:r>
          </a:p>
        </p:txBody>
      </p:sp>
      <p:pic>
        <p:nvPicPr>
          <p:cNvPr id="9" name="Picture 8" descr="A close up of a logo&#10;&#10;Description automatically generated">
            <a:extLst>
              <a:ext uri="{FF2B5EF4-FFF2-40B4-BE49-F238E27FC236}">
                <a16:creationId xmlns:a16="http://schemas.microsoft.com/office/drawing/2014/main" id="{3AAE5E36-ED2C-8C47-BA0E-5834C57D850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31692" y="3357397"/>
            <a:ext cx="3121828" cy="1974556"/>
          </a:xfrm>
          <a:prstGeom prst="rect">
            <a:avLst/>
          </a:prstGeom>
          <a:noFill/>
        </p:spPr>
      </p:pic>
      <p:sp>
        <p:nvSpPr>
          <p:cNvPr id="16" name="TextBox 15">
            <a:extLst>
              <a:ext uri="{FF2B5EF4-FFF2-40B4-BE49-F238E27FC236}">
                <a16:creationId xmlns:a16="http://schemas.microsoft.com/office/drawing/2014/main" id="{3D08B4FE-8BF9-894F-928F-BAF9D1E3D81C}"/>
              </a:ext>
            </a:extLst>
          </p:cNvPr>
          <p:cNvSpPr txBox="1"/>
          <p:nvPr/>
        </p:nvSpPr>
        <p:spPr>
          <a:xfrm>
            <a:off x="8639921" y="5351089"/>
            <a:ext cx="2905369" cy="479249"/>
          </a:xfrm>
          <a:prstGeom prst="rect">
            <a:avLst/>
          </a:prstGeom>
          <a:noFill/>
        </p:spPr>
        <p:txBody>
          <a:bodyPr wrap="square" rtlCol="0">
            <a:spAutoFit/>
          </a:bodyPr>
          <a:lstStyle/>
          <a:p>
            <a:pPr algn="ctr"/>
            <a:r>
              <a:rPr lang="en-US" sz="2400" dirty="0">
                <a:solidFill>
                  <a:schemeClr val="accent1"/>
                </a:solidFill>
              </a:rPr>
              <a:t>Learn To Listen</a:t>
            </a:r>
          </a:p>
        </p:txBody>
      </p:sp>
    </p:spTree>
    <p:extLst>
      <p:ext uri="{BB962C8B-B14F-4D97-AF65-F5344CB8AC3E}">
        <p14:creationId xmlns:p14="http://schemas.microsoft.com/office/powerpoint/2010/main" val="109213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3790</TotalTime>
  <Words>3803</Words>
  <Application>Microsoft Macintosh PowerPoint</Application>
  <PresentationFormat>Widescreen</PresentationFormat>
  <Paragraphs>355</Paragraphs>
  <Slides>19</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Impact</vt:lpstr>
      <vt:lpstr>Times New Roman</vt:lpstr>
      <vt:lpstr>Cherry Blossom 16x9</vt:lpstr>
      <vt:lpstr>Healthy v. Unhealthy Relationships</vt:lpstr>
      <vt:lpstr>What is Love?</vt:lpstr>
      <vt:lpstr>Aspects of a Healthy Relationship</vt:lpstr>
      <vt:lpstr>Aspects of a Healthy Relationship</vt:lpstr>
      <vt:lpstr>Let’s Talk Communication </vt:lpstr>
      <vt:lpstr>Types of Communication </vt:lpstr>
      <vt:lpstr>PowerPoint Presentation</vt:lpstr>
      <vt:lpstr>How to Communicate Effectively</vt:lpstr>
      <vt:lpstr>How to Communicate Effectively Asking For What You Need</vt:lpstr>
      <vt:lpstr>PowerPoint Presentation</vt:lpstr>
      <vt:lpstr>Aspects of an Unhealthy Relationship </vt:lpstr>
      <vt:lpstr>Quick Involvement </vt:lpstr>
      <vt:lpstr>Controlling Behavior </vt:lpstr>
      <vt:lpstr>Blaming Others for Their Feelings</vt:lpstr>
      <vt:lpstr>6 traits people think are normal </vt:lpstr>
      <vt:lpstr>UTA Group Discussion</vt:lpstr>
      <vt:lpstr>Scenario One: Group Evaluation</vt:lpstr>
      <vt:lpstr>PowerPoint Presentation</vt:lpstr>
      <vt:lpstr>Communication Bible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v. Unhealthy Relationships</dc:title>
  <dc:creator>Duke, Jess</dc:creator>
  <cp:lastModifiedBy>Duke, Jess</cp:lastModifiedBy>
  <cp:revision>61</cp:revision>
  <dcterms:created xsi:type="dcterms:W3CDTF">2020-02-18T23:35:35Z</dcterms:created>
  <dcterms:modified xsi:type="dcterms:W3CDTF">2020-04-26T16:55:28Z</dcterms:modified>
</cp:coreProperties>
</file>