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79" r:id="rId4"/>
    <p:sldId id="281" r:id="rId5"/>
    <p:sldId id="282" r:id="rId6"/>
    <p:sldId id="283" r:id="rId7"/>
    <p:sldId id="284" r:id="rId8"/>
    <p:sldId id="285" r:id="rId9"/>
    <p:sldId id="260" r:id="rId10"/>
    <p:sldId id="302" r:id="rId11"/>
    <p:sldId id="303" r:id="rId12"/>
    <p:sldId id="286" r:id="rId13"/>
    <p:sldId id="287" r:id="rId14"/>
    <p:sldId id="261" r:id="rId15"/>
    <p:sldId id="288" r:id="rId16"/>
    <p:sldId id="289" r:id="rId17"/>
    <p:sldId id="263" r:id="rId18"/>
    <p:sldId id="265" r:id="rId19"/>
    <p:sldId id="290" r:id="rId20"/>
    <p:sldId id="291" r:id="rId21"/>
    <p:sldId id="292" r:id="rId22"/>
    <p:sldId id="293" r:id="rId23"/>
    <p:sldId id="294" r:id="rId24"/>
    <p:sldId id="296" r:id="rId25"/>
    <p:sldId id="295" r:id="rId26"/>
    <p:sldId id="297" r:id="rId27"/>
    <p:sldId id="298" r:id="rId28"/>
    <p:sldId id="299" r:id="rId29"/>
    <p:sldId id="300" r:id="rId30"/>
    <p:sldId id="301" r:id="rId31"/>
    <p:sldId id="267" r:id="rId32"/>
    <p:sldId id="268" r:id="rId33"/>
    <p:sldId id="269" r:id="rId3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DFDBF1"/>
    <a:srgbClr val="CCCCFF"/>
    <a:srgbClr val="99CCFF"/>
    <a:srgbClr val="FF99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0929"/>
  </p:normalViewPr>
  <p:slideViewPr>
    <p:cSldViewPr>
      <p:cViewPr varScale="1">
        <p:scale>
          <a:sx n="57" d="100"/>
          <a:sy n="57" d="100"/>
        </p:scale>
        <p:origin x="965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56BC698A-5AD7-404B-A639-3A4362A6C4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5CC66-0E8C-48D8-94B7-B8062DC18DA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6A2344-F48B-4418-BAA6-2FF8AC179C2F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CDADC0-CA74-4E62-BF7B-211A98EC758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813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52412A-020B-4765-BF53-C6EF4C0AAEE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694490-63ED-4F50-A906-DE187142AAC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A1CBD43-4FC1-42F6-AE9A-77A785757B35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5018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D97534-CE9C-46A8-92BE-8DF26A22039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61CD9B-33BE-4599-8EBC-9A0E6C4EBC29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3D5D3BF-F1BD-4C36-AB09-04D001B3586C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5222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BF6EC4-1F98-4DFB-9305-CD69B3650F3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576388D-9B87-4A5E-BC0F-B42604282E80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C4D26F-77AC-4826-8697-596C1FB25748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43D097-7704-4FA2-AB46-823C01404E05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102A1A-B0D1-4D17-AE33-36B899A143EA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1BFEC18-71C8-4772-8EBF-E9EF2D18E5D1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5632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C9BB1D-09B5-47D1-9020-9F01CFDAA58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1AC134-BCD2-4D94-B602-EA86BDFA9322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9DF2466-1255-4271-B8F7-AF84B9702CA1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5734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5DD64D-491A-4819-B39A-057DFD0F42C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8BA640B-17FE-4741-BA15-A3152D39D2B5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31DF604-F3CB-4ED3-A0F4-89D48255937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FD1882E-8098-41D2-821D-8368AAF8D357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5939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341722-8E7F-4F98-B4AE-7CDD8E426DB8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7140730-C58E-4BDA-84C1-C09D5527CA6B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6042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D017FF-0CE0-489A-9A6B-E69A6961E0AA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928CBB2-2A35-4660-80DD-158CC9C454FE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E92AAC-0F07-4DE6-8CAD-02E40F87938A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D101D0F-4744-4DEB-A349-62BC233DA26B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5BB809-7003-4351-AB1E-AC12A4007DB8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3EE7BDE-99FA-4E22-9C3A-59586D7B5D0B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6B19B7B-AA52-4914-B02D-B0454EA4C57C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474575A-E9E5-48C3-8ACA-E143CB4924B0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AEF01D-3EB2-4B94-9C4C-8EC3ABB7B673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AAEC913-F99D-48DB-9475-5CCB216B4DAB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51E2267-850D-4EFC-A11F-B24A81FDAB2C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73E79E8-4465-4283-B0EA-6372FFA45DA6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4980E27-4C22-4CAD-B426-DF540CC6A8C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961703-AEE9-411C-A4B7-D49DF78A913E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 anchor="b"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955393C-32D6-4B96-92F1-1E06E0B4BA5C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9" tIns="46440" rIns="92879" bIns="4644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93A519-0BCF-4C42-89EF-2AA5CACB394F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49530D-934E-498B-B7C8-4A7C08B2D9DD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35C64D-D3A0-4381-83E2-A140CC7A7810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0A5E65-3A4F-49F4-9DB9-6C6B9062C04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64DC4CD-2AA6-438D-A40C-A6A0A747619E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301E26-DB43-4579-A809-768888D33590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B009C2-D922-4992-AE89-CF1CECEDDA4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66AB76-40E5-4A1B-97D4-012A7B4F3EA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1D87A0-A8F2-4C1A-90F3-F846462DBCB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0FA4BF-B23C-4B97-8F1E-328668057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0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EBAEA-9D1F-4873-A083-931388070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28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3FD00-6DD9-4C5B-A831-A2EA1A7E8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24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24343-D33F-4CD4-8C79-739C702A2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7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4345-CEA4-43EB-A37D-CA8DC405E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5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B95A3-A8FF-4B6F-8BBA-791D8627F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3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2B38E-88A3-4793-BE58-3C501ED4F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0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FCC12-FC01-4330-89C7-C4A99B2CA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C0AB7-5C21-4D7B-917E-102AEDC43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A1360-1C7E-4034-B4C9-B5500CFBE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76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2E5EC-55ED-418C-9754-BCA5FD052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1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763000" cy="457200"/>
          </a:xfrm>
          <a:prstGeom prst="rect">
            <a:avLst/>
          </a:prstGeom>
          <a:solidFill>
            <a:srgbClr val="DFDBF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010311-3125-43AE-9CDA-6E727C7540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  <a:r>
              <a:rPr lang="en-US" altLang="en-US" sz="2400" b="1" smtClean="0">
                <a:solidFill>
                  <a:srgbClr val="FF6600"/>
                </a:solidFill>
              </a:rPr>
              <a:t>Phase:</a:t>
            </a:r>
            <a:r>
              <a:rPr lang="en-US" altLang="en-US" sz="2400" b="1" smtClean="0"/>
              <a:t> A region in a material that differs in structure and function from other regions. </a:t>
            </a:r>
          </a:p>
          <a:p>
            <a:pPr eaLnBrk="1" hangingPunct="1"/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rgbClr val="FF6600"/>
                </a:solidFill>
              </a:rPr>
              <a:t>Phase diagrams: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000" b="1" smtClean="0"/>
              <a:t>  Represents phases present in metal at different conditions (Temperature, pressure and composition).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000" b="1" smtClean="0"/>
              <a:t> Indicates equilibrium solid </a:t>
            </a:r>
            <a:r>
              <a:rPr lang="en-US" altLang="en-US" sz="2000" b="1" smtClean="0">
                <a:solidFill>
                  <a:schemeClr val="accent2"/>
                </a:solidFill>
              </a:rPr>
              <a:t>solubility </a:t>
            </a:r>
            <a:r>
              <a:rPr lang="en-US" altLang="en-US" sz="2000" b="1" smtClean="0"/>
              <a:t>of one element in another.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000" b="1" smtClean="0"/>
              <a:t> Indicates </a:t>
            </a:r>
            <a:r>
              <a:rPr lang="en-US" altLang="en-US" sz="2000" b="1" smtClean="0">
                <a:solidFill>
                  <a:schemeClr val="accent2"/>
                </a:solidFill>
              </a:rPr>
              <a:t>temperature range</a:t>
            </a:r>
            <a:r>
              <a:rPr lang="en-US" altLang="en-US" sz="2000" b="1" smtClean="0"/>
              <a:t> under which solidification occurs.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2000" b="1" smtClean="0"/>
              <a:t> Indicates temperature at which different phases start to melt.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70800" y="6403975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F7D564-35BE-45EC-B705-F034965994F7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2473325" y="3230563"/>
          <a:ext cx="3862388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Image" r:id="rId4" imgW="3974603" imgH="3174603" progId="Photoshop.Image.9">
                  <p:embed/>
                </p:oleObj>
              </mc:Choice>
              <mc:Fallback>
                <p:oleObj name="Image" r:id="rId4" imgW="3974603" imgH="3174603" progId="Photoshop.Image.9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3230563"/>
                        <a:ext cx="3862388" cy="308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1066800"/>
            <a:ext cx="8153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•  </a:t>
            </a:r>
            <a:r>
              <a:rPr lang="en-US" altLang="en-US">
                <a:solidFill>
                  <a:schemeClr val="accent2"/>
                </a:solidFill>
              </a:rPr>
              <a:t>Components</a:t>
            </a:r>
            <a:r>
              <a:rPr lang="en-US" altLang="en-US"/>
              <a:t>:</a:t>
            </a:r>
          </a:p>
          <a:p>
            <a:pPr eaLnBrk="1" hangingPunct="1"/>
            <a:r>
              <a:rPr lang="en-US" altLang="en-US" sz="2200"/>
              <a:t>      The elements or compounds which are present in the alloy</a:t>
            </a:r>
          </a:p>
          <a:p>
            <a:pPr eaLnBrk="1" hangingPunct="1"/>
            <a:r>
              <a:rPr lang="en-US" altLang="en-US" sz="2200"/>
              <a:t>        </a:t>
            </a:r>
            <a:r>
              <a:rPr lang="en-US" altLang="en-US" sz="2000"/>
              <a:t>(e.g., Al and Cu)</a:t>
            </a:r>
          </a:p>
          <a:p>
            <a:pPr eaLnBrk="1" hangingPunct="1"/>
            <a:r>
              <a:rPr lang="en-US" altLang="en-US"/>
              <a:t>•  </a:t>
            </a:r>
            <a:r>
              <a:rPr lang="en-US" altLang="en-US">
                <a:solidFill>
                  <a:schemeClr val="accent2"/>
                </a:solidFill>
              </a:rPr>
              <a:t>Phases</a:t>
            </a:r>
            <a:r>
              <a:rPr lang="en-US" altLang="en-US"/>
              <a:t>:</a:t>
            </a:r>
          </a:p>
          <a:p>
            <a:pPr eaLnBrk="1" hangingPunct="1"/>
            <a:r>
              <a:rPr lang="en-US" altLang="en-US" sz="2200"/>
              <a:t>      The physically and chemically distinct material regions</a:t>
            </a:r>
          </a:p>
          <a:p>
            <a:pPr eaLnBrk="1" hangingPunct="1"/>
            <a:r>
              <a:rPr lang="en-US" altLang="en-US" sz="2200"/>
              <a:t>       that form </a:t>
            </a:r>
            <a:r>
              <a:rPr lang="en-US" altLang="en-US" sz="2000"/>
              <a:t>(e.g., </a:t>
            </a: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/>
              <a:t> and </a:t>
            </a:r>
            <a:r>
              <a:rPr lang="en-US" altLang="en-US" sz="2000">
                <a:latin typeface="Symbol" panose="05050102010706020507" pitchFamily="18" charset="2"/>
              </a:rPr>
              <a:t>b</a:t>
            </a:r>
            <a:r>
              <a:rPr lang="en-US" altLang="en-US" sz="2000"/>
              <a:t>).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38200" y="3352800"/>
            <a:ext cx="13985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Aluminum-</a:t>
            </a:r>
          </a:p>
          <a:p>
            <a:pPr eaLnBrk="1" hangingPunct="1"/>
            <a:r>
              <a:rPr lang="en-US" altLang="en-US" sz="2000"/>
              <a:t>Copper</a:t>
            </a:r>
          </a:p>
          <a:p>
            <a:pPr eaLnBrk="1" hangingPunct="1"/>
            <a:r>
              <a:rPr lang="en-US" altLang="en-US" sz="2000"/>
              <a:t>Alloy</a:t>
            </a: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Components and Phases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6642100" y="4521200"/>
            <a:ext cx="268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Symbol" panose="05050102010706020507" pitchFamily="18" charset="2"/>
              </a:rPr>
              <a:t>a </a:t>
            </a:r>
            <a:endParaRPr lang="en-US" altLang="en-US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6908800" y="4533900"/>
            <a:ext cx="1050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(darker </a:t>
            </a:r>
            <a:endParaRPr lang="en-US" altLang="en-US"/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6642100" y="4914900"/>
            <a:ext cx="931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phase)</a:t>
            </a:r>
            <a:endParaRPr lang="en-US" altLang="en-US"/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6705600" y="3403600"/>
            <a:ext cx="1666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555555"/>
                </a:solidFill>
                <a:latin typeface="Symbol" panose="05050102010706020507" pitchFamily="18" charset="2"/>
              </a:rPr>
              <a:t>b</a:t>
            </a:r>
            <a:endParaRPr lang="en-US" altLang="en-US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6870700" y="3416300"/>
            <a:ext cx="1101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555555"/>
                </a:solidFill>
              </a:rPr>
              <a:t> (lighter </a:t>
            </a:r>
            <a:endParaRPr lang="en-US" altLang="en-US"/>
          </a:p>
        </p:txBody>
      </p: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6705600" y="3797300"/>
            <a:ext cx="931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555555"/>
                </a:solidFill>
              </a:rPr>
              <a:t>phase)</a:t>
            </a:r>
            <a:endParaRPr lang="en-US" altLang="en-US"/>
          </a:p>
        </p:txBody>
      </p:sp>
      <p:grpSp>
        <p:nvGrpSpPr>
          <p:cNvPr id="4109" name="Group 20"/>
          <p:cNvGrpSpPr>
            <a:grpSpLocks/>
          </p:cNvGrpSpPr>
          <p:nvPr/>
        </p:nvGrpSpPr>
        <p:grpSpPr bwMode="auto">
          <a:xfrm>
            <a:off x="4914900" y="4800600"/>
            <a:ext cx="1638300" cy="457200"/>
            <a:chOff x="3096" y="3024"/>
            <a:chExt cx="1032" cy="288"/>
          </a:xfrm>
        </p:grpSpPr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3096" y="3208"/>
              <a:ext cx="128" cy="104"/>
            </a:xfrm>
            <a:custGeom>
              <a:avLst/>
              <a:gdLst>
                <a:gd name="T0" fmla="*/ 0 w 128"/>
                <a:gd name="T1" fmla="*/ 80 h 104"/>
                <a:gd name="T2" fmla="*/ 104 w 128"/>
                <a:gd name="T3" fmla="*/ 0 h 104"/>
                <a:gd name="T4" fmla="*/ 80 w 128"/>
                <a:gd name="T5" fmla="*/ 64 h 104"/>
                <a:gd name="T6" fmla="*/ 128 w 128"/>
                <a:gd name="T7" fmla="*/ 104 h 104"/>
                <a:gd name="T8" fmla="*/ 0 w 128"/>
                <a:gd name="T9" fmla="*/ 8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04"/>
                <a:gd name="T17" fmla="*/ 128 w 12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04">
                  <a:moveTo>
                    <a:pt x="0" y="80"/>
                  </a:moveTo>
                  <a:lnTo>
                    <a:pt x="104" y="0"/>
                  </a:lnTo>
                  <a:lnTo>
                    <a:pt x="80" y="64"/>
                  </a:lnTo>
                  <a:lnTo>
                    <a:pt x="128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0099"/>
            </a:solidFill>
            <a:ln w="12700">
              <a:solidFill>
                <a:srgbClr val="FF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V="1">
              <a:off x="3176" y="3024"/>
              <a:ext cx="952" cy="248"/>
            </a:xfrm>
            <a:prstGeom prst="line">
              <a:avLst/>
            </a:prstGeom>
            <a:noFill/>
            <a:ln w="38100">
              <a:solidFill>
                <a:srgbClr val="FF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0" name="Group 23"/>
          <p:cNvGrpSpPr>
            <a:grpSpLocks/>
          </p:cNvGrpSpPr>
          <p:nvPr/>
        </p:nvGrpSpPr>
        <p:grpSpPr bwMode="auto">
          <a:xfrm>
            <a:off x="5003800" y="3683000"/>
            <a:ext cx="1651000" cy="457200"/>
            <a:chOff x="3152" y="2320"/>
            <a:chExt cx="1040" cy="288"/>
          </a:xfrm>
        </p:grpSpPr>
        <p:sp>
          <p:nvSpPr>
            <p:cNvPr id="4112" name="Freeform 21"/>
            <p:cNvSpPr>
              <a:spLocks/>
            </p:cNvSpPr>
            <p:nvPr/>
          </p:nvSpPr>
          <p:spPr bwMode="auto">
            <a:xfrm>
              <a:off x="3152" y="2504"/>
              <a:ext cx="128" cy="104"/>
            </a:xfrm>
            <a:custGeom>
              <a:avLst/>
              <a:gdLst>
                <a:gd name="T0" fmla="*/ 0 w 128"/>
                <a:gd name="T1" fmla="*/ 80 h 104"/>
                <a:gd name="T2" fmla="*/ 104 w 128"/>
                <a:gd name="T3" fmla="*/ 0 h 104"/>
                <a:gd name="T4" fmla="*/ 80 w 128"/>
                <a:gd name="T5" fmla="*/ 64 h 104"/>
                <a:gd name="T6" fmla="*/ 128 w 128"/>
                <a:gd name="T7" fmla="*/ 104 h 104"/>
                <a:gd name="T8" fmla="*/ 0 w 128"/>
                <a:gd name="T9" fmla="*/ 8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04"/>
                <a:gd name="T17" fmla="*/ 128 w 12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04">
                  <a:moveTo>
                    <a:pt x="0" y="80"/>
                  </a:moveTo>
                  <a:lnTo>
                    <a:pt x="104" y="0"/>
                  </a:lnTo>
                  <a:lnTo>
                    <a:pt x="80" y="64"/>
                  </a:lnTo>
                  <a:lnTo>
                    <a:pt x="128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0099"/>
            </a:solidFill>
            <a:ln w="12700">
              <a:solidFill>
                <a:srgbClr val="FF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22"/>
            <p:cNvSpPr>
              <a:spLocks noChangeShapeType="1"/>
            </p:cNvSpPr>
            <p:nvPr/>
          </p:nvSpPr>
          <p:spPr bwMode="auto">
            <a:xfrm flipV="1">
              <a:off x="3232" y="2320"/>
              <a:ext cx="960" cy="248"/>
            </a:xfrm>
            <a:prstGeom prst="line">
              <a:avLst/>
            </a:prstGeom>
            <a:noFill/>
            <a:ln w="38100">
              <a:solidFill>
                <a:srgbClr val="FF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1" name="Rectangle 27"/>
          <p:cNvSpPr>
            <a:spLocks noChangeArrowheads="1"/>
          </p:cNvSpPr>
          <p:nvPr/>
        </p:nvSpPr>
        <p:spPr bwMode="auto">
          <a:xfrm>
            <a:off x="511175" y="4986338"/>
            <a:ext cx="173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Adapted from chapter-opening photograph, Chapter 9, Callister, Materials Science &amp; Engineering: An Introduction, 3e.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70800" y="6403975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E1CE38-B569-4A1A-A838-3F53D58C5033}" type="slidenum">
              <a:rPr lang="en-US" altLang="en-US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Criteria for Solid Solubility </a:t>
            </a:r>
          </a:p>
        </p:txBody>
      </p:sp>
      <p:graphicFrame>
        <p:nvGraphicFramePr>
          <p:cNvPr id="260131" name="Group 35"/>
          <p:cNvGraphicFramePr>
            <a:graphicFrameLocks noGrp="1"/>
          </p:cNvGraphicFramePr>
          <p:nvPr/>
        </p:nvGraphicFramePr>
        <p:xfrm>
          <a:off x="1479550" y="2286000"/>
          <a:ext cx="5232400" cy="1809750"/>
        </p:xfrm>
        <a:graphic>
          <a:graphicData uri="http://schemas.openxmlformats.org/drawingml/2006/table">
            <a:tbl>
              <a:tblPr/>
              <a:tblGrid>
                <a:gridCol w="81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Crystal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electroneg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 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1.9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6" charset="0"/>
                        </a:rPr>
                        <a:t>1.8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8" name="Rectangle 36"/>
          <p:cNvSpPr>
            <a:spLocks noChangeArrowheads="1"/>
          </p:cNvSpPr>
          <p:nvPr/>
        </p:nvSpPr>
        <p:spPr bwMode="auto">
          <a:xfrm>
            <a:off x="698500" y="4514850"/>
            <a:ext cx="7224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  Both have the same crystal structure (FCC) and have </a:t>
            </a:r>
            <a:br>
              <a:rPr lang="en-US" altLang="en-US" sz="2000">
                <a:sym typeface="Symbol" panose="05050102010706020507" pitchFamily="18" charset="2"/>
              </a:rPr>
            </a:br>
            <a:r>
              <a:rPr lang="en-US" altLang="en-US" sz="2000">
                <a:sym typeface="Symbol" panose="05050102010706020507" pitchFamily="18" charset="2"/>
              </a:rPr>
              <a:t>      similar electronegativities and atomic radii (</a:t>
            </a:r>
            <a:r>
              <a:rPr lang="en-US" altLang="en-US" sz="2000">
                <a:solidFill>
                  <a:srgbClr val="0000FF"/>
                </a:solidFill>
              </a:rPr>
              <a:t>W. Hume – </a:t>
            </a:r>
            <a:br>
              <a:rPr lang="en-US" altLang="en-US" sz="2000">
                <a:solidFill>
                  <a:srgbClr val="0000FF"/>
                </a:solidFill>
              </a:rPr>
            </a:br>
            <a:r>
              <a:rPr lang="en-US" altLang="en-US" sz="2000">
                <a:solidFill>
                  <a:srgbClr val="0000FF"/>
                </a:solidFill>
              </a:rPr>
              <a:t>      Rothery rules</a:t>
            </a:r>
            <a:r>
              <a:rPr lang="en-US" altLang="en-US" sz="2000"/>
              <a:t>) suggesting high mutual solubility</a:t>
            </a:r>
            <a:r>
              <a:rPr lang="en-US" altLang="en-US" sz="2000"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13339" name="Rectangle 38"/>
          <p:cNvSpPr>
            <a:spLocks noChangeArrowheads="1"/>
          </p:cNvSpPr>
          <p:nvPr/>
        </p:nvSpPr>
        <p:spPr bwMode="auto">
          <a:xfrm>
            <a:off x="773113" y="1446213"/>
            <a:ext cx="513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system</a:t>
            </a:r>
            <a:r>
              <a:rPr lang="en-US" altLang="en-US"/>
              <a:t>  (e.g., Ni-Cu solution)</a:t>
            </a:r>
          </a:p>
        </p:txBody>
      </p:sp>
      <p:sp>
        <p:nvSpPr>
          <p:cNvPr id="13340" name="Rectangle 40"/>
          <p:cNvSpPr>
            <a:spLocks noChangeArrowheads="1"/>
          </p:cNvSpPr>
          <p:nvPr/>
        </p:nvSpPr>
        <p:spPr bwMode="auto">
          <a:xfrm>
            <a:off x="692150" y="5559425"/>
            <a:ext cx="738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sym typeface="Symbol" panose="05050102010706020507" pitchFamily="18" charset="2"/>
              </a:rPr>
              <a:t>  Ni and Cu are totally soluble in one another for all proportions.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Complete Solid Solubility</a:t>
            </a:r>
          </a:p>
        </p:txBody>
      </p:sp>
      <p:pic>
        <p:nvPicPr>
          <p:cNvPr id="14339" name="Picture 3" descr="FIg 9-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6"/>
          <a:stretch>
            <a:fillRect/>
          </a:stretch>
        </p:blipFill>
        <p:spPr>
          <a:xfrm>
            <a:off x="4572000" y="914400"/>
            <a:ext cx="4572000" cy="476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838200"/>
            <a:ext cx="48768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Complete Solid Solubility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Comic Sans MS" panose="030F0702030302020204" pitchFamily="66" charset="0"/>
              </a:rPr>
              <a:t>Get only one solid (solution) for All Alloy Compositions, W</a:t>
            </a:r>
            <a:r>
              <a:rPr lang="en-US" altLang="en-US" sz="2000" baseline="-25000">
                <a:latin typeface="Comic Sans MS" panose="030F0702030302020204" pitchFamily="66" charset="0"/>
              </a:rPr>
              <a:t>B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Comic Sans MS" panose="030F0702030302020204" pitchFamily="66" charset="0"/>
              </a:rPr>
              <a:t>Components Must Be “Similar</a:t>
            </a:r>
            <a:br>
              <a:rPr lang="en-US" altLang="en-US" sz="2000">
                <a:latin typeface="Comic Sans MS" panose="030F0702030302020204" pitchFamily="66" charset="0"/>
              </a:rPr>
            </a:br>
            <a:r>
              <a:rPr lang="en-US" altLang="en-US" sz="2000">
                <a:latin typeface="Comic Sans MS" panose="030F0702030302020204" pitchFamily="66" charset="0"/>
              </a:rPr>
              <a:t>(At minimum, same crystal structure)</a:t>
            </a:r>
          </a:p>
          <a:p>
            <a:pPr>
              <a:spcBef>
                <a:spcPct val="75000"/>
              </a:spcBef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Definitions</a:t>
            </a:r>
            <a:endParaRPr lang="en-US" altLang="en-US" sz="2000" b="1"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800000"/>
                </a:solidFill>
                <a:latin typeface="Comic Sans MS" panose="030F0702030302020204" pitchFamily="66" charset="0"/>
              </a:rPr>
              <a:t>Liquidus Line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Line above which the alloy is all liquid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800000"/>
                </a:solidFill>
                <a:latin typeface="Comic Sans MS" panose="030F0702030302020204" pitchFamily="66" charset="0"/>
              </a:rPr>
              <a:t>Solidus Line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latin typeface="Comic Sans MS" panose="030F0702030302020204" pitchFamily="66" charset="0"/>
              </a:rPr>
              <a:t>Line below which the alloy is all solid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Comic Sans MS" panose="030F0702030302020204" pitchFamily="66" charset="0"/>
              </a:rPr>
              <a:t>Can give the </a:t>
            </a:r>
            <a:r>
              <a:rPr lang="en-US" altLang="en-US" sz="2000">
                <a:solidFill>
                  <a:srgbClr val="A50021"/>
                </a:solidFill>
                <a:latin typeface="Comic Sans MS" panose="030F0702030302020204" pitchFamily="66" charset="0"/>
              </a:rPr>
              <a:t>liquidus and solidus temperature</a:t>
            </a:r>
            <a:r>
              <a:rPr lang="en-US" altLang="en-US" sz="2000">
                <a:latin typeface="Comic Sans MS" panose="030F0702030302020204" pitchFamily="66" charset="0"/>
              </a:rPr>
              <a:t> for any alloy composition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10113" y="5867400"/>
            <a:ext cx="4114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Classic Example:  Cu-Ni</a:t>
            </a:r>
            <a:endParaRPr lang="en-US" altLang="en-US" sz="2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2E448AC2-99BF-4DDC-A2B3-E5CA3A081341}" type="slidenum">
              <a:rPr lang="en-US" altLang="en-US" sz="1200">
                <a:latin typeface="Arial" panose="020B0604020202020204" pitchFamily="34" charset="0"/>
              </a:rPr>
              <a:pPr algn="ctr"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3" name="Rectangle 42"/>
          <p:cNvSpPr>
            <a:spLocks noChangeArrowheads="1"/>
          </p:cNvSpPr>
          <p:nvPr/>
        </p:nvSpPr>
        <p:spPr bwMode="auto">
          <a:xfrm>
            <a:off x="7392988" y="2081213"/>
            <a:ext cx="1101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Cu-Ni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phase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diagram</a:t>
            </a:r>
          </a:p>
        </p:txBody>
      </p:sp>
      <p:sp>
        <p:nvSpPr>
          <p:cNvPr id="15364" name="Rectangle 4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Isomorphous Binary Phase Diagram</a:t>
            </a:r>
          </a:p>
        </p:txBody>
      </p:sp>
      <p:sp>
        <p:nvSpPr>
          <p:cNvPr id="15365" name="Rectangle 72"/>
          <p:cNvSpPr>
            <a:spLocks noChangeArrowheads="1"/>
          </p:cNvSpPr>
          <p:nvPr/>
        </p:nvSpPr>
        <p:spPr bwMode="auto">
          <a:xfrm>
            <a:off x="609600" y="1143000"/>
            <a:ext cx="2743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Phase diagram: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   Cu-Ni system.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15366" name="Rectangle 73"/>
          <p:cNvSpPr>
            <a:spLocks noChangeArrowheads="1"/>
          </p:cNvSpPr>
          <p:nvPr/>
        </p:nvSpPr>
        <p:spPr bwMode="auto">
          <a:xfrm>
            <a:off x="609600" y="1905000"/>
            <a:ext cx="2655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System is: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15367" name="Rectangle 74"/>
          <p:cNvSpPr>
            <a:spLocks noChangeArrowheads="1"/>
          </p:cNvSpPr>
          <p:nvPr/>
        </p:nvSpPr>
        <p:spPr bwMode="auto">
          <a:xfrm>
            <a:off x="4257675" y="5503863"/>
            <a:ext cx="3048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10.3(a),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(Fig. 10.3(a) is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Phase Diagrams of Binary Nickel Alloys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P. Nash (Ed.), ASM International, Materials Park, OH (1991).</a:t>
            </a: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773113" y="2274888"/>
            <a:ext cx="35814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>
                <a:latin typeface="Arial" panose="020B0604020202020204" pitchFamily="34" charset="0"/>
              </a:rPr>
              <a:t>-- </a:t>
            </a:r>
            <a:r>
              <a:rPr lang="en-US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binary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</a:t>
            </a:r>
            <a:r>
              <a:rPr lang="en-US" altLang="en-US" sz="2000" i="1">
                <a:latin typeface="Arial" panose="020B0604020202020204" pitchFamily="34" charset="0"/>
              </a:rPr>
              <a:t>i.e.</a:t>
            </a:r>
            <a:r>
              <a:rPr lang="en-US" altLang="en-US" sz="2000">
                <a:latin typeface="Arial" panose="020B0604020202020204" pitchFamily="34" charset="0"/>
              </a:rPr>
              <a:t>, 2 components: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Cu and Ni.</a:t>
            </a:r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773113" y="3211513"/>
            <a:ext cx="35814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>
                <a:latin typeface="Arial" panose="020B0604020202020204" pitchFamily="34" charset="0"/>
              </a:rPr>
              <a:t>-- </a:t>
            </a:r>
            <a:r>
              <a:rPr lang="en-US" altLang="en-US" sz="2200">
                <a:solidFill>
                  <a:schemeClr val="accent2"/>
                </a:solidFill>
                <a:latin typeface="Arial" panose="020B0604020202020204" pitchFamily="34" charset="0"/>
              </a:rPr>
              <a:t>isomorphous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</a:t>
            </a:r>
            <a:r>
              <a:rPr lang="en-US" altLang="en-US" sz="2000" i="1">
                <a:latin typeface="Arial" panose="020B0604020202020204" pitchFamily="34" charset="0"/>
              </a:rPr>
              <a:t>i.e</a:t>
            </a:r>
            <a:r>
              <a:rPr lang="en-US" altLang="en-US" sz="2000">
                <a:latin typeface="Arial" panose="020B0604020202020204" pitchFamily="34" charset="0"/>
              </a:rPr>
              <a:t>., complete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solubility of one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component in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another; </a:t>
            </a: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>
                <a:latin typeface="Arial" panose="020B0604020202020204" pitchFamily="34" charset="0"/>
              </a:rPr>
              <a:t> phase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field extends from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0 to 100 wt% Ni.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3706813" y="1141413"/>
            <a:ext cx="4770437" cy="4098925"/>
            <a:chOff x="1304" y="1584"/>
            <a:chExt cx="3005" cy="2582"/>
          </a:xfrm>
        </p:grpSpPr>
        <p:sp>
          <p:nvSpPr>
            <p:cNvPr id="15371" name="Freeform 25"/>
            <p:cNvSpPr>
              <a:spLocks/>
            </p:cNvSpPr>
            <p:nvPr/>
          </p:nvSpPr>
          <p:spPr bwMode="auto">
            <a:xfrm>
              <a:off x="1680" y="1848"/>
              <a:ext cx="1800" cy="1824"/>
            </a:xfrm>
            <a:custGeom>
              <a:avLst/>
              <a:gdLst>
                <a:gd name="T0" fmla="*/ 0 w 1800"/>
                <a:gd name="T1" fmla="*/ 1824 h 1824"/>
                <a:gd name="T2" fmla="*/ 0 w 1800"/>
                <a:gd name="T3" fmla="*/ 0 h 1824"/>
                <a:gd name="T4" fmla="*/ 1800 w 1800"/>
                <a:gd name="T5" fmla="*/ 0 h 1824"/>
                <a:gd name="T6" fmla="*/ 1800 w 1800"/>
                <a:gd name="T7" fmla="*/ 512 h 1824"/>
                <a:gd name="T8" fmla="*/ 1720 w 1800"/>
                <a:gd name="T9" fmla="*/ 552 h 1824"/>
                <a:gd name="T10" fmla="*/ 1552 w 1800"/>
                <a:gd name="T11" fmla="*/ 624 h 1824"/>
                <a:gd name="T12" fmla="*/ 1352 w 1800"/>
                <a:gd name="T13" fmla="*/ 736 h 1824"/>
                <a:gd name="T14" fmla="*/ 1144 w 1800"/>
                <a:gd name="T15" fmla="*/ 856 h 1824"/>
                <a:gd name="T16" fmla="*/ 896 w 1800"/>
                <a:gd name="T17" fmla="*/ 1008 h 1824"/>
                <a:gd name="T18" fmla="*/ 680 w 1800"/>
                <a:gd name="T19" fmla="*/ 1168 h 1824"/>
                <a:gd name="T20" fmla="*/ 400 w 1800"/>
                <a:gd name="T21" fmla="*/ 1392 h 1824"/>
                <a:gd name="T22" fmla="*/ 232 w 1800"/>
                <a:gd name="T23" fmla="*/ 1560 h 1824"/>
                <a:gd name="T24" fmla="*/ 88 w 1800"/>
                <a:gd name="T25" fmla="*/ 1704 h 1824"/>
                <a:gd name="T26" fmla="*/ 0 w 1800"/>
                <a:gd name="T27" fmla="*/ 1824 h 18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0"/>
                <a:gd name="T43" fmla="*/ 0 h 1824"/>
                <a:gd name="T44" fmla="*/ 1800 w 1800"/>
                <a:gd name="T45" fmla="*/ 1824 h 18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0" h="1824">
                  <a:moveTo>
                    <a:pt x="0" y="1824"/>
                  </a:moveTo>
                  <a:lnTo>
                    <a:pt x="0" y="0"/>
                  </a:lnTo>
                  <a:lnTo>
                    <a:pt x="1800" y="0"/>
                  </a:lnTo>
                  <a:lnTo>
                    <a:pt x="1800" y="512"/>
                  </a:lnTo>
                  <a:lnTo>
                    <a:pt x="1720" y="552"/>
                  </a:lnTo>
                  <a:lnTo>
                    <a:pt x="1552" y="624"/>
                  </a:lnTo>
                  <a:lnTo>
                    <a:pt x="1352" y="736"/>
                  </a:lnTo>
                  <a:lnTo>
                    <a:pt x="1144" y="856"/>
                  </a:lnTo>
                  <a:lnTo>
                    <a:pt x="896" y="1008"/>
                  </a:lnTo>
                  <a:lnTo>
                    <a:pt x="680" y="1168"/>
                  </a:lnTo>
                  <a:lnTo>
                    <a:pt x="400" y="1392"/>
                  </a:lnTo>
                  <a:lnTo>
                    <a:pt x="232" y="1560"/>
                  </a:lnTo>
                  <a:lnTo>
                    <a:pt x="88" y="1704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26"/>
            <p:cNvSpPr>
              <a:spLocks/>
            </p:cNvSpPr>
            <p:nvPr/>
          </p:nvSpPr>
          <p:spPr bwMode="auto">
            <a:xfrm>
              <a:off x="1680" y="2376"/>
              <a:ext cx="1800" cy="1600"/>
            </a:xfrm>
            <a:custGeom>
              <a:avLst/>
              <a:gdLst>
                <a:gd name="T0" fmla="*/ 0 w 1800"/>
                <a:gd name="T1" fmla="*/ 1304 h 1600"/>
                <a:gd name="T2" fmla="*/ 0 w 1800"/>
                <a:gd name="T3" fmla="*/ 1600 h 1600"/>
                <a:gd name="T4" fmla="*/ 1800 w 1800"/>
                <a:gd name="T5" fmla="*/ 1600 h 1600"/>
                <a:gd name="T6" fmla="*/ 1800 w 1800"/>
                <a:gd name="T7" fmla="*/ 0 h 1600"/>
                <a:gd name="T8" fmla="*/ 1648 w 1800"/>
                <a:gd name="T9" fmla="*/ 104 h 1600"/>
                <a:gd name="T10" fmla="*/ 1384 w 1800"/>
                <a:gd name="T11" fmla="*/ 296 h 1600"/>
                <a:gd name="T12" fmla="*/ 1040 w 1800"/>
                <a:gd name="T13" fmla="*/ 552 h 1600"/>
                <a:gd name="T14" fmla="*/ 688 w 1800"/>
                <a:gd name="T15" fmla="*/ 808 h 1600"/>
                <a:gd name="T16" fmla="*/ 320 w 1800"/>
                <a:gd name="T17" fmla="*/ 1064 h 1600"/>
                <a:gd name="T18" fmla="*/ 0 w 1800"/>
                <a:gd name="T19" fmla="*/ 1304 h 1600"/>
                <a:gd name="T20" fmla="*/ 0 w 1800"/>
                <a:gd name="T21" fmla="*/ 1600 h 1600"/>
                <a:gd name="T22" fmla="*/ 0 w 1800"/>
                <a:gd name="T23" fmla="*/ 1304 h 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0"/>
                <a:gd name="T37" fmla="*/ 0 h 1600"/>
                <a:gd name="T38" fmla="*/ 1800 w 1800"/>
                <a:gd name="T39" fmla="*/ 1600 h 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0" h="1600">
                  <a:moveTo>
                    <a:pt x="0" y="1304"/>
                  </a:moveTo>
                  <a:lnTo>
                    <a:pt x="0" y="1600"/>
                  </a:lnTo>
                  <a:lnTo>
                    <a:pt x="1800" y="1600"/>
                  </a:lnTo>
                  <a:lnTo>
                    <a:pt x="1800" y="0"/>
                  </a:lnTo>
                  <a:lnTo>
                    <a:pt x="1648" y="104"/>
                  </a:lnTo>
                  <a:lnTo>
                    <a:pt x="1384" y="296"/>
                  </a:lnTo>
                  <a:lnTo>
                    <a:pt x="1040" y="552"/>
                  </a:lnTo>
                  <a:lnTo>
                    <a:pt x="688" y="808"/>
                  </a:lnTo>
                  <a:lnTo>
                    <a:pt x="320" y="1064"/>
                  </a:lnTo>
                  <a:lnTo>
                    <a:pt x="0" y="1304"/>
                  </a:lnTo>
                  <a:lnTo>
                    <a:pt x="0" y="1600"/>
                  </a:lnTo>
                  <a:lnTo>
                    <a:pt x="0" y="1304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Rectangle 27"/>
            <p:cNvSpPr>
              <a:spLocks noChangeArrowheads="1"/>
            </p:cNvSpPr>
            <p:nvPr/>
          </p:nvSpPr>
          <p:spPr bwMode="auto">
            <a:xfrm>
              <a:off x="3712" y="3936"/>
              <a:ext cx="59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wt% Ni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74" name="Rectangle 28"/>
            <p:cNvSpPr>
              <a:spLocks noChangeArrowheads="1"/>
            </p:cNvSpPr>
            <p:nvPr/>
          </p:nvSpPr>
          <p:spPr bwMode="auto">
            <a:xfrm>
              <a:off x="1952" y="396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75" name="Rectangle 29"/>
            <p:cNvSpPr>
              <a:spLocks noChangeArrowheads="1"/>
            </p:cNvSpPr>
            <p:nvPr/>
          </p:nvSpPr>
          <p:spPr bwMode="auto">
            <a:xfrm>
              <a:off x="2312" y="396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76" name="Rectangle 31"/>
            <p:cNvSpPr>
              <a:spLocks noChangeArrowheads="1"/>
            </p:cNvSpPr>
            <p:nvPr/>
          </p:nvSpPr>
          <p:spPr bwMode="auto">
            <a:xfrm>
              <a:off x="2672" y="396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77" name="Rectangle 33"/>
            <p:cNvSpPr>
              <a:spLocks noChangeArrowheads="1"/>
            </p:cNvSpPr>
            <p:nvPr/>
          </p:nvSpPr>
          <p:spPr bwMode="auto">
            <a:xfrm>
              <a:off x="3032" y="396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78" name="Rectangle 35"/>
            <p:cNvSpPr>
              <a:spLocks noChangeArrowheads="1"/>
            </p:cNvSpPr>
            <p:nvPr/>
          </p:nvSpPr>
          <p:spPr bwMode="auto">
            <a:xfrm>
              <a:off x="3376" y="396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79" name="Rectangle 37"/>
            <p:cNvSpPr>
              <a:spLocks noChangeArrowheads="1"/>
            </p:cNvSpPr>
            <p:nvPr/>
          </p:nvSpPr>
          <p:spPr bwMode="auto">
            <a:xfrm>
              <a:off x="1632" y="3968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0" name="Rectangle 38"/>
            <p:cNvSpPr>
              <a:spLocks noChangeArrowheads="1"/>
            </p:cNvSpPr>
            <p:nvPr/>
          </p:nvSpPr>
          <p:spPr bwMode="auto">
            <a:xfrm>
              <a:off x="1304" y="3872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1" name="Rectangle 40"/>
            <p:cNvSpPr>
              <a:spLocks noChangeArrowheads="1"/>
            </p:cNvSpPr>
            <p:nvPr/>
          </p:nvSpPr>
          <p:spPr bwMode="auto">
            <a:xfrm>
              <a:off x="1304" y="352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1100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2" name="Rectangle 42"/>
            <p:cNvSpPr>
              <a:spLocks noChangeArrowheads="1"/>
            </p:cNvSpPr>
            <p:nvPr/>
          </p:nvSpPr>
          <p:spPr bwMode="auto">
            <a:xfrm>
              <a:off x="1304" y="3176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1200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3" name="Rectangle 44"/>
            <p:cNvSpPr>
              <a:spLocks noChangeArrowheads="1"/>
            </p:cNvSpPr>
            <p:nvPr/>
          </p:nvSpPr>
          <p:spPr bwMode="auto">
            <a:xfrm>
              <a:off x="1304" y="2832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1300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4" name="Rectangle 46"/>
            <p:cNvSpPr>
              <a:spLocks noChangeArrowheads="1"/>
            </p:cNvSpPr>
            <p:nvPr/>
          </p:nvSpPr>
          <p:spPr bwMode="auto">
            <a:xfrm>
              <a:off x="1304" y="2480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1400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5" name="Rectangle 48"/>
            <p:cNvSpPr>
              <a:spLocks noChangeArrowheads="1"/>
            </p:cNvSpPr>
            <p:nvPr/>
          </p:nvSpPr>
          <p:spPr bwMode="auto">
            <a:xfrm>
              <a:off x="1304" y="2136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1500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6" name="Rectangle 50"/>
            <p:cNvSpPr>
              <a:spLocks noChangeArrowheads="1"/>
            </p:cNvSpPr>
            <p:nvPr/>
          </p:nvSpPr>
          <p:spPr bwMode="auto">
            <a:xfrm>
              <a:off x="1304" y="1784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1600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7" name="Rectangle 52"/>
            <p:cNvSpPr>
              <a:spLocks noChangeArrowheads="1"/>
            </p:cNvSpPr>
            <p:nvPr/>
          </p:nvSpPr>
          <p:spPr bwMode="auto">
            <a:xfrm>
              <a:off x="1304" y="1584"/>
              <a:ext cx="46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8" name="Rectangle 53"/>
            <p:cNvSpPr>
              <a:spLocks noChangeArrowheads="1"/>
            </p:cNvSpPr>
            <p:nvPr/>
          </p:nvSpPr>
          <p:spPr bwMode="auto">
            <a:xfrm>
              <a:off x="2008" y="2144"/>
              <a:ext cx="73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400">
                  <a:solidFill>
                    <a:srgbClr val="00CC00"/>
                  </a:solidFill>
                  <a:latin typeface="Arial" panose="020B0604020202020204" pitchFamily="34" charset="0"/>
                </a:rPr>
                <a:t> (liquid)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89" name="Rectangle 54"/>
            <p:cNvSpPr>
              <a:spLocks noChangeArrowheads="1"/>
            </p:cNvSpPr>
            <p:nvPr/>
          </p:nvSpPr>
          <p:spPr bwMode="auto">
            <a:xfrm>
              <a:off x="2784" y="3160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90" name="Rectangle 55"/>
            <p:cNvSpPr>
              <a:spLocks noChangeArrowheads="1"/>
            </p:cNvSpPr>
            <p:nvPr/>
          </p:nvSpPr>
          <p:spPr bwMode="auto">
            <a:xfrm>
              <a:off x="2904" y="316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Arial" panose="020B0604020202020204" pitchFamily="34" charset="0"/>
                </a:rPr>
                <a:t> 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91" name="Rectangle 56"/>
            <p:cNvSpPr>
              <a:spLocks noChangeArrowheads="1"/>
            </p:cNvSpPr>
            <p:nvPr/>
          </p:nvSpPr>
          <p:spPr bwMode="auto">
            <a:xfrm>
              <a:off x="2392" y="3408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Arial" panose="020B0604020202020204" pitchFamily="34" charset="0"/>
                </a:rPr>
                <a:t>(FCC solid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92" name="Rectangle 57"/>
            <p:cNvSpPr>
              <a:spLocks noChangeArrowheads="1"/>
            </p:cNvSpPr>
            <p:nvPr/>
          </p:nvSpPr>
          <p:spPr bwMode="auto">
            <a:xfrm>
              <a:off x="2472" y="3632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Arial" panose="020B0604020202020204" pitchFamily="34" charset="0"/>
                </a:rPr>
                <a:t>solution)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93" name="Rectangle 58"/>
            <p:cNvSpPr>
              <a:spLocks noChangeArrowheads="1"/>
            </p:cNvSpPr>
            <p:nvPr/>
          </p:nvSpPr>
          <p:spPr bwMode="auto">
            <a:xfrm rot="-2160000">
              <a:off x="2391" y="2895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5394" name="Rectangle 59"/>
            <p:cNvSpPr>
              <a:spLocks noChangeArrowheads="1"/>
            </p:cNvSpPr>
            <p:nvPr/>
          </p:nvSpPr>
          <p:spPr bwMode="auto">
            <a:xfrm rot="-2160000">
              <a:off x="2481" y="2816"/>
              <a:ext cx="21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395" name="Rectangle 60"/>
            <p:cNvSpPr>
              <a:spLocks noChangeArrowheads="1"/>
            </p:cNvSpPr>
            <p:nvPr/>
          </p:nvSpPr>
          <p:spPr bwMode="auto">
            <a:xfrm rot="-2160000">
              <a:off x="2679" y="2727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66FF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000">
                <a:latin typeface="Times" panose="02020603050405020304" pitchFamily="18" charset="0"/>
              </a:endParaRPr>
            </a:p>
          </p:txBody>
        </p:sp>
        <p:sp>
          <p:nvSpPr>
            <p:cNvPr id="15396" name="Line 62"/>
            <p:cNvSpPr>
              <a:spLocks noChangeShapeType="1"/>
            </p:cNvSpPr>
            <p:nvPr/>
          </p:nvSpPr>
          <p:spPr bwMode="auto">
            <a:xfrm flipH="1" flipV="1">
              <a:off x="3488" y="2360"/>
              <a:ext cx="8" cy="8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63"/>
            <p:cNvSpPr>
              <a:spLocks/>
            </p:cNvSpPr>
            <p:nvPr/>
          </p:nvSpPr>
          <p:spPr bwMode="auto">
            <a:xfrm>
              <a:off x="1680" y="2360"/>
              <a:ext cx="1808" cy="1312"/>
            </a:xfrm>
            <a:custGeom>
              <a:avLst/>
              <a:gdLst>
                <a:gd name="T0" fmla="*/ 0 w 1808"/>
                <a:gd name="T1" fmla="*/ 1312 h 1312"/>
                <a:gd name="T2" fmla="*/ 552 w 1808"/>
                <a:gd name="T3" fmla="*/ 912 h 1312"/>
                <a:gd name="T4" fmla="*/ 1200 w 1808"/>
                <a:gd name="T5" fmla="*/ 448 h 1312"/>
                <a:gd name="T6" fmla="*/ 1808 w 1808"/>
                <a:gd name="T7" fmla="*/ 0 h 1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8"/>
                <a:gd name="T13" fmla="*/ 0 h 1312"/>
                <a:gd name="T14" fmla="*/ 1808 w 1808"/>
                <a:gd name="T15" fmla="*/ 1312 h 1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8" h="1312">
                  <a:moveTo>
                    <a:pt x="0" y="1312"/>
                  </a:moveTo>
                  <a:lnTo>
                    <a:pt x="552" y="912"/>
                  </a:lnTo>
                  <a:lnTo>
                    <a:pt x="1200" y="448"/>
                  </a:lnTo>
                  <a:lnTo>
                    <a:pt x="1808" y="0"/>
                  </a:lnTo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Rectangle 65"/>
            <p:cNvSpPr>
              <a:spLocks noChangeArrowheads="1"/>
            </p:cNvSpPr>
            <p:nvPr/>
          </p:nvSpPr>
          <p:spPr bwMode="auto">
            <a:xfrm rot="-1980000">
              <a:off x="2175" y="2732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  <a:latin typeface="Arial" panose="020B0604020202020204" pitchFamily="34" charset="0"/>
                </a:rPr>
                <a:t>liquidus</a:t>
              </a:r>
              <a:endParaRPr lang="en-US" altLang="en-US" sz="2400">
                <a:solidFill>
                  <a:srgbClr val="0066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5399" name="Rectangle 66"/>
            <p:cNvSpPr>
              <a:spLocks noChangeArrowheads="1"/>
            </p:cNvSpPr>
            <p:nvPr/>
          </p:nvSpPr>
          <p:spPr bwMode="auto">
            <a:xfrm rot="-2100000">
              <a:off x="2397" y="3009"/>
              <a:ext cx="4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3399"/>
                  </a:solidFill>
                  <a:latin typeface="Arial" panose="020B0604020202020204" pitchFamily="34" charset="0"/>
                </a:rPr>
                <a:t>solidus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5400" name="Rectangle 67"/>
            <p:cNvSpPr>
              <a:spLocks noChangeArrowheads="1"/>
            </p:cNvSpPr>
            <p:nvPr/>
          </p:nvSpPr>
          <p:spPr bwMode="auto">
            <a:xfrm>
              <a:off x="1680" y="1848"/>
              <a:ext cx="1800" cy="21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5401" name="Line 68"/>
            <p:cNvSpPr>
              <a:spLocks noChangeShapeType="1"/>
            </p:cNvSpPr>
            <p:nvPr/>
          </p:nvSpPr>
          <p:spPr bwMode="auto">
            <a:xfrm flipV="1">
              <a:off x="2040" y="3888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69"/>
            <p:cNvSpPr>
              <a:spLocks noChangeShapeType="1"/>
            </p:cNvSpPr>
            <p:nvPr/>
          </p:nvSpPr>
          <p:spPr bwMode="auto">
            <a:xfrm flipV="1">
              <a:off x="2400" y="3888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70"/>
            <p:cNvSpPr>
              <a:spLocks noChangeShapeType="1"/>
            </p:cNvSpPr>
            <p:nvPr/>
          </p:nvSpPr>
          <p:spPr bwMode="auto">
            <a:xfrm flipV="1">
              <a:off x="2760" y="3888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71"/>
            <p:cNvSpPr>
              <a:spLocks noChangeShapeType="1"/>
            </p:cNvSpPr>
            <p:nvPr/>
          </p:nvSpPr>
          <p:spPr bwMode="auto">
            <a:xfrm flipV="1">
              <a:off x="3120" y="3888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72"/>
            <p:cNvSpPr>
              <a:spLocks noChangeShapeType="1"/>
            </p:cNvSpPr>
            <p:nvPr/>
          </p:nvSpPr>
          <p:spPr bwMode="auto">
            <a:xfrm>
              <a:off x="1680" y="3616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73"/>
            <p:cNvSpPr>
              <a:spLocks noChangeShapeType="1"/>
            </p:cNvSpPr>
            <p:nvPr/>
          </p:nvSpPr>
          <p:spPr bwMode="auto">
            <a:xfrm>
              <a:off x="1680" y="3264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74"/>
            <p:cNvSpPr>
              <a:spLocks noChangeShapeType="1"/>
            </p:cNvSpPr>
            <p:nvPr/>
          </p:nvSpPr>
          <p:spPr bwMode="auto">
            <a:xfrm>
              <a:off x="1680" y="2912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75"/>
            <p:cNvSpPr>
              <a:spLocks noChangeShapeType="1"/>
            </p:cNvSpPr>
            <p:nvPr/>
          </p:nvSpPr>
          <p:spPr bwMode="auto">
            <a:xfrm>
              <a:off x="1680" y="256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76"/>
            <p:cNvSpPr>
              <a:spLocks noChangeShapeType="1"/>
            </p:cNvSpPr>
            <p:nvPr/>
          </p:nvSpPr>
          <p:spPr bwMode="auto">
            <a:xfrm>
              <a:off x="1680" y="2208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78"/>
            <p:cNvSpPr>
              <a:spLocks/>
            </p:cNvSpPr>
            <p:nvPr/>
          </p:nvSpPr>
          <p:spPr bwMode="auto">
            <a:xfrm>
              <a:off x="1680" y="2356"/>
              <a:ext cx="1804" cy="1308"/>
            </a:xfrm>
            <a:custGeom>
              <a:avLst/>
              <a:gdLst>
                <a:gd name="T0" fmla="*/ 0 w 1804"/>
                <a:gd name="T1" fmla="*/ 1308 h 1308"/>
                <a:gd name="T2" fmla="*/ 160 w 1804"/>
                <a:gd name="T3" fmla="*/ 1108 h 1308"/>
                <a:gd name="T4" fmla="*/ 424 w 1804"/>
                <a:gd name="T5" fmla="*/ 848 h 1308"/>
                <a:gd name="T6" fmla="*/ 828 w 1804"/>
                <a:gd name="T7" fmla="*/ 544 h 1308"/>
                <a:gd name="T8" fmla="*/ 1164 w 1804"/>
                <a:gd name="T9" fmla="*/ 324 h 1308"/>
                <a:gd name="T10" fmla="*/ 1516 w 1804"/>
                <a:gd name="T11" fmla="*/ 128 h 1308"/>
                <a:gd name="T12" fmla="*/ 1712 w 1804"/>
                <a:gd name="T13" fmla="*/ 32 h 1308"/>
                <a:gd name="T14" fmla="*/ 1804 w 1804"/>
                <a:gd name="T15" fmla="*/ 0 h 1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4"/>
                <a:gd name="T25" fmla="*/ 0 h 1308"/>
                <a:gd name="T26" fmla="*/ 1804 w 1804"/>
                <a:gd name="T27" fmla="*/ 1308 h 1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4" h="1308">
                  <a:moveTo>
                    <a:pt x="0" y="1308"/>
                  </a:moveTo>
                  <a:cubicBezTo>
                    <a:pt x="44" y="1246"/>
                    <a:pt x="89" y="1185"/>
                    <a:pt x="160" y="1108"/>
                  </a:cubicBezTo>
                  <a:cubicBezTo>
                    <a:pt x="231" y="1031"/>
                    <a:pt x="313" y="942"/>
                    <a:pt x="424" y="848"/>
                  </a:cubicBezTo>
                  <a:cubicBezTo>
                    <a:pt x="535" y="754"/>
                    <a:pt x="705" y="631"/>
                    <a:pt x="828" y="544"/>
                  </a:cubicBezTo>
                  <a:cubicBezTo>
                    <a:pt x="951" y="457"/>
                    <a:pt x="1049" y="393"/>
                    <a:pt x="1164" y="324"/>
                  </a:cubicBezTo>
                  <a:cubicBezTo>
                    <a:pt x="1279" y="255"/>
                    <a:pt x="1425" y="177"/>
                    <a:pt x="1516" y="128"/>
                  </a:cubicBezTo>
                  <a:cubicBezTo>
                    <a:pt x="1607" y="79"/>
                    <a:pt x="1664" y="53"/>
                    <a:pt x="1712" y="32"/>
                  </a:cubicBezTo>
                  <a:cubicBezTo>
                    <a:pt x="1760" y="11"/>
                    <a:pt x="1782" y="5"/>
                    <a:pt x="1804" y="0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Isomorphous Alloy Systems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 Binary alloy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>
                <a:solidFill>
                  <a:schemeClr val="accent2"/>
                </a:solidFill>
              </a:rPr>
              <a:t>Isomorphous system:</a:t>
            </a:r>
            <a:r>
              <a:rPr lang="en-US" altLang="en-US" sz="2400" b="1" smtClean="0"/>
              <a:t> Two elements completely soluble in each other in liquid and solid state. </a:t>
            </a:r>
          </a:p>
          <a:p>
            <a:pPr eaLnBrk="1" hangingPunct="1"/>
            <a:r>
              <a:rPr lang="en-US" altLang="en-US" sz="2400" b="1" smtClean="0"/>
              <a:t> Example: Cu-Ni solution. </a:t>
            </a:r>
          </a:p>
          <a:p>
            <a:pPr eaLnBrk="1" hangingPunct="1">
              <a:buFontTx/>
              <a:buNone/>
            </a:pPr>
            <a:r>
              <a:rPr lang="en-US" altLang="en-US" sz="2400" b="1" smtClean="0"/>
              <a:t>                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946525" y="955675"/>
            <a:ext cx="1735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Mixture of </a:t>
            </a:r>
          </a:p>
          <a:p>
            <a:pPr eaLnBrk="1" hangingPunct="1"/>
            <a:r>
              <a:rPr lang="en-US" altLang="en-US" sz="2400" b="1"/>
              <a:t>two systems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765925" y="955675"/>
            <a:ext cx="227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Two component</a:t>
            </a:r>
          </a:p>
          <a:p>
            <a:pPr eaLnBrk="1" hangingPunct="1"/>
            <a:r>
              <a:rPr lang="en-US" altLang="en-US" sz="2400" b="1"/>
              <a:t>system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048000" y="11430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5867400" y="11430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638800" y="3505200"/>
            <a:ext cx="32607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Composition at liquid </a:t>
            </a:r>
          </a:p>
          <a:p>
            <a:pPr eaLnBrk="1" hangingPunct="1"/>
            <a:r>
              <a:rPr lang="en-US" altLang="en-US" sz="2400" b="1"/>
              <a:t>and solid phases at any </a:t>
            </a:r>
          </a:p>
          <a:p>
            <a:pPr eaLnBrk="1" hangingPunct="1"/>
            <a:r>
              <a:rPr lang="en-US" altLang="en-US" sz="2400" b="1"/>
              <a:t>temperature can be </a:t>
            </a:r>
          </a:p>
          <a:p>
            <a:pPr eaLnBrk="1" hangingPunct="1"/>
            <a:r>
              <a:rPr lang="en-US" altLang="en-US" sz="2400" b="1"/>
              <a:t>determined by </a:t>
            </a:r>
            <a:r>
              <a:rPr lang="en-US" altLang="en-US" sz="2400" b="1">
                <a:solidFill>
                  <a:srgbClr val="FF6600"/>
                </a:solidFill>
              </a:rPr>
              <a:t>drawing</a:t>
            </a:r>
          </a:p>
          <a:p>
            <a:pPr eaLnBrk="1" hangingPunct="1"/>
            <a:r>
              <a:rPr lang="en-US" altLang="en-US" sz="2400" b="1">
                <a:solidFill>
                  <a:srgbClr val="FF6600"/>
                </a:solidFill>
              </a:rPr>
              <a:t>a tie line.</a:t>
            </a:r>
          </a:p>
        </p:txBody>
      </p:sp>
      <p:pic>
        <p:nvPicPr>
          <p:cNvPr id="16393" name="Picture 10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38488"/>
            <a:ext cx="52578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17525" y="6553200"/>
            <a:ext cx="625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“Metals Handbook,” vol. 8, 8</a:t>
            </a:r>
            <a:r>
              <a:rPr lang="en-US" altLang="en-US" sz="1200" baseline="300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ed., American society of Metals, 1973, p. 294.</a:t>
            </a:r>
            <a:endParaRPr lang="en-US" altLang="en-US" sz="120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2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724275" y="2068513"/>
            <a:ext cx="4770438" cy="4098925"/>
            <a:chOff x="2346" y="1303"/>
            <a:chExt cx="3005" cy="2582"/>
          </a:xfrm>
        </p:grpSpPr>
        <p:sp>
          <p:nvSpPr>
            <p:cNvPr id="17440" name="Freeform 25"/>
            <p:cNvSpPr>
              <a:spLocks/>
            </p:cNvSpPr>
            <p:nvPr/>
          </p:nvSpPr>
          <p:spPr bwMode="auto">
            <a:xfrm>
              <a:off x="2722" y="1567"/>
              <a:ext cx="1800" cy="1824"/>
            </a:xfrm>
            <a:custGeom>
              <a:avLst/>
              <a:gdLst>
                <a:gd name="T0" fmla="*/ 0 w 1800"/>
                <a:gd name="T1" fmla="*/ 1824 h 1824"/>
                <a:gd name="T2" fmla="*/ 0 w 1800"/>
                <a:gd name="T3" fmla="*/ 0 h 1824"/>
                <a:gd name="T4" fmla="*/ 1800 w 1800"/>
                <a:gd name="T5" fmla="*/ 0 h 1824"/>
                <a:gd name="T6" fmla="*/ 1800 w 1800"/>
                <a:gd name="T7" fmla="*/ 512 h 1824"/>
                <a:gd name="T8" fmla="*/ 1720 w 1800"/>
                <a:gd name="T9" fmla="*/ 552 h 1824"/>
                <a:gd name="T10" fmla="*/ 1552 w 1800"/>
                <a:gd name="T11" fmla="*/ 624 h 1824"/>
                <a:gd name="T12" fmla="*/ 1352 w 1800"/>
                <a:gd name="T13" fmla="*/ 736 h 1824"/>
                <a:gd name="T14" fmla="*/ 1144 w 1800"/>
                <a:gd name="T15" fmla="*/ 856 h 1824"/>
                <a:gd name="T16" fmla="*/ 896 w 1800"/>
                <a:gd name="T17" fmla="*/ 1008 h 1824"/>
                <a:gd name="T18" fmla="*/ 680 w 1800"/>
                <a:gd name="T19" fmla="*/ 1168 h 1824"/>
                <a:gd name="T20" fmla="*/ 400 w 1800"/>
                <a:gd name="T21" fmla="*/ 1392 h 1824"/>
                <a:gd name="T22" fmla="*/ 232 w 1800"/>
                <a:gd name="T23" fmla="*/ 1560 h 1824"/>
                <a:gd name="T24" fmla="*/ 88 w 1800"/>
                <a:gd name="T25" fmla="*/ 1704 h 1824"/>
                <a:gd name="T26" fmla="*/ 0 w 1800"/>
                <a:gd name="T27" fmla="*/ 1824 h 18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0"/>
                <a:gd name="T43" fmla="*/ 0 h 1824"/>
                <a:gd name="T44" fmla="*/ 1800 w 1800"/>
                <a:gd name="T45" fmla="*/ 1824 h 18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0" h="1824">
                  <a:moveTo>
                    <a:pt x="0" y="1824"/>
                  </a:moveTo>
                  <a:lnTo>
                    <a:pt x="0" y="0"/>
                  </a:lnTo>
                  <a:lnTo>
                    <a:pt x="1800" y="0"/>
                  </a:lnTo>
                  <a:lnTo>
                    <a:pt x="1800" y="512"/>
                  </a:lnTo>
                  <a:lnTo>
                    <a:pt x="1720" y="552"/>
                  </a:lnTo>
                  <a:lnTo>
                    <a:pt x="1552" y="624"/>
                  </a:lnTo>
                  <a:lnTo>
                    <a:pt x="1352" y="736"/>
                  </a:lnTo>
                  <a:lnTo>
                    <a:pt x="1144" y="856"/>
                  </a:lnTo>
                  <a:lnTo>
                    <a:pt x="896" y="1008"/>
                  </a:lnTo>
                  <a:lnTo>
                    <a:pt x="680" y="1168"/>
                  </a:lnTo>
                  <a:lnTo>
                    <a:pt x="400" y="1392"/>
                  </a:lnTo>
                  <a:lnTo>
                    <a:pt x="232" y="1560"/>
                  </a:lnTo>
                  <a:lnTo>
                    <a:pt x="88" y="1704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26"/>
            <p:cNvSpPr>
              <a:spLocks/>
            </p:cNvSpPr>
            <p:nvPr/>
          </p:nvSpPr>
          <p:spPr bwMode="auto">
            <a:xfrm>
              <a:off x="2722" y="2095"/>
              <a:ext cx="1800" cy="1600"/>
            </a:xfrm>
            <a:custGeom>
              <a:avLst/>
              <a:gdLst>
                <a:gd name="T0" fmla="*/ 0 w 1800"/>
                <a:gd name="T1" fmla="*/ 1304 h 1600"/>
                <a:gd name="T2" fmla="*/ 0 w 1800"/>
                <a:gd name="T3" fmla="*/ 1600 h 1600"/>
                <a:gd name="T4" fmla="*/ 1800 w 1800"/>
                <a:gd name="T5" fmla="*/ 1600 h 1600"/>
                <a:gd name="T6" fmla="*/ 1800 w 1800"/>
                <a:gd name="T7" fmla="*/ 0 h 1600"/>
                <a:gd name="T8" fmla="*/ 1648 w 1800"/>
                <a:gd name="T9" fmla="*/ 104 h 1600"/>
                <a:gd name="T10" fmla="*/ 1384 w 1800"/>
                <a:gd name="T11" fmla="*/ 296 h 1600"/>
                <a:gd name="T12" fmla="*/ 1040 w 1800"/>
                <a:gd name="T13" fmla="*/ 552 h 1600"/>
                <a:gd name="T14" fmla="*/ 688 w 1800"/>
                <a:gd name="T15" fmla="*/ 808 h 1600"/>
                <a:gd name="T16" fmla="*/ 320 w 1800"/>
                <a:gd name="T17" fmla="*/ 1064 h 1600"/>
                <a:gd name="T18" fmla="*/ 0 w 1800"/>
                <a:gd name="T19" fmla="*/ 1304 h 1600"/>
                <a:gd name="T20" fmla="*/ 0 w 1800"/>
                <a:gd name="T21" fmla="*/ 1600 h 1600"/>
                <a:gd name="T22" fmla="*/ 0 w 1800"/>
                <a:gd name="T23" fmla="*/ 1304 h 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0"/>
                <a:gd name="T37" fmla="*/ 0 h 1600"/>
                <a:gd name="T38" fmla="*/ 1800 w 1800"/>
                <a:gd name="T39" fmla="*/ 1600 h 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0" h="1600">
                  <a:moveTo>
                    <a:pt x="0" y="1304"/>
                  </a:moveTo>
                  <a:lnTo>
                    <a:pt x="0" y="1600"/>
                  </a:lnTo>
                  <a:lnTo>
                    <a:pt x="1800" y="1600"/>
                  </a:lnTo>
                  <a:lnTo>
                    <a:pt x="1800" y="0"/>
                  </a:lnTo>
                  <a:lnTo>
                    <a:pt x="1648" y="104"/>
                  </a:lnTo>
                  <a:lnTo>
                    <a:pt x="1384" y="296"/>
                  </a:lnTo>
                  <a:lnTo>
                    <a:pt x="1040" y="552"/>
                  </a:lnTo>
                  <a:lnTo>
                    <a:pt x="688" y="808"/>
                  </a:lnTo>
                  <a:lnTo>
                    <a:pt x="320" y="1064"/>
                  </a:lnTo>
                  <a:lnTo>
                    <a:pt x="0" y="1304"/>
                  </a:lnTo>
                  <a:lnTo>
                    <a:pt x="0" y="1600"/>
                  </a:lnTo>
                  <a:lnTo>
                    <a:pt x="0" y="1304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Rectangle 27"/>
            <p:cNvSpPr>
              <a:spLocks noChangeArrowheads="1"/>
            </p:cNvSpPr>
            <p:nvPr/>
          </p:nvSpPr>
          <p:spPr bwMode="auto">
            <a:xfrm>
              <a:off x="4754" y="3655"/>
              <a:ext cx="59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wt% Ni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43" name="Rectangle 28"/>
            <p:cNvSpPr>
              <a:spLocks noChangeArrowheads="1"/>
            </p:cNvSpPr>
            <p:nvPr/>
          </p:nvSpPr>
          <p:spPr bwMode="auto">
            <a:xfrm>
              <a:off x="2994" y="368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44" name="Rectangle 29"/>
            <p:cNvSpPr>
              <a:spLocks noChangeArrowheads="1"/>
            </p:cNvSpPr>
            <p:nvPr/>
          </p:nvSpPr>
          <p:spPr bwMode="auto">
            <a:xfrm>
              <a:off x="3354" y="368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45" name="Rectangle 31"/>
            <p:cNvSpPr>
              <a:spLocks noChangeArrowheads="1"/>
            </p:cNvSpPr>
            <p:nvPr/>
          </p:nvSpPr>
          <p:spPr bwMode="auto">
            <a:xfrm>
              <a:off x="3714" y="368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46" name="Rectangle 33"/>
            <p:cNvSpPr>
              <a:spLocks noChangeArrowheads="1"/>
            </p:cNvSpPr>
            <p:nvPr/>
          </p:nvSpPr>
          <p:spPr bwMode="auto">
            <a:xfrm>
              <a:off x="4074" y="368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47" name="Rectangle 35"/>
            <p:cNvSpPr>
              <a:spLocks noChangeArrowheads="1"/>
            </p:cNvSpPr>
            <p:nvPr/>
          </p:nvSpPr>
          <p:spPr bwMode="auto">
            <a:xfrm>
              <a:off x="4418" y="3687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48" name="Rectangle 37"/>
            <p:cNvSpPr>
              <a:spLocks noChangeArrowheads="1"/>
            </p:cNvSpPr>
            <p:nvPr/>
          </p:nvSpPr>
          <p:spPr bwMode="auto">
            <a:xfrm>
              <a:off x="2674" y="3687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49" name="Rectangle 38"/>
            <p:cNvSpPr>
              <a:spLocks noChangeArrowheads="1"/>
            </p:cNvSpPr>
            <p:nvPr/>
          </p:nvSpPr>
          <p:spPr bwMode="auto">
            <a:xfrm>
              <a:off x="2346" y="3591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0" name="Rectangle 40"/>
            <p:cNvSpPr>
              <a:spLocks noChangeArrowheads="1"/>
            </p:cNvSpPr>
            <p:nvPr/>
          </p:nvSpPr>
          <p:spPr bwMode="auto">
            <a:xfrm>
              <a:off x="2346" y="3247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1100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1" name="Rectangle 42"/>
            <p:cNvSpPr>
              <a:spLocks noChangeArrowheads="1"/>
            </p:cNvSpPr>
            <p:nvPr/>
          </p:nvSpPr>
          <p:spPr bwMode="auto">
            <a:xfrm>
              <a:off x="2346" y="2895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1200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2346" y="2551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1300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3" name="Rectangle 46"/>
            <p:cNvSpPr>
              <a:spLocks noChangeArrowheads="1"/>
            </p:cNvSpPr>
            <p:nvPr/>
          </p:nvSpPr>
          <p:spPr bwMode="auto">
            <a:xfrm>
              <a:off x="2346" y="2199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1400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4" name="Rectangle 48"/>
            <p:cNvSpPr>
              <a:spLocks noChangeArrowheads="1"/>
            </p:cNvSpPr>
            <p:nvPr/>
          </p:nvSpPr>
          <p:spPr bwMode="auto">
            <a:xfrm>
              <a:off x="2346" y="1855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1500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5" name="Rectangle 50"/>
            <p:cNvSpPr>
              <a:spLocks noChangeArrowheads="1"/>
            </p:cNvSpPr>
            <p:nvPr/>
          </p:nvSpPr>
          <p:spPr bwMode="auto">
            <a:xfrm>
              <a:off x="2346" y="1503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1600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6" name="Rectangle 52"/>
            <p:cNvSpPr>
              <a:spLocks noChangeArrowheads="1"/>
            </p:cNvSpPr>
            <p:nvPr/>
          </p:nvSpPr>
          <p:spPr bwMode="auto">
            <a:xfrm>
              <a:off x="2346" y="1303"/>
              <a:ext cx="46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7" name="Rectangle 53"/>
            <p:cNvSpPr>
              <a:spLocks noChangeArrowheads="1"/>
            </p:cNvSpPr>
            <p:nvPr/>
          </p:nvSpPr>
          <p:spPr bwMode="auto">
            <a:xfrm>
              <a:off x="3050" y="1863"/>
              <a:ext cx="73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400">
                  <a:solidFill>
                    <a:srgbClr val="00CC00"/>
                  </a:solidFill>
                  <a:latin typeface="Arial" panose="020B0604020202020204" pitchFamily="34" charset="0"/>
                </a:rPr>
                <a:t> (liquid)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8" name="Rectangle 54"/>
            <p:cNvSpPr>
              <a:spLocks noChangeArrowheads="1"/>
            </p:cNvSpPr>
            <p:nvPr/>
          </p:nvSpPr>
          <p:spPr bwMode="auto">
            <a:xfrm>
              <a:off x="4211" y="2638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59" name="Rectangle 55"/>
            <p:cNvSpPr>
              <a:spLocks noChangeArrowheads="1"/>
            </p:cNvSpPr>
            <p:nvPr/>
          </p:nvSpPr>
          <p:spPr bwMode="auto">
            <a:xfrm>
              <a:off x="3946" y="2887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Arial" panose="020B0604020202020204" pitchFamily="34" charset="0"/>
                </a:rPr>
                <a:t> 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60" name="Rectangle 56"/>
            <p:cNvSpPr>
              <a:spLocks noChangeArrowheads="1"/>
            </p:cNvSpPr>
            <p:nvPr/>
          </p:nvSpPr>
          <p:spPr bwMode="auto">
            <a:xfrm>
              <a:off x="3743" y="2867"/>
              <a:ext cx="75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(FCC solid</a:t>
              </a:r>
              <a:b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</a:br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solution)</a:t>
              </a:r>
              <a:r>
                <a:rPr lang="en-US" altLang="en-US" sz="2400">
                  <a:solidFill>
                    <a:srgbClr val="0033CC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61" name="Rectangle 58"/>
            <p:cNvSpPr>
              <a:spLocks noChangeArrowheads="1"/>
            </p:cNvSpPr>
            <p:nvPr/>
          </p:nvSpPr>
          <p:spPr bwMode="auto">
            <a:xfrm rot="-2160000">
              <a:off x="3433" y="261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7462" name="Rectangle 59"/>
            <p:cNvSpPr>
              <a:spLocks noChangeArrowheads="1"/>
            </p:cNvSpPr>
            <p:nvPr/>
          </p:nvSpPr>
          <p:spPr bwMode="auto">
            <a:xfrm rot="-2160000">
              <a:off x="3523" y="2535"/>
              <a:ext cx="21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63" name="Rectangle 60"/>
            <p:cNvSpPr>
              <a:spLocks noChangeArrowheads="1"/>
            </p:cNvSpPr>
            <p:nvPr/>
          </p:nvSpPr>
          <p:spPr bwMode="auto">
            <a:xfrm rot="-2160000">
              <a:off x="3721" y="2446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66FF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000">
                <a:latin typeface="Times" panose="02020603050405020304" pitchFamily="18" charset="0"/>
              </a:endParaRPr>
            </a:p>
          </p:txBody>
        </p:sp>
        <p:sp>
          <p:nvSpPr>
            <p:cNvPr id="17464" name="Line 62"/>
            <p:cNvSpPr>
              <a:spLocks noChangeShapeType="1"/>
            </p:cNvSpPr>
            <p:nvPr/>
          </p:nvSpPr>
          <p:spPr bwMode="auto">
            <a:xfrm flipH="1" flipV="1">
              <a:off x="4530" y="2079"/>
              <a:ext cx="8" cy="8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63"/>
            <p:cNvSpPr>
              <a:spLocks/>
            </p:cNvSpPr>
            <p:nvPr/>
          </p:nvSpPr>
          <p:spPr bwMode="auto">
            <a:xfrm>
              <a:off x="2722" y="2079"/>
              <a:ext cx="1808" cy="1312"/>
            </a:xfrm>
            <a:custGeom>
              <a:avLst/>
              <a:gdLst>
                <a:gd name="T0" fmla="*/ 0 w 1808"/>
                <a:gd name="T1" fmla="*/ 1312 h 1312"/>
                <a:gd name="T2" fmla="*/ 552 w 1808"/>
                <a:gd name="T3" fmla="*/ 912 h 1312"/>
                <a:gd name="T4" fmla="*/ 1200 w 1808"/>
                <a:gd name="T5" fmla="*/ 448 h 1312"/>
                <a:gd name="T6" fmla="*/ 1808 w 1808"/>
                <a:gd name="T7" fmla="*/ 0 h 1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8"/>
                <a:gd name="T13" fmla="*/ 0 h 1312"/>
                <a:gd name="T14" fmla="*/ 1808 w 1808"/>
                <a:gd name="T15" fmla="*/ 1312 h 1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8" h="1312">
                  <a:moveTo>
                    <a:pt x="0" y="1312"/>
                  </a:moveTo>
                  <a:lnTo>
                    <a:pt x="552" y="912"/>
                  </a:lnTo>
                  <a:lnTo>
                    <a:pt x="1200" y="448"/>
                  </a:lnTo>
                  <a:lnTo>
                    <a:pt x="1808" y="0"/>
                  </a:lnTo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Rectangle 65"/>
            <p:cNvSpPr>
              <a:spLocks noChangeArrowheads="1"/>
            </p:cNvSpPr>
            <p:nvPr/>
          </p:nvSpPr>
          <p:spPr bwMode="auto">
            <a:xfrm rot="-1980000">
              <a:off x="3427" y="2280"/>
              <a:ext cx="4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6600"/>
                  </a:solidFill>
                  <a:latin typeface="Arial" panose="020B0604020202020204" pitchFamily="34" charset="0"/>
                </a:rPr>
                <a:t>liquidus</a:t>
              </a:r>
              <a:endParaRPr lang="en-US" altLang="en-US" sz="2400">
                <a:solidFill>
                  <a:srgbClr val="0066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7467" name="Rectangle 66"/>
            <p:cNvSpPr>
              <a:spLocks noChangeArrowheads="1"/>
            </p:cNvSpPr>
            <p:nvPr/>
          </p:nvSpPr>
          <p:spPr bwMode="auto">
            <a:xfrm rot="-2100000">
              <a:off x="3616" y="2606"/>
              <a:ext cx="4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3399"/>
                  </a:solidFill>
                  <a:latin typeface="Arial" panose="020B0604020202020204" pitchFamily="34" charset="0"/>
                </a:rPr>
                <a:t>solidus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68" name="Rectangle 67"/>
            <p:cNvSpPr>
              <a:spLocks noChangeArrowheads="1"/>
            </p:cNvSpPr>
            <p:nvPr/>
          </p:nvSpPr>
          <p:spPr bwMode="auto">
            <a:xfrm>
              <a:off x="2722" y="1567"/>
              <a:ext cx="1800" cy="212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7469" name="Line 68"/>
            <p:cNvSpPr>
              <a:spLocks noChangeShapeType="1"/>
            </p:cNvSpPr>
            <p:nvPr/>
          </p:nvSpPr>
          <p:spPr bwMode="auto">
            <a:xfrm flipV="1">
              <a:off x="3082" y="3607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69"/>
            <p:cNvSpPr>
              <a:spLocks noChangeShapeType="1"/>
            </p:cNvSpPr>
            <p:nvPr/>
          </p:nvSpPr>
          <p:spPr bwMode="auto">
            <a:xfrm flipV="1">
              <a:off x="3442" y="3607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70"/>
            <p:cNvSpPr>
              <a:spLocks noChangeShapeType="1"/>
            </p:cNvSpPr>
            <p:nvPr/>
          </p:nvSpPr>
          <p:spPr bwMode="auto">
            <a:xfrm flipV="1">
              <a:off x="3802" y="3607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71"/>
            <p:cNvSpPr>
              <a:spLocks noChangeShapeType="1"/>
            </p:cNvSpPr>
            <p:nvPr/>
          </p:nvSpPr>
          <p:spPr bwMode="auto">
            <a:xfrm flipV="1">
              <a:off x="4162" y="3607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72"/>
            <p:cNvSpPr>
              <a:spLocks noChangeShapeType="1"/>
            </p:cNvSpPr>
            <p:nvPr/>
          </p:nvSpPr>
          <p:spPr bwMode="auto">
            <a:xfrm>
              <a:off x="2722" y="3335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73"/>
            <p:cNvSpPr>
              <a:spLocks noChangeShapeType="1"/>
            </p:cNvSpPr>
            <p:nvPr/>
          </p:nvSpPr>
          <p:spPr bwMode="auto">
            <a:xfrm>
              <a:off x="2722" y="2983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74"/>
            <p:cNvSpPr>
              <a:spLocks noChangeShapeType="1"/>
            </p:cNvSpPr>
            <p:nvPr/>
          </p:nvSpPr>
          <p:spPr bwMode="auto">
            <a:xfrm>
              <a:off x="2722" y="2631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75"/>
            <p:cNvSpPr>
              <a:spLocks noChangeShapeType="1"/>
            </p:cNvSpPr>
            <p:nvPr/>
          </p:nvSpPr>
          <p:spPr bwMode="auto">
            <a:xfrm>
              <a:off x="2722" y="2279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76"/>
            <p:cNvSpPr>
              <a:spLocks noChangeShapeType="1"/>
            </p:cNvSpPr>
            <p:nvPr/>
          </p:nvSpPr>
          <p:spPr bwMode="auto">
            <a:xfrm>
              <a:off x="2722" y="1927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78"/>
            <p:cNvSpPr>
              <a:spLocks/>
            </p:cNvSpPr>
            <p:nvPr/>
          </p:nvSpPr>
          <p:spPr bwMode="auto">
            <a:xfrm>
              <a:off x="2722" y="2075"/>
              <a:ext cx="1804" cy="1308"/>
            </a:xfrm>
            <a:custGeom>
              <a:avLst/>
              <a:gdLst>
                <a:gd name="T0" fmla="*/ 0 w 1804"/>
                <a:gd name="T1" fmla="*/ 1308 h 1308"/>
                <a:gd name="T2" fmla="*/ 160 w 1804"/>
                <a:gd name="T3" fmla="*/ 1108 h 1308"/>
                <a:gd name="T4" fmla="*/ 424 w 1804"/>
                <a:gd name="T5" fmla="*/ 848 h 1308"/>
                <a:gd name="T6" fmla="*/ 828 w 1804"/>
                <a:gd name="T7" fmla="*/ 544 h 1308"/>
                <a:gd name="T8" fmla="*/ 1164 w 1804"/>
                <a:gd name="T9" fmla="*/ 324 h 1308"/>
                <a:gd name="T10" fmla="*/ 1516 w 1804"/>
                <a:gd name="T11" fmla="*/ 128 h 1308"/>
                <a:gd name="T12" fmla="*/ 1712 w 1804"/>
                <a:gd name="T13" fmla="*/ 32 h 1308"/>
                <a:gd name="T14" fmla="*/ 1804 w 1804"/>
                <a:gd name="T15" fmla="*/ 0 h 1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4"/>
                <a:gd name="T25" fmla="*/ 0 h 1308"/>
                <a:gd name="T26" fmla="*/ 1804 w 1804"/>
                <a:gd name="T27" fmla="*/ 1308 h 1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4" h="1308">
                  <a:moveTo>
                    <a:pt x="0" y="1308"/>
                  </a:moveTo>
                  <a:cubicBezTo>
                    <a:pt x="44" y="1246"/>
                    <a:pt x="89" y="1185"/>
                    <a:pt x="160" y="1108"/>
                  </a:cubicBezTo>
                  <a:cubicBezTo>
                    <a:pt x="231" y="1031"/>
                    <a:pt x="313" y="942"/>
                    <a:pt x="424" y="848"/>
                  </a:cubicBezTo>
                  <a:cubicBezTo>
                    <a:pt x="535" y="754"/>
                    <a:pt x="705" y="631"/>
                    <a:pt x="828" y="544"/>
                  </a:cubicBezTo>
                  <a:cubicBezTo>
                    <a:pt x="951" y="457"/>
                    <a:pt x="1049" y="393"/>
                    <a:pt x="1164" y="324"/>
                  </a:cubicBezTo>
                  <a:cubicBezTo>
                    <a:pt x="1279" y="255"/>
                    <a:pt x="1425" y="177"/>
                    <a:pt x="1516" y="128"/>
                  </a:cubicBezTo>
                  <a:cubicBezTo>
                    <a:pt x="1607" y="79"/>
                    <a:pt x="1664" y="53"/>
                    <a:pt x="1712" y="32"/>
                  </a:cubicBezTo>
                  <a:cubicBezTo>
                    <a:pt x="1760" y="11"/>
                    <a:pt x="1782" y="5"/>
                    <a:pt x="1804" y="0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Slide Number Placeholder 4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4A9E251-D9BE-462D-B577-7E26909BB52D}" type="slidenum">
              <a:rPr lang="en-US" altLang="en-US" sz="1200">
                <a:latin typeface="Arial" panose="020B0604020202020204" pitchFamily="34" charset="0"/>
              </a:rPr>
              <a:pPr algn="ctr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2" name="Line 191"/>
          <p:cNvSpPr>
            <a:spLocks noChangeShapeType="1"/>
          </p:cNvSpPr>
          <p:nvPr/>
        </p:nvSpPr>
        <p:spPr bwMode="auto">
          <a:xfrm flipH="1" flipV="1">
            <a:off x="7188200" y="3289300"/>
            <a:ext cx="12700" cy="1270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200"/>
          <p:cNvSpPr>
            <a:spLocks noChangeShapeType="1"/>
          </p:cNvSpPr>
          <p:nvPr/>
        </p:nvSpPr>
        <p:spPr bwMode="auto">
          <a:xfrm>
            <a:off x="4318000" y="5283200"/>
            <a:ext cx="1016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Diagrams</a:t>
            </a:r>
            <a:r>
              <a:rPr lang="en-US" altLang="en-US" sz="2400" smtClean="0"/>
              <a:t>: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100" smtClean="0"/>
              <a:t>Determination of phase(s) present</a:t>
            </a: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581025" y="1319213"/>
            <a:ext cx="8001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Rule 1:</a:t>
            </a:r>
            <a:r>
              <a:rPr lang="en-US" altLang="en-US" sz="2200">
                <a:latin typeface="Arial" panose="020B0604020202020204" pitchFamily="34" charset="0"/>
              </a:rPr>
              <a:t>  If we know </a:t>
            </a:r>
            <a:r>
              <a:rPr lang="en-US" altLang="en-US" sz="2200" i="1">
                <a:latin typeface="Arial" panose="020B0604020202020204" pitchFamily="34" charset="0"/>
              </a:rPr>
              <a:t>T</a:t>
            </a:r>
            <a:r>
              <a:rPr lang="en-US" altLang="en-US" sz="2200">
                <a:latin typeface="Arial" panose="020B0604020202020204" pitchFamily="34" charset="0"/>
              </a:rPr>
              <a:t> and </a:t>
            </a:r>
            <a:r>
              <a:rPr lang="en-US" altLang="en-US" sz="2200" i="1">
                <a:latin typeface="Arial" panose="020B0604020202020204" pitchFamily="34" charset="0"/>
              </a:rPr>
              <a:t>C</a:t>
            </a:r>
            <a:r>
              <a:rPr lang="en-US" altLang="en-US" sz="2800" i="1" baseline="-10000">
                <a:latin typeface="Arial" panose="020B0604020202020204" pitchFamily="34" charset="0"/>
              </a:rPr>
              <a:t>o</a:t>
            </a:r>
            <a:r>
              <a:rPr lang="en-US" altLang="en-US" sz="2200">
                <a:latin typeface="Arial" panose="020B0604020202020204" pitchFamily="34" charset="0"/>
              </a:rPr>
              <a:t>, then we know: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  -- which phase(s) is (are) present.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533400" y="2209800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Examples:</a:t>
            </a:r>
          </a:p>
        </p:txBody>
      </p:sp>
      <p:sp>
        <p:nvSpPr>
          <p:cNvPr id="322631" name="Rectangle 71"/>
          <p:cNvSpPr>
            <a:spLocks noChangeArrowheads="1"/>
          </p:cNvSpPr>
          <p:nvPr/>
        </p:nvSpPr>
        <p:spPr bwMode="auto">
          <a:xfrm>
            <a:off x="927100" y="2679700"/>
            <a:ext cx="261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FF6666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000">
                <a:solidFill>
                  <a:srgbClr val="FF6666"/>
                </a:solidFill>
                <a:latin typeface="Arial" panose="020B0604020202020204" pitchFamily="34" charset="0"/>
              </a:rPr>
              <a:t>(1100</a:t>
            </a:r>
            <a:r>
              <a:rPr lang="en-US" altLang="en-US" sz="2000">
                <a:solidFill>
                  <a:srgbClr val="FF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en-US" altLang="en-US" sz="2000">
                <a:solidFill>
                  <a:srgbClr val="FF6666"/>
                </a:solidFill>
                <a:latin typeface="Arial" panose="020B0604020202020204" pitchFamily="34" charset="0"/>
              </a:rPr>
              <a:t>, 60 wt% Ni): 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927100" y="2959100"/>
            <a:ext cx="1557338" cy="365125"/>
            <a:chOff x="584" y="1864"/>
            <a:chExt cx="981" cy="230"/>
          </a:xfrm>
        </p:grpSpPr>
        <p:sp>
          <p:nvSpPr>
            <p:cNvPr id="17438" name="Rectangle 72"/>
            <p:cNvSpPr>
              <a:spLocks noChangeArrowheads="1"/>
            </p:cNvSpPr>
            <p:nvPr/>
          </p:nvSpPr>
          <p:spPr bwMode="auto">
            <a:xfrm>
              <a:off x="584" y="1872"/>
              <a:ext cx="9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66"/>
                  </a:solidFill>
                  <a:latin typeface="Arial" panose="020B0604020202020204" pitchFamily="34" charset="0"/>
                </a:rPr>
                <a:t>   1 phase:   </a:t>
              </a:r>
              <a:r>
                <a:rPr lang="en-US" altLang="en-US" sz="2000">
                  <a:solidFill>
                    <a:srgbClr val="FF6666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39" name="Rectangle 73"/>
            <p:cNvSpPr>
              <a:spLocks noChangeArrowheads="1"/>
            </p:cNvSpPr>
            <p:nvPr/>
          </p:nvSpPr>
          <p:spPr bwMode="auto">
            <a:xfrm>
              <a:off x="1440" y="186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927100" y="3441700"/>
            <a:ext cx="2622550" cy="304800"/>
            <a:chOff x="584" y="2168"/>
            <a:chExt cx="1652" cy="192"/>
          </a:xfrm>
        </p:grpSpPr>
        <p:sp>
          <p:nvSpPr>
            <p:cNvPr id="17436" name="Rectangle 74"/>
            <p:cNvSpPr>
              <a:spLocks noChangeArrowheads="1"/>
            </p:cNvSpPr>
            <p:nvPr/>
          </p:nvSpPr>
          <p:spPr bwMode="auto">
            <a:xfrm>
              <a:off x="584" y="2168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AA0000"/>
                  </a:solidFill>
                  <a:latin typeface="Arial" panose="020B0604020202020204" pitchFamily="34" charset="0"/>
                </a:rPr>
                <a:t>B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7437" name="Rectangle 75"/>
            <p:cNvSpPr>
              <a:spLocks noChangeArrowheads="1"/>
            </p:cNvSpPr>
            <p:nvPr/>
          </p:nvSpPr>
          <p:spPr bwMode="auto">
            <a:xfrm>
              <a:off x="696" y="2168"/>
              <a:ext cx="1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AA0000"/>
                  </a:solidFill>
                  <a:latin typeface="Arial" panose="020B0604020202020204" pitchFamily="34" charset="0"/>
                </a:rPr>
                <a:t>(1250</a:t>
              </a:r>
              <a:r>
                <a:rPr lang="en-US" altLang="en-US" sz="2000">
                  <a:solidFill>
                    <a:srgbClr val="A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°C</a:t>
              </a:r>
              <a:r>
                <a:rPr lang="en-US" altLang="en-US" sz="2000">
                  <a:solidFill>
                    <a:srgbClr val="AA0000"/>
                  </a:solidFill>
                  <a:latin typeface="Arial" panose="020B0604020202020204" pitchFamily="34" charset="0"/>
                </a:rPr>
                <a:t>, 35 wt% Ni):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927100" y="3721100"/>
            <a:ext cx="2044700" cy="320675"/>
            <a:chOff x="584" y="2344"/>
            <a:chExt cx="1288" cy="202"/>
          </a:xfrm>
        </p:grpSpPr>
        <p:sp>
          <p:nvSpPr>
            <p:cNvPr id="17434" name="Rectangle 76"/>
            <p:cNvSpPr>
              <a:spLocks noChangeArrowheads="1"/>
            </p:cNvSpPr>
            <p:nvPr/>
          </p:nvSpPr>
          <p:spPr bwMode="auto">
            <a:xfrm>
              <a:off x="584" y="2352"/>
              <a:ext cx="1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AA0000"/>
                  </a:solidFill>
                  <a:latin typeface="Arial" panose="020B0604020202020204" pitchFamily="34" charset="0"/>
                </a:rPr>
                <a:t>   2 phases: </a:t>
              </a:r>
              <a:r>
                <a:rPr lang="en-US" altLang="en-US" sz="2000" i="1">
                  <a:solidFill>
                    <a:srgbClr val="AA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>
                  <a:solidFill>
                    <a:srgbClr val="AA0000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sz="2000">
                  <a:solidFill>
                    <a:srgbClr val="AA0000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2000">
                  <a:solidFill>
                    <a:srgbClr val="AA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7435" name="Rectangle 77"/>
            <p:cNvSpPr>
              <a:spLocks noChangeArrowheads="1"/>
            </p:cNvSpPr>
            <p:nvPr/>
          </p:nvSpPr>
          <p:spPr bwMode="auto">
            <a:xfrm>
              <a:off x="1760" y="2344"/>
              <a:ext cx="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 baseline="-4000">
                <a:solidFill>
                  <a:srgbClr val="FF6666"/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</p:grp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5083175" y="2984500"/>
            <a:ext cx="276225" cy="1563688"/>
            <a:chOff x="3198" y="1847"/>
            <a:chExt cx="174" cy="985"/>
          </a:xfrm>
        </p:grpSpPr>
        <p:grpSp>
          <p:nvGrpSpPr>
            <p:cNvPr id="17430" name="Group 143"/>
            <p:cNvGrpSpPr>
              <a:grpSpLocks/>
            </p:cNvGrpSpPr>
            <p:nvPr/>
          </p:nvGrpSpPr>
          <p:grpSpPr bwMode="auto">
            <a:xfrm>
              <a:off x="3198" y="1847"/>
              <a:ext cx="174" cy="927"/>
              <a:chOff x="3198" y="1847"/>
              <a:chExt cx="174" cy="927"/>
            </a:xfrm>
          </p:grpSpPr>
          <p:sp>
            <p:nvSpPr>
              <p:cNvPr id="17432" name="Rectangle 144"/>
              <p:cNvSpPr>
                <a:spLocks noChangeArrowheads="1"/>
              </p:cNvSpPr>
              <p:nvPr/>
            </p:nvSpPr>
            <p:spPr bwMode="auto">
              <a:xfrm rot="-5400000">
                <a:off x="3233" y="2635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b="1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B</a:t>
                </a:r>
                <a:endParaRPr lang="en-US" altLang="en-US" sz="2400" b="1" i="1">
                  <a:latin typeface="Times" panose="02020603050405020304" pitchFamily="18" charset="0"/>
                </a:endParaRPr>
              </a:p>
            </p:txBody>
          </p:sp>
          <p:sp>
            <p:nvSpPr>
              <p:cNvPr id="17433" name="Rectangle 145"/>
              <p:cNvSpPr>
                <a:spLocks noChangeArrowheads="1"/>
              </p:cNvSpPr>
              <p:nvPr/>
            </p:nvSpPr>
            <p:spPr bwMode="auto">
              <a:xfrm rot="-5400000">
                <a:off x="2877" y="2169"/>
                <a:ext cx="81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b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 (1250</a:t>
                </a:r>
                <a:r>
                  <a:rPr lang="en-US" altLang="en-US" b="1">
                    <a:solidFill>
                      <a:srgbClr val="AA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°C</a:t>
                </a:r>
                <a:r>
                  <a:rPr lang="en-US" altLang="en-US" b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,35)</a:t>
                </a:r>
                <a:endParaRPr lang="en-US" altLang="en-US" sz="2400" b="1"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7431" name="Oval 146"/>
            <p:cNvSpPr>
              <a:spLocks noChangeArrowheads="1"/>
            </p:cNvSpPr>
            <p:nvPr/>
          </p:nvSpPr>
          <p:spPr bwMode="auto">
            <a:xfrm>
              <a:off x="3288" y="2768"/>
              <a:ext cx="64" cy="64"/>
            </a:xfrm>
            <a:prstGeom prst="ellipse">
              <a:avLst/>
            </a:prstGeom>
            <a:solidFill>
              <a:srgbClr val="A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22707" name="Line 147"/>
          <p:cNvSpPr>
            <a:spLocks noChangeShapeType="1"/>
          </p:cNvSpPr>
          <p:nvPr/>
        </p:nvSpPr>
        <p:spPr bwMode="auto">
          <a:xfrm>
            <a:off x="4322763" y="4479925"/>
            <a:ext cx="973137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708" name="Line 148"/>
          <p:cNvSpPr>
            <a:spLocks noChangeShapeType="1"/>
          </p:cNvSpPr>
          <p:nvPr/>
        </p:nvSpPr>
        <p:spPr bwMode="auto">
          <a:xfrm>
            <a:off x="5272088" y="4505325"/>
            <a:ext cx="4762" cy="134937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5981700" y="5143500"/>
            <a:ext cx="1552575" cy="274638"/>
            <a:chOff x="3768" y="3240"/>
            <a:chExt cx="978" cy="173"/>
          </a:xfrm>
        </p:grpSpPr>
        <p:sp>
          <p:nvSpPr>
            <p:cNvPr id="17428" name="Rectangle 150"/>
            <p:cNvSpPr>
              <a:spLocks noChangeArrowheads="1"/>
            </p:cNvSpPr>
            <p:nvPr/>
          </p:nvSpPr>
          <p:spPr bwMode="auto">
            <a:xfrm>
              <a:off x="3824" y="3240"/>
              <a:ext cx="9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66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b="1" i="1">
                  <a:solidFill>
                    <a:srgbClr val="FF6666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b="1">
                  <a:solidFill>
                    <a:srgbClr val="FF6666"/>
                  </a:solidFill>
                  <a:latin typeface="Arial" panose="020B0604020202020204" pitchFamily="34" charset="0"/>
                </a:rPr>
                <a:t>(1100</a:t>
              </a:r>
              <a:r>
                <a:rPr lang="en-US" altLang="en-US" b="1">
                  <a:solidFill>
                    <a:srgbClr val="FF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°C</a:t>
              </a:r>
              <a:r>
                <a:rPr lang="en-US" altLang="en-US" b="1">
                  <a:solidFill>
                    <a:srgbClr val="FF6666"/>
                  </a:solidFill>
                  <a:latin typeface="Arial" panose="020B0604020202020204" pitchFamily="34" charset="0"/>
                </a:rPr>
                <a:t>,60)</a:t>
              </a:r>
              <a:endParaRPr lang="en-US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17429" name="Oval 151"/>
            <p:cNvSpPr>
              <a:spLocks noChangeArrowheads="1"/>
            </p:cNvSpPr>
            <p:nvPr/>
          </p:nvSpPr>
          <p:spPr bwMode="auto">
            <a:xfrm>
              <a:off x="3768" y="3288"/>
              <a:ext cx="64" cy="64"/>
            </a:xfrm>
            <a:prstGeom prst="ellipse">
              <a:avLst/>
            </a:pr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22712" name="Line 152"/>
          <p:cNvSpPr>
            <a:spLocks noChangeShapeType="1"/>
          </p:cNvSpPr>
          <p:nvPr/>
        </p:nvSpPr>
        <p:spPr bwMode="auto">
          <a:xfrm flipH="1">
            <a:off x="4311650" y="5270500"/>
            <a:ext cx="1695450" cy="7938"/>
          </a:xfrm>
          <a:prstGeom prst="line">
            <a:avLst/>
          </a:prstGeom>
          <a:noFill/>
          <a:ln w="25400">
            <a:solidFill>
              <a:srgbClr val="FF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713" name="Line 153"/>
          <p:cNvSpPr>
            <a:spLocks noChangeShapeType="1"/>
          </p:cNvSpPr>
          <p:nvPr/>
        </p:nvSpPr>
        <p:spPr bwMode="auto">
          <a:xfrm>
            <a:off x="6032500" y="5270500"/>
            <a:ext cx="1588" cy="565150"/>
          </a:xfrm>
          <a:prstGeom prst="line">
            <a:avLst/>
          </a:prstGeom>
          <a:noFill/>
          <a:ln w="25400">
            <a:solidFill>
              <a:srgbClr val="FF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Rectangle 250"/>
          <p:cNvSpPr>
            <a:spLocks noChangeArrowheads="1"/>
          </p:cNvSpPr>
          <p:nvPr/>
        </p:nvSpPr>
        <p:spPr bwMode="auto">
          <a:xfrm>
            <a:off x="546100" y="4930775"/>
            <a:ext cx="3048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10.3(a),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(Fig. 10.3(a) is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Phase Diagrams of Binary Nickel Alloys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P. Nash (Ed.), ASM International, Materials Park, OH (1991).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2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2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38FBD624-8F8F-43AB-A54F-A448C5231A00}" type="slidenum">
              <a:rPr lang="en-US" altLang="en-US" sz="1200">
                <a:latin typeface="Arial" panose="020B0604020202020204" pitchFamily="34" charset="0"/>
              </a:rPr>
              <a:pPr algn="ctr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8435" name="Group 207"/>
          <p:cNvGrpSpPr>
            <a:grpSpLocks/>
          </p:cNvGrpSpPr>
          <p:nvPr/>
        </p:nvGrpSpPr>
        <p:grpSpPr bwMode="auto">
          <a:xfrm>
            <a:off x="4868863" y="1524000"/>
            <a:ext cx="3757612" cy="3721100"/>
            <a:chOff x="3067" y="960"/>
            <a:chExt cx="2367" cy="2344"/>
          </a:xfrm>
        </p:grpSpPr>
        <p:sp>
          <p:nvSpPr>
            <p:cNvPr id="18541" name="Rectangle 160"/>
            <p:cNvSpPr>
              <a:spLocks noChangeArrowheads="1"/>
            </p:cNvSpPr>
            <p:nvPr/>
          </p:nvSpPr>
          <p:spPr bwMode="auto">
            <a:xfrm>
              <a:off x="4936" y="3112"/>
              <a:ext cx="4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wt% Ni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42" name="Rectangle 161"/>
            <p:cNvSpPr>
              <a:spLocks noChangeArrowheads="1"/>
            </p:cNvSpPr>
            <p:nvPr/>
          </p:nvSpPr>
          <p:spPr bwMode="auto">
            <a:xfrm>
              <a:off x="4064" y="2598"/>
              <a:ext cx="651" cy="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43" name="Rectangle 162"/>
            <p:cNvSpPr>
              <a:spLocks noChangeArrowheads="1"/>
            </p:cNvSpPr>
            <p:nvPr/>
          </p:nvSpPr>
          <p:spPr bwMode="auto">
            <a:xfrm>
              <a:off x="4018" y="2962"/>
              <a:ext cx="742" cy="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44" name="Rectangle 163"/>
            <p:cNvSpPr>
              <a:spLocks noChangeArrowheads="1"/>
            </p:cNvSpPr>
            <p:nvPr/>
          </p:nvSpPr>
          <p:spPr bwMode="auto">
            <a:xfrm>
              <a:off x="3699" y="2715"/>
              <a:ext cx="98" cy="1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45" name="Rectangle 164"/>
            <p:cNvSpPr>
              <a:spLocks noChangeArrowheads="1"/>
            </p:cNvSpPr>
            <p:nvPr/>
          </p:nvSpPr>
          <p:spPr bwMode="auto">
            <a:xfrm>
              <a:off x="4910" y="2441"/>
              <a:ext cx="98" cy="1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46" name="Rectangle 165"/>
            <p:cNvSpPr>
              <a:spLocks noChangeArrowheads="1"/>
            </p:cNvSpPr>
            <p:nvPr/>
          </p:nvSpPr>
          <p:spPr bwMode="auto">
            <a:xfrm>
              <a:off x="3738" y="1719"/>
              <a:ext cx="234" cy="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47" name="Rectangle 166"/>
            <p:cNvSpPr>
              <a:spLocks noChangeArrowheads="1"/>
            </p:cNvSpPr>
            <p:nvPr/>
          </p:nvSpPr>
          <p:spPr bwMode="auto">
            <a:xfrm>
              <a:off x="3810" y="1888"/>
              <a:ext cx="241" cy="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48" name="Rectangle 167"/>
            <p:cNvSpPr>
              <a:spLocks noChangeArrowheads="1"/>
            </p:cNvSpPr>
            <p:nvPr/>
          </p:nvSpPr>
          <p:spPr bwMode="auto">
            <a:xfrm>
              <a:off x="3647" y="2415"/>
              <a:ext cx="312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49" name="Freeform 168"/>
            <p:cNvSpPr>
              <a:spLocks/>
            </p:cNvSpPr>
            <p:nvPr/>
          </p:nvSpPr>
          <p:spPr bwMode="auto">
            <a:xfrm>
              <a:off x="3373" y="1992"/>
              <a:ext cx="1803" cy="957"/>
            </a:xfrm>
            <a:custGeom>
              <a:avLst/>
              <a:gdLst>
                <a:gd name="T0" fmla="*/ 0 w 1785"/>
                <a:gd name="T1" fmla="*/ 860 h 957"/>
                <a:gd name="T2" fmla="*/ 434 w 1785"/>
                <a:gd name="T3" fmla="*/ 651 h 957"/>
                <a:gd name="T4" fmla="*/ 869 w 1785"/>
                <a:gd name="T5" fmla="*/ 443 h 957"/>
                <a:gd name="T6" fmla="*/ 1388 w 1785"/>
                <a:gd name="T7" fmla="*/ 189 h 957"/>
                <a:gd name="T8" fmla="*/ 1803 w 1785"/>
                <a:gd name="T9" fmla="*/ 0 h 957"/>
                <a:gd name="T10" fmla="*/ 1796 w 1785"/>
                <a:gd name="T11" fmla="*/ 957 h 957"/>
                <a:gd name="T12" fmla="*/ 0 w 1785"/>
                <a:gd name="T13" fmla="*/ 957 h 957"/>
                <a:gd name="T14" fmla="*/ 0 w 1785"/>
                <a:gd name="T15" fmla="*/ 860 h 9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5"/>
                <a:gd name="T25" fmla="*/ 0 h 957"/>
                <a:gd name="T26" fmla="*/ 1785 w 1785"/>
                <a:gd name="T27" fmla="*/ 957 h 9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5" h="957">
                  <a:moveTo>
                    <a:pt x="0" y="860"/>
                  </a:moveTo>
                  <a:lnTo>
                    <a:pt x="430" y="651"/>
                  </a:lnTo>
                  <a:lnTo>
                    <a:pt x="860" y="443"/>
                  </a:lnTo>
                  <a:lnTo>
                    <a:pt x="1374" y="189"/>
                  </a:lnTo>
                  <a:lnTo>
                    <a:pt x="1785" y="0"/>
                  </a:lnTo>
                  <a:lnTo>
                    <a:pt x="1778" y="957"/>
                  </a:lnTo>
                  <a:lnTo>
                    <a:pt x="0" y="957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169"/>
            <p:cNvSpPr>
              <a:spLocks/>
            </p:cNvSpPr>
            <p:nvPr/>
          </p:nvSpPr>
          <p:spPr bwMode="auto">
            <a:xfrm>
              <a:off x="3381" y="1992"/>
              <a:ext cx="1777" cy="957"/>
            </a:xfrm>
            <a:custGeom>
              <a:avLst/>
              <a:gdLst>
                <a:gd name="T0" fmla="*/ 0 w 1785"/>
                <a:gd name="T1" fmla="*/ 860 h 957"/>
                <a:gd name="T2" fmla="*/ 428 w 1785"/>
                <a:gd name="T3" fmla="*/ 651 h 957"/>
                <a:gd name="T4" fmla="*/ 856 w 1785"/>
                <a:gd name="T5" fmla="*/ 443 h 957"/>
                <a:gd name="T6" fmla="*/ 1368 w 1785"/>
                <a:gd name="T7" fmla="*/ 189 h 957"/>
                <a:gd name="T8" fmla="*/ 1777 w 1785"/>
                <a:gd name="T9" fmla="*/ 0 h 957"/>
                <a:gd name="T10" fmla="*/ 1770 w 1785"/>
                <a:gd name="T11" fmla="*/ 957 h 957"/>
                <a:gd name="T12" fmla="*/ 0 w 1785"/>
                <a:gd name="T13" fmla="*/ 957 h 957"/>
                <a:gd name="T14" fmla="*/ 0 w 1785"/>
                <a:gd name="T15" fmla="*/ 860 h 9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5"/>
                <a:gd name="T25" fmla="*/ 0 h 957"/>
                <a:gd name="T26" fmla="*/ 1785 w 1785"/>
                <a:gd name="T27" fmla="*/ 957 h 9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5" h="957">
                  <a:moveTo>
                    <a:pt x="0" y="860"/>
                  </a:moveTo>
                  <a:lnTo>
                    <a:pt x="430" y="651"/>
                  </a:lnTo>
                  <a:lnTo>
                    <a:pt x="860" y="443"/>
                  </a:lnTo>
                  <a:lnTo>
                    <a:pt x="1374" y="189"/>
                  </a:lnTo>
                  <a:lnTo>
                    <a:pt x="1785" y="0"/>
                  </a:lnTo>
                  <a:lnTo>
                    <a:pt x="1778" y="957"/>
                  </a:lnTo>
                  <a:lnTo>
                    <a:pt x="0" y="957"/>
                  </a:lnTo>
                  <a:lnTo>
                    <a:pt x="0" y="860"/>
                  </a:lnTo>
                  <a:close/>
                </a:path>
              </a:pathLst>
            </a:custGeom>
            <a:noFill/>
            <a:ln w="20638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170"/>
            <p:cNvSpPr>
              <a:spLocks/>
            </p:cNvSpPr>
            <p:nvPr/>
          </p:nvSpPr>
          <p:spPr bwMode="auto">
            <a:xfrm>
              <a:off x="3380" y="1433"/>
              <a:ext cx="1783" cy="1132"/>
            </a:xfrm>
            <a:custGeom>
              <a:avLst/>
              <a:gdLst>
                <a:gd name="T0" fmla="*/ 1783 w 1771"/>
                <a:gd name="T1" fmla="*/ 7 h 1120"/>
                <a:gd name="T2" fmla="*/ 0 w 1771"/>
                <a:gd name="T3" fmla="*/ 0 h 1120"/>
                <a:gd name="T4" fmla="*/ 0 w 1771"/>
                <a:gd name="T5" fmla="*/ 1132 h 1120"/>
                <a:gd name="T6" fmla="*/ 446 w 1771"/>
                <a:gd name="T7" fmla="*/ 882 h 1120"/>
                <a:gd name="T8" fmla="*/ 944 w 1771"/>
                <a:gd name="T9" fmla="*/ 626 h 1120"/>
                <a:gd name="T10" fmla="*/ 1475 w 1771"/>
                <a:gd name="T11" fmla="*/ 369 h 1120"/>
                <a:gd name="T12" fmla="*/ 1783 w 1771"/>
                <a:gd name="T13" fmla="*/ 230 h 1120"/>
                <a:gd name="T14" fmla="*/ 1783 w 1771"/>
                <a:gd name="T15" fmla="*/ 7 h 1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1"/>
                <a:gd name="T25" fmla="*/ 0 h 1120"/>
                <a:gd name="T26" fmla="*/ 1771 w 1771"/>
                <a:gd name="T27" fmla="*/ 1120 h 1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1" h="1120">
                  <a:moveTo>
                    <a:pt x="1771" y="7"/>
                  </a:moveTo>
                  <a:lnTo>
                    <a:pt x="0" y="0"/>
                  </a:lnTo>
                  <a:lnTo>
                    <a:pt x="0" y="1120"/>
                  </a:lnTo>
                  <a:lnTo>
                    <a:pt x="443" y="873"/>
                  </a:lnTo>
                  <a:lnTo>
                    <a:pt x="938" y="619"/>
                  </a:lnTo>
                  <a:lnTo>
                    <a:pt x="1465" y="365"/>
                  </a:lnTo>
                  <a:lnTo>
                    <a:pt x="1771" y="228"/>
                  </a:lnTo>
                  <a:lnTo>
                    <a:pt x="1771" y="7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Line 171"/>
            <p:cNvSpPr>
              <a:spLocks noChangeShapeType="1"/>
            </p:cNvSpPr>
            <p:nvPr/>
          </p:nvSpPr>
          <p:spPr bwMode="auto">
            <a:xfrm flipV="1">
              <a:off x="4559" y="2897"/>
              <a:ext cx="1" cy="5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Rectangle 172"/>
            <p:cNvSpPr>
              <a:spLocks noChangeArrowheads="1"/>
            </p:cNvSpPr>
            <p:nvPr/>
          </p:nvSpPr>
          <p:spPr bwMode="auto">
            <a:xfrm>
              <a:off x="3289" y="2942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54" name="Rectangle 173"/>
            <p:cNvSpPr>
              <a:spLocks noChangeArrowheads="1"/>
            </p:cNvSpPr>
            <p:nvPr/>
          </p:nvSpPr>
          <p:spPr bwMode="auto">
            <a:xfrm>
              <a:off x="3067" y="2519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1200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55" name="Rectangle 175"/>
            <p:cNvSpPr>
              <a:spLocks noChangeArrowheads="1"/>
            </p:cNvSpPr>
            <p:nvPr/>
          </p:nvSpPr>
          <p:spPr bwMode="auto">
            <a:xfrm>
              <a:off x="3067" y="1757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1300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56" name="Rectangle 177"/>
            <p:cNvSpPr>
              <a:spLocks noChangeArrowheads="1"/>
            </p:cNvSpPr>
            <p:nvPr/>
          </p:nvSpPr>
          <p:spPr bwMode="auto">
            <a:xfrm>
              <a:off x="3074" y="1243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57" name="Rectangle 178"/>
            <p:cNvSpPr>
              <a:spLocks noChangeArrowheads="1"/>
            </p:cNvSpPr>
            <p:nvPr/>
          </p:nvSpPr>
          <p:spPr bwMode="auto">
            <a:xfrm>
              <a:off x="4819" y="3014"/>
              <a:ext cx="313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58" name="Rectangle 179"/>
            <p:cNvSpPr>
              <a:spLocks noChangeArrowheads="1"/>
            </p:cNvSpPr>
            <p:nvPr/>
          </p:nvSpPr>
          <p:spPr bwMode="auto">
            <a:xfrm>
              <a:off x="3497" y="1705"/>
              <a:ext cx="6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 (liquid)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59" name="Rectangle 180"/>
            <p:cNvSpPr>
              <a:spLocks noChangeArrowheads="1"/>
            </p:cNvSpPr>
            <p:nvPr/>
          </p:nvSpPr>
          <p:spPr bwMode="auto">
            <a:xfrm>
              <a:off x="4865" y="2266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66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0" name="Rectangle 181"/>
            <p:cNvSpPr>
              <a:spLocks noChangeArrowheads="1"/>
            </p:cNvSpPr>
            <p:nvPr/>
          </p:nvSpPr>
          <p:spPr bwMode="auto">
            <a:xfrm>
              <a:off x="4682" y="2467"/>
              <a:ext cx="4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66CC"/>
                  </a:solidFill>
                  <a:latin typeface="Arial" panose="020B0604020202020204" pitchFamily="34" charset="0"/>
                </a:rPr>
                <a:t>(solid)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1" name="Rectangle 182"/>
            <p:cNvSpPr>
              <a:spLocks noChangeArrowheads="1"/>
            </p:cNvSpPr>
            <p:nvPr/>
          </p:nvSpPr>
          <p:spPr bwMode="auto">
            <a:xfrm rot="-1440000">
              <a:off x="3638" y="2435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62" name="Rectangle 183"/>
            <p:cNvSpPr>
              <a:spLocks noChangeArrowheads="1"/>
            </p:cNvSpPr>
            <p:nvPr/>
          </p:nvSpPr>
          <p:spPr bwMode="auto">
            <a:xfrm rot="-1440000">
              <a:off x="3718" y="2377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3" name="Rectangle 184"/>
            <p:cNvSpPr>
              <a:spLocks noChangeArrowheads="1"/>
            </p:cNvSpPr>
            <p:nvPr/>
          </p:nvSpPr>
          <p:spPr bwMode="auto">
            <a:xfrm rot="-1440000">
              <a:off x="3869" y="2314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4" name="Rectangle 185"/>
            <p:cNvSpPr>
              <a:spLocks noChangeArrowheads="1"/>
            </p:cNvSpPr>
            <p:nvPr/>
          </p:nvSpPr>
          <p:spPr bwMode="auto">
            <a:xfrm rot="-1380000">
              <a:off x="4713" y="1630"/>
              <a:ext cx="4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6600"/>
                  </a:solidFill>
                  <a:latin typeface="Arial" panose="020B0604020202020204" pitchFamily="34" charset="0"/>
                </a:rPr>
                <a:t>liquidus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5" name="Rectangle 186"/>
            <p:cNvSpPr>
              <a:spLocks noChangeArrowheads="1"/>
            </p:cNvSpPr>
            <p:nvPr/>
          </p:nvSpPr>
          <p:spPr bwMode="auto">
            <a:xfrm rot="-1440000">
              <a:off x="4721" y="2096"/>
              <a:ext cx="3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3399"/>
                  </a:solidFill>
                  <a:latin typeface="Arial" panose="020B0604020202020204" pitchFamily="34" charset="0"/>
                </a:rPr>
                <a:t>solidus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6" name="Rectangle 187"/>
            <p:cNvSpPr>
              <a:spLocks noChangeArrowheads="1"/>
            </p:cNvSpPr>
            <p:nvPr/>
          </p:nvSpPr>
          <p:spPr bwMode="auto">
            <a:xfrm>
              <a:off x="3890" y="2942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7" name="Rectangle 189"/>
            <p:cNvSpPr>
              <a:spLocks noChangeArrowheads="1"/>
            </p:cNvSpPr>
            <p:nvPr/>
          </p:nvSpPr>
          <p:spPr bwMode="auto">
            <a:xfrm>
              <a:off x="4496" y="2942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8" name="Rectangle 191"/>
            <p:cNvSpPr>
              <a:spLocks noChangeArrowheads="1"/>
            </p:cNvSpPr>
            <p:nvPr/>
          </p:nvSpPr>
          <p:spPr bwMode="auto">
            <a:xfrm>
              <a:off x="5099" y="2942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69" name="Rectangle 193"/>
            <p:cNvSpPr>
              <a:spLocks noChangeArrowheads="1"/>
            </p:cNvSpPr>
            <p:nvPr/>
          </p:nvSpPr>
          <p:spPr bwMode="auto">
            <a:xfrm rot="-1440000">
              <a:off x="4719" y="190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70" name="Rectangle 194"/>
            <p:cNvSpPr>
              <a:spLocks noChangeArrowheads="1"/>
            </p:cNvSpPr>
            <p:nvPr/>
          </p:nvSpPr>
          <p:spPr bwMode="auto">
            <a:xfrm rot="-1440000">
              <a:off x="4799" y="1850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71" name="Rectangle 195"/>
            <p:cNvSpPr>
              <a:spLocks noChangeArrowheads="1"/>
            </p:cNvSpPr>
            <p:nvPr/>
          </p:nvSpPr>
          <p:spPr bwMode="auto">
            <a:xfrm rot="-1440000">
              <a:off x="4950" y="1787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72" name="Rectangle 196"/>
            <p:cNvSpPr>
              <a:spLocks noChangeArrowheads="1"/>
            </p:cNvSpPr>
            <p:nvPr/>
          </p:nvSpPr>
          <p:spPr bwMode="auto">
            <a:xfrm>
              <a:off x="3379" y="1434"/>
              <a:ext cx="1786" cy="1516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73" name="Line 197"/>
            <p:cNvSpPr>
              <a:spLocks noChangeShapeType="1"/>
            </p:cNvSpPr>
            <p:nvPr/>
          </p:nvSpPr>
          <p:spPr bwMode="auto">
            <a:xfrm>
              <a:off x="3386" y="2578"/>
              <a:ext cx="7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Line 198"/>
            <p:cNvSpPr>
              <a:spLocks noChangeShapeType="1"/>
            </p:cNvSpPr>
            <p:nvPr/>
          </p:nvSpPr>
          <p:spPr bwMode="auto">
            <a:xfrm>
              <a:off x="3386" y="1829"/>
              <a:ext cx="7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Line 199"/>
            <p:cNvSpPr>
              <a:spLocks noChangeShapeType="1"/>
            </p:cNvSpPr>
            <p:nvPr/>
          </p:nvSpPr>
          <p:spPr bwMode="auto">
            <a:xfrm flipV="1">
              <a:off x="3972" y="2852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Line 200"/>
            <p:cNvSpPr>
              <a:spLocks noChangeShapeType="1"/>
            </p:cNvSpPr>
            <p:nvPr/>
          </p:nvSpPr>
          <p:spPr bwMode="auto">
            <a:xfrm flipV="1">
              <a:off x="4559" y="2852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Rectangle 201"/>
            <p:cNvSpPr>
              <a:spLocks noChangeArrowheads="1"/>
            </p:cNvSpPr>
            <p:nvPr/>
          </p:nvSpPr>
          <p:spPr bwMode="auto">
            <a:xfrm>
              <a:off x="4224" y="960"/>
              <a:ext cx="7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Cu-Ni system</a:t>
              </a:r>
            </a:p>
          </p:txBody>
        </p:sp>
        <p:sp>
          <p:nvSpPr>
            <p:cNvPr id="18578" name="Freeform 202"/>
            <p:cNvSpPr>
              <a:spLocks/>
            </p:cNvSpPr>
            <p:nvPr/>
          </p:nvSpPr>
          <p:spPr bwMode="auto">
            <a:xfrm>
              <a:off x="3380" y="1668"/>
              <a:ext cx="1784" cy="896"/>
            </a:xfrm>
            <a:custGeom>
              <a:avLst/>
              <a:gdLst>
                <a:gd name="T0" fmla="*/ 0 w 1784"/>
                <a:gd name="T1" fmla="*/ 896 h 896"/>
                <a:gd name="T2" fmla="*/ 108 w 1784"/>
                <a:gd name="T3" fmla="*/ 840 h 896"/>
                <a:gd name="T4" fmla="*/ 240 w 1784"/>
                <a:gd name="T5" fmla="*/ 768 h 896"/>
                <a:gd name="T6" fmla="*/ 436 w 1784"/>
                <a:gd name="T7" fmla="*/ 660 h 896"/>
                <a:gd name="T8" fmla="*/ 620 w 1784"/>
                <a:gd name="T9" fmla="*/ 560 h 896"/>
                <a:gd name="T10" fmla="*/ 872 w 1784"/>
                <a:gd name="T11" fmla="*/ 432 h 896"/>
                <a:gd name="T12" fmla="*/ 1100 w 1784"/>
                <a:gd name="T13" fmla="*/ 312 h 896"/>
                <a:gd name="T14" fmla="*/ 1280 w 1784"/>
                <a:gd name="T15" fmla="*/ 228 h 896"/>
                <a:gd name="T16" fmla="*/ 1456 w 1784"/>
                <a:gd name="T17" fmla="*/ 144 h 896"/>
                <a:gd name="T18" fmla="*/ 1672 w 1784"/>
                <a:gd name="T19" fmla="*/ 44 h 896"/>
                <a:gd name="T20" fmla="*/ 1784 w 1784"/>
                <a:gd name="T21" fmla="*/ 0 h 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4"/>
                <a:gd name="T34" fmla="*/ 0 h 896"/>
                <a:gd name="T35" fmla="*/ 1784 w 1784"/>
                <a:gd name="T36" fmla="*/ 896 h 8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4" h="896">
                  <a:moveTo>
                    <a:pt x="0" y="896"/>
                  </a:moveTo>
                  <a:cubicBezTo>
                    <a:pt x="34" y="878"/>
                    <a:pt x="68" y="861"/>
                    <a:pt x="108" y="840"/>
                  </a:cubicBezTo>
                  <a:cubicBezTo>
                    <a:pt x="148" y="819"/>
                    <a:pt x="185" y="798"/>
                    <a:pt x="240" y="768"/>
                  </a:cubicBezTo>
                  <a:cubicBezTo>
                    <a:pt x="295" y="738"/>
                    <a:pt x="373" y="695"/>
                    <a:pt x="436" y="660"/>
                  </a:cubicBezTo>
                  <a:cubicBezTo>
                    <a:pt x="499" y="625"/>
                    <a:pt x="547" y="598"/>
                    <a:pt x="620" y="560"/>
                  </a:cubicBezTo>
                  <a:cubicBezTo>
                    <a:pt x="693" y="522"/>
                    <a:pt x="792" y="473"/>
                    <a:pt x="872" y="432"/>
                  </a:cubicBezTo>
                  <a:cubicBezTo>
                    <a:pt x="952" y="391"/>
                    <a:pt x="1032" y="346"/>
                    <a:pt x="1100" y="312"/>
                  </a:cubicBezTo>
                  <a:cubicBezTo>
                    <a:pt x="1168" y="278"/>
                    <a:pt x="1221" y="256"/>
                    <a:pt x="1280" y="228"/>
                  </a:cubicBezTo>
                  <a:cubicBezTo>
                    <a:pt x="1339" y="200"/>
                    <a:pt x="1391" y="175"/>
                    <a:pt x="1456" y="144"/>
                  </a:cubicBezTo>
                  <a:cubicBezTo>
                    <a:pt x="1521" y="113"/>
                    <a:pt x="1617" y="68"/>
                    <a:pt x="1672" y="44"/>
                  </a:cubicBezTo>
                  <a:cubicBezTo>
                    <a:pt x="1727" y="20"/>
                    <a:pt x="1755" y="10"/>
                    <a:pt x="1784" y="0"/>
                  </a:cubicBezTo>
                </a:path>
              </a:pathLst>
            </a:cu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763000" cy="4572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Phase Diagrams:</a:t>
            </a:r>
            <a:br>
              <a:rPr lang="en-US" altLang="en-US" sz="2000" smtClean="0"/>
            </a:br>
            <a:r>
              <a:rPr lang="en-US" altLang="en-US" sz="2000" smtClean="0"/>
              <a:t>Determination of phase compositions</a:t>
            </a:r>
          </a:p>
        </p:txBody>
      </p:sp>
      <p:sp>
        <p:nvSpPr>
          <p:cNvPr id="18437" name="Rectangle 50"/>
          <p:cNvSpPr>
            <a:spLocks noChangeArrowheads="1"/>
          </p:cNvSpPr>
          <p:nvPr/>
        </p:nvSpPr>
        <p:spPr bwMode="auto">
          <a:xfrm>
            <a:off x="609600" y="1182688"/>
            <a:ext cx="71612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Rule 2:</a:t>
            </a:r>
            <a:r>
              <a:rPr lang="en-US" altLang="en-US" sz="2200">
                <a:latin typeface="Arial" panose="020B0604020202020204" pitchFamily="34" charset="0"/>
              </a:rPr>
              <a:t>  If we know </a:t>
            </a:r>
            <a:r>
              <a:rPr lang="en-US" altLang="en-US" sz="2200" i="1">
                <a:latin typeface="Arial" panose="020B0604020202020204" pitchFamily="34" charset="0"/>
              </a:rPr>
              <a:t>T</a:t>
            </a:r>
            <a:r>
              <a:rPr lang="en-US" altLang="en-US" sz="2200">
                <a:latin typeface="Arial" panose="020B0604020202020204" pitchFamily="34" charset="0"/>
              </a:rPr>
              <a:t> and </a:t>
            </a:r>
            <a:r>
              <a:rPr lang="en-US" altLang="en-US" sz="2200" i="1">
                <a:latin typeface="Arial" panose="020B0604020202020204" pitchFamily="34" charset="0"/>
              </a:rPr>
              <a:t>C</a:t>
            </a:r>
            <a:r>
              <a:rPr lang="en-US" altLang="en-US" sz="2400" baseline="-21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200">
                <a:latin typeface="Arial" panose="020B0604020202020204" pitchFamily="34" charset="0"/>
              </a:rPr>
              <a:t>, then we can determine: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      -- the composition of each phase.</a:t>
            </a:r>
          </a:p>
        </p:txBody>
      </p:sp>
      <p:sp>
        <p:nvSpPr>
          <p:cNvPr id="18438" name="Rectangle 51"/>
          <p:cNvSpPr>
            <a:spLocks noChangeArrowheads="1"/>
          </p:cNvSpPr>
          <p:nvPr/>
        </p:nvSpPr>
        <p:spPr bwMode="auto">
          <a:xfrm>
            <a:off x="533400" y="1981200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Examples: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83163" y="2282825"/>
            <a:ext cx="2009775" cy="509588"/>
            <a:chOff x="3139" y="1438"/>
            <a:chExt cx="1266" cy="321"/>
          </a:xfrm>
        </p:grpSpPr>
        <p:grpSp>
          <p:nvGrpSpPr>
            <p:cNvPr id="18535" name="Group 53"/>
            <p:cNvGrpSpPr>
              <a:grpSpLocks/>
            </p:cNvGrpSpPr>
            <p:nvPr/>
          </p:nvGrpSpPr>
          <p:grpSpPr bwMode="auto">
            <a:xfrm>
              <a:off x="3139" y="1497"/>
              <a:ext cx="1133" cy="262"/>
              <a:chOff x="3139" y="1497"/>
              <a:chExt cx="1133" cy="262"/>
            </a:xfrm>
          </p:grpSpPr>
          <p:sp>
            <p:nvSpPr>
              <p:cNvPr id="18538" name="Rectangle 54"/>
              <p:cNvSpPr>
                <a:spLocks noChangeArrowheads="1"/>
              </p:cNvSpPr>
              <p:nvPr/>
            </p:nvSpPr>
            <p:spPr bwMode="auto">
              <a:xfrm>
                <a:off x="3139" y="1497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en-US" altLang="en-US" sz="2200" i="1" baseline="-2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2400" i="1">
                  <a:latin typeface="Times" panose="02020603050405020304" pitchFamily="18" charset="0"/>
                </a:endParaRPr>
              </a:p>
            </p:txBody>
          </p:sp>
          <p:sp>
            <p:nvSpPr>
              <p:cNvPr id="18539" name="Rectangle 55"/>
              <p:cNvSpPr>
                <a:spLocks noChangeArrowheads="1"/>
              </p:cNvSpPr>
              <p:nvPr/>
            </p:nvSpPr>
            <p:spPr bwMode="auto">
              <a:xfrm>
                <a:off x="3237" y="1529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Times" panose="02020603050405020304" pitchFamily="18" charset="0"/>
                </a:endParaRPr>
              </a:p>
            </p:txBody>
          </p:sp>
          <p:sp>
            <p:nvSpPr>
              <p:cNvPr id="18540" name="Line 56"/>
              <p:cNvSpPr>
                <a:spLocks noChangeShapeType="1"/>
              </p:cNvSpPr>
              <p:nvPr/>
            </p:nvSpPr>
            <p:spPr bwMode="auto">
              <a:xfrm>
                <a:off x="3378" y="1621"/>
                <a:ext cx="89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6" name="Oval 57"/>
            <p:cNvSpPr>
              <a:spLocks noChangeArrowheads="1"/>
            </p:cNvSpPr>
            <p:nvPr/>
          </p:nvSpPr>
          <p:spPr bwMode="auto">
            <a:xfrm>
              <a:off x="4252" y="1595"/>
              <a:ext cx="46" cy="4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8537" name="Rectangle 58"/>
            <p:cNvSpPr>
              <a:spLocks noChangeArrowheads="1"/>
            </p:cNvSpPr>
            <p:nvPr/>
          </p:nvSpPr>
          <p:spPr bwMode="auto">
            <a:xfrm>
              <a:off x="4298" y="1438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646863" y="2586038"/>
            <a:ext cx="300037" cy="2708275"/>
            <a:chOff x="4187" y="1629"/>
            <a:chExt cx="189" cy="1706"/>
          </a:xfrm>
        </p:grpSpPr>
        <p:sp>
          <p:nvSpPr>
            <p:cNvPr id="18531" name="Line 60"/>
            <p:cNvSpPr>
              <a:spLocks noChangeShapeType="1"/>
            </p:cNvSpPr>
            <p:nvPr/>
          </p:nvSpPr>
          <p:spPr bwMode="auto">
            <a:xfrm flipV="1">
              <a:off x="4272" y="1629"/>
              <a:ext cx="1" cy="1314"/>
            </a:xfrm>
            <a:prstGeom prst="line">
              <a:avLst/>
            </a:prstGeom>
            <a:noFill/>
            <a:ln w="31750">
              <a:solidFill>
                <a:srgbClr val="9900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Rectangle 61"/>
            <p:cNvSpPr>
              <a:spLocks noChangeArrowheads="1"/>
            </p:cNvSpPr>
            <p:nvPr/>
          </p:nvSpPr>
          <p:spPr bwMode="auto">
            <a:xfrm>
              <a:off x="4187" y="29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9900CC"/>
                  </a:solidFill>
                  <a:latin typeface="Arial" panose="020B0604020202020204" pitchFamily="34" charset="0"/>
                </a:rPr>
                <a:t>35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33" name="Rectangle 62"/>
            <p:cNvSpPr>
              <a:spLocks noChangeArrowheads="1"/>
            </p:cNvSpPr>
            <p:nvPr/>
          </p:nvSpPr>
          <p:spPr bwMode="auto">
            <a:xfrm>
              <a:off x="4194" y="3073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9900CC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200" baseline="-21000">
                  <a:solidFill>
                    <a:srgbClr val="9900CC"/>
                  </a:solidFill>
                  <a:latin typeface="Arial" panose="020B0604020202020204" pitchFamily="34" charset="0"/>
                </a:rPr>
                <a:t>0</a:t>
              </a:r>
              <a:endParaRPr lang="en-US" altLang="en-US" sz="2200" baseline="-2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34" name="Rectangle 63"/>
            <p:cNvSpPr>
              <a:spLocks noChangeArrowheads="1"/>
            </p:cNvSpPr>
            <p:nvPr/>
          </p:nvSpPr>
          <p:spPr bwMode="auto">
            <a:xfrm>
              <a:off x="4311" y="3105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337300" y="3468688"/>
            <a:ext cx="284163" cy="1816100"/>
            <a:chOff x="3992" y="2185"/>
            <a:chExt cx="179" cy="1144"/>
          </a:xfrm>
        </p:grpSpPr>
        <p:sp>
          <p:nvSpPr>
            <p:cNvPr id="18527" name="Line 65"/>
            <p:cNvSpPr>
              <a:spLocks noChangeShapeType="1"/>
            </p:cNvSpPr>
            <p:nvPr/>
          </p:nvSpPr>
          <p:spPr bwMode="auto">
            <a:xfrm>
              <a:off x="4070" y="2185"/>
              <a:ext cx="1" cy="766"/>
            </a:xfrm>
            <a:prstGeom prst="line">
              <a:avLst/>
            </a:prstGeom>
            <a:noFill/>
            <a:ln w="20638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Rectangle 66"/>
            <p:cNvSpPr>
              <a:spLocks noChangeArrowheads="1"/>
            </p:cNvSpPr>
            <p:nvPr/>
          </p:nvSpPr>
          <p:spPr bwMode="auto">
            <a:xfrm>
              <a:off x="3992" y="29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32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29" name="Rectangle 67"/>
            <p:cNvSpPr>
              <a:spLocks noChangeArrowheads="1"/>
            </p:cNvSpPr>
            <p:nvPr/>
          </p:nvSpPr>
          <p:spPr bwMode="auto">
            <a:xfrm>
              <a:off x="3998" y="3066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99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i="1" baseline="-25000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000" i="1" baseline="-25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530" name="Rectangle 68"/>
            <p:cNvSpPr>
              <a:spLocks noChangeArrowheads="1"/>
            </p:cNvSpPr>
            <p:nvPr/>
          </p:nvSpPr>
          <p:spPr bwMode="auto">
            <a:xfrm>
              <a:off x="4116" y="3099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Times" panose="02020603050405020304" pitchFamily="18" charset="0"/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889000" y="2743200"/>
            <a:ext cx="1954213" cy="415925"/>
            <a:chOff x="560" y="1728"/>
            <a:chExt cx="1231" cy="262"/>
          </a:xfrm>
        </p:grpSpPr>
        <p:sp>
          <p:nvSpPr>
            <p:cNvPr id="18524" name="Rectangle 75"/>
            <p:cNvSpPr>
              <a:spLocks noChangeArrowheads="1"/>
            </p:cNvSpPr>
            <p:nvPr/>
          </p:nvSpPr>
          <p:spPr bwMode="auto">
            <a:xfrm>
              <a:off x="560" y="1728"/>
              <a:ext cx="3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At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200" i="1" baseline="-210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25" name="Rectangle 76"/>
            <p:cNvSpPr>
              <a:spLocks noChangeArrowheads="1"/>
            </p:cNvSpPr>
            <p:nvPr/>
          </p:nvSpPr>
          <p:spPr bwMode="auto">
            <a:xfrm>
              <a:off x="872" y="176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26" name="Rectangle 77"/>
            <p:cNvSpPr>
              <a:spLocks noChangeArrowheads="1"/>
            </p:cNvSpPr>
            <p:nvPr/>
          </p:nvSpPr>
          <p:spPr bwMode="auto">
            <a:xfrm>
              <a:off x="984" y="1728"/>
              <a:ext cx="8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1320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°C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: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1208088" y="3111500"/>
            <a:ext cx="2781300" cy="708025"/>
            <a:chOff x="560" y="1960"/>
            <a:chExt cx="1752" cy="446"/>
          </a:xfrm>
        </p:grpSpPr>
        <p:sp>
          <p:nvSpPr>
            <p:cNvPr id="18519" name="Rectangle 79"/>
            <p:cNvSpPr>
              <a:spLocks noChangeArrowheads="1"/>
            </p:cNvSpPr>
            <p:nvPr/>
          </p:nvSpPr>
          <p:spPr bwMode="auto">
            <a:xfrm>
              <a:off x="560" y="1960"/>
              <a:ext cx="17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 Only Liquid (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) present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20" name="Rectangle 80"/>
            <p:cNvSpPr>
              <a:spLocks noChangeArrowheads="1"/>
            </p:cNvSpPr>
            <p:nvPr/>
          </p:nvSpPr>
          <p:spPr bwMode="auto">
            <a:xfrm>
              <a:off x="560" y="2144"/>
              <a:ext cx="6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200" i="1" baseline="-210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 = C</a:t>
              </a:r>
              <a:r>
                <a:rPr lang="en-US" altLang="en-US" sz="2000" baseline="-21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baseline="-21000">
                <a:latin typeface="Times" panose="02020603050405020304" pitchFamily="18" charset="0"/>
              </a:endParaRPr>
            </a:p>
          </p:txBody>
        </p:sp>
        <p:sp>
          <p:nvSpPr>
            <p:cNvPr id="18521" name="Rectangle 81"/>
            <p:cNvSpPr>
              <a:spLocks noChangeArrowheads="1"/>
            </p:cNvSpPr>
            <p:nvPr/>
          </p:nvSpPr>
          <p:spPr bwMode="auto">
            <a:xfrm>
              <a:off x="760" y="217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22" name="Rectangle 83"/>
            <p:cNvSpPr>
              <a:spLocks noChangeArrowheads="1"/>
            </p:cNvSpPr>
            <p:nvPr/>
          </p:nvSpPr>
          <p:spPr bwMode="auto">
            <a:xfrm>
              <a:off x="1144" y="2176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800" i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23" name="Rectangle 85"/>
            <p:cNvSpPr>
              <a:spLocks noChangeArrowheads="1"/>
            </p:cNvSpPr>
            <p:nvPr/>
          </p:nvSpPr>
          <p:spPr bwMode="auto">
            <a:xfrm>
              <a:off x="1280" y="2144"/>
              <a:ext cx="10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9900CC"/>
                  </a:solidFill>
                  <a:latin typeface="Arial" panose="020B0604020202020204" pitchFamily="34" charset="0"/>
                </a:rPr>
                <a:t>( = 35 wt% Ni)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889000" y="4864100"/>
            <a:ext cx="2024063" cy="415925"/>
            <a:chOff x="560" y="3064"/>
            <a:chExt cx="1275" cy="262"/>
          </a:xfrm>
        </p:grpSpPr>
        <p:sp>
          <p:nvSpPr>
            <p:cNvPr id="18516" name="Rectangle 87"/>
            <p:cNvSpPr>
              <a:spLocks noChangeArrowheads="1"/>
            </p:cNvSpPr>
            <p:nvPr/>
          </p:nvSpPr>
          <p:spPr bwMode="auto">
            <a:xfrm>
              <a:off x="560" y="3064"/>
              <a:ext cx="3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At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200" i="1" baseline="-2100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17" name="Rectangle 88"/>
            <p:cNvSpPr>
              <a:spLocks noChangeArrowheads="1"/>
            </p:cNvSpPr>
            <p:nvPr/>
          </p:nvSpPr>
          <p:spPr bwMode="auto">
            <a:xfrm>
              <a:off x="872" y="3096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18" name="Rectangle 89"/>
            <p:cNvSpPr>
              <a:spLocks noChangeArrowheads="1"/>
            </p:cNvSpPr>
            <p:nvPr/>
          </p:nvSpPr>
          <p:spPr bwMode="auto">
            <a:xfrm>
              <a:off x="984" y="3064"/>
              <a:ext cx="8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1250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°C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:  </a:t>
              </a:r>
            </a:p>
          </p:txBody>
        </p:sp>
      </p:grp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1208088" y="5219700"/>
            <a:ext cx="2684462" cy="317500"/>
            <a:chOff x="560" y="3288"/>
            <a:chExt cx="1691" cy="200"/>
          </a:xfrm>
        </p:grpSpPr>
        <p:sp>
          <p:nvSpPr>
            <p:cNvPr id="18513" name="Rectangle 91"/>
            <p:cNvSpPr>
              <a:spLocks noChangeArrowheads="1"/>
            </p:cNvSpPr>
            <p:nvPr/>
          </p:nvSpPr>
          <p:spPr bwMode="auto">
            <a:xfrm>
              <a:off x="560" y="3296"/>
              <a:ext cx="5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  Both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14" name="Rectangle 92"/>
            <p:cNvSpPr>
              <a:spLocks noChangeArrowheads="1"/>
            </p:cNvSpPr>
            <p:nvPr/>
          </p:nvSpPr>
          <p:spPr bwMode="auto">
            <a:xfrm>
              <a:off x="1088" y="3288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000" baseline="-6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  <a:endParaRPr lang="en-US" altLang="en-US" sz="3000" baseline="-400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18515" name="Rectangle 93"/>
            <p:cNvSpPr>
              <a:spLocks noChangeArrowheads="1"/>
            </p:cNvSpPr>
            <p:nvPr/>
          </p:nvSpPr>
          <p:spPr bwMode="auto">
            <a:xfrm>
              <a:off x="1184" y="3296"/>
              <a:ext cx="10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and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 present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1208088" y="5549900"/>
            <a:ext cx="3692525" cy="415925"/>
            <a:chOff x="560" y="3496"/>
            <a:chExt cx="2326" cy="262"/>
          </a:xfrm>
        </p:grpSpPr>
        <p:sp>
          <p:nvSpPr>
            <p:cNvPr id="18506" name="Rectangle 95"/>
            <p:cNvSpPr>
              <a:spLocks noChangeArrowheads="1"/>
            </p:cNvSpPr>
            <p:nvPr/>
          </p:nvSpPr>
          <p:spPr bwMode="auto">
            <a:xfrm>
              <a:off x="560" y="3496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 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07" name="Rectangle 96"/>
            <p:cNvSpPr>
              <a:spLocks noChangeArrowheads="1"/>
            </p:cNvSpPr>
            <p:nvPr/>
          </p:nvSpPr>
          <p:spPr bwMode="auto">
            <a:xfrm>
              <a:off x="680" y="349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2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18508" name="Rectangle 97"/>
            <p:cNvSpPr>
              <a:spLocks noChangeArrowheads="1"/>
            </p:cNvSpPr>
            <p:nvPr/>
          </p:nvSpPr>
          <p:spPr bwMode="auto">
            <a:xfrm>
              <a:off x="800" y="3528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09" name="Rectangle 98"/>
            <p:cNvSpPr>
              <a:spLocks noChangeArrowheads="1"/>
            </p:cNvSpPr>
            <p:nvPr/>
          </p:nvSpPr>
          <p:spPr bwMode="auto">
            <a:xfrm>
              <a:off x="896" y="3496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10" name="Rectangle 99"/>
            <p:cNvSpPr>
              <a:spLocks noChangeArrowheads="1"/>
            </p:cNvSpPr>
            <p:nvPr/>
          </p:nvSpPr>
          <p:spPr bwMode="auto">
            <a:xfrm>
              <a:off x="1184" y="3528"/>
              <a:ext cx="5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liquidus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11" name="Rectangle 100"/>
            <p:cNvSpPr>
              <a:spLocks noChangeArrowheads="1"/>
            </p:cNvSpPr>
            <p:nvPr/>
          </p:nvSpPr>
          <p:spPr bwMode="auto">
            <a:xfrm>
              <a:off x="1792" y="3496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12" name="Rectangle 101"/>
            <p:cNvSpPr>
              <a:spLocks noChangeArrowheads="1"/>
            </p:cNvSpPr>
            <p:nvPr/>
          </p:nvSpPr>
          <p:spPr bwMode="auto">
            <a:xfrm>
              <a:off x="1832" y="3496"/>
              <a:ext cx="10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( = 32 wt% Ni)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1208088" y="5918200"/>
            <a:ext cx="3608387" cy="390525"/>
            <a:chOff x="560" y="3728"/>
            <a:chExt cx="2273" cy="246"/>
          </a:xfrm>
        </p:grpSpPr>
        <p:sp>
          <p:nvSpPr>
            <p:cNvPr id="18499" name="Rectangle 103"/>
            <p:cNvSpPr>
              <a:spLocks noChangeArrowheads="1"/>
            </p:cNvSpPr>
            <p:nvPr/>
          </p:nvSpPr>
          <p:spPr bwMode="auto">
            <a:xfrm>
              <a:off x="560" y="3728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9900"/>
                  </a:solidFill>
                  <a:latin typeface="Arial" panose="020B0604020202020204" pitchFamily="34" charset="0"/>
                </a:rPr>
                <a:t>  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00" name="Rectangle 104"/>
            <p:cNvSpPr>
              <a:spLocks noChangeArrowheads="1"/>
            </p:cNvSpPr>
            <p:nvPr/>
          </p:nvSpPr>
          <p:spPr bwMode="auto">
            <a:xfrm>
              <a:off x="680" y="3728"/>
              <a:ext cx="1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i="1" baseline="-15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18501" name="Rectangle 105"/>
            <p:cNvSpPr>
              <a:spLocks noChangeArrowheads="1"/>
            </p:cNvSpPr>
            <p:nvPr/>
          </p:nvSpPr>
          <p:spPr bwMode="auto">
            <a:xfrm>
              <a:off x="800" y="374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02" name="Rectangle 106"/>
            <p:cNvSpPr>
              <a:spLocks noChangeArrowheads="1"/>
            </p:cNvSpPr>
            <p:nvPr/>
          </p:nvSpPr>
          <p:spPr bwMode="auto">
            <a:xfrm>
              <a:off x="904" y="3728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503" name="Rectangle 107"/>
            <p:cNvSpPr>
              <a:spLocks noChangeArrowheads="1"/>
            </p:cNvSpPr>
            <p:nvPr/>
          </p:nvSpPr>
          <p:spPr bwMode="auto">
            <a:xfrm>
              <a:off x="1192" y="3760"/>
              <a:ext cx="5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solidus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04" name="Rectangle 108"/>
            <p:cNvSpPr>
              <a:spLocks noChangeArrowheads="1"/>
            </p:cNvSpPr>
            <p:nvPr/>
          </p:nvSpPr>
          <p:spPr bwMode="auto">
            <a:xfrm>
              <a:off x="1744" y="372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505" name="Rectangle 109"/>
            <p:cNvSpPr>
              <a:spLocks noChangeArrowheads="1"/>
            </p:cNvSpPr>
            <p:nvPr/>
          </p:nvSpPr>
          <p:spPr bwMode="auto">
            <a:xfrm>
              <a:off x="1824" y="3728"/>
              <a:ext cx="10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( = 43 wt% Ni)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889000" y="3746500"/>
            <a:ext cx="1966913" cy="415925"/>
            <a:chOff x="560" y="2360"/>
            <a:chExt cx="1239" cy="262"/>
          </a:xfrm>
        </p:grpSpPr>
        <p:sp>
          <p:nvSpPr>
            <p:cNvPr id="18496" name="Rectangle 111"/>
            <p:cNvSpPr>
              <a:spLocks noChangeArrowheads="1"/>
            </p:cNvSpPr>
            <p:nvPr/>
          </p:nvSpPr>
          <p:spPr bwMode="auto">
            <a:xfrm>
              <a:off x="560" y="2360"/>
              <a:ext cx="3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At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200" i="1" baseline="-2100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497" name="Rectangle 112"/>
            <p:cNvSpPr>
              <a:spLocks noChangeArrowheads="1"/>
            </p:cNvSpPr>
            <p:nvPr/>
          </p:nvSpPr>
          <p:spPr bwMode="auto">
            <a:xfrm>
              <a:off x="872" y="2392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498" name="Rectangle 113"/>
            <p:cNvSpPr>
              <a:spLocks noChangeArrowheads="1"/>
            </p:cNvSpPr>
            <p:nvPr/>
          </p:nvSpPr>
          <p:spPr bwMode="auto">
            <a:xfrm>
              <a:off x="992" y="2360"/>
              <a:ext cx="8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1190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°C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1208088" y="4102100"/>
            <a:ext cx="2757487" cy="746125"/>
            <a:chOff x="560" y="2584"/>
            <a:chExt cx="1737" cy="470"/>
          </a:xfrm>
        </p:grpSpPr>
        <p:sp>
          <p:nvSpPr>
            <p:cNvPr id="323699" name="Rectangle 115"/>
            <p:cNvSpPr>
              <a:spLocks noChangeArrowheads="1"/>
            </p:cNvSpPr>
            <p:nvPr/>
          </p:nvSpPr>
          <p:spPr bwMode="auto">
            <a:xfrm>
              <a:off x="560" y="2592"/>
              <a:ext cx="16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  Only Solid (</a:t>
              </a:r>
              <a:r>
                <a:rPr lang="en-US" sz="2000" dirty="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) present</a:t>
              </a:r>
              <a:endParaRPr lang="en-US" sz="2400" dirty="0">
                <a:latin typeface="Times" pitchFamily="16" charset="0"/>
              </a:endParaRPr>
            </a:p>
          </p:txBody>
        </p:sp>
        <p:sp>
          <p:nvSpPr>
            <p:cNvPr id="18489" name="Rectangle 116"/>
            <p:cNvSpPr>
              <a:spLocks noChangeArrowheads="1"/>
            </p:cNvSpPr>
            <p:nvPr/>
          </p:nvSpPr>
          <p:spPr bwMode="auto">
            <a:xfrm>
              <a:off x="1520" y="258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490" name="Rectangle 117"/>
            <p:cNvSpPr>
              <a:spLocks noChangeArrowheads="1"/>
            </p:cNvSpPr>
            <p:nvPr/>
          </p:nvSpPr>
          <p:spPr bwMode="auto">
            <a:xfrm>
              <a:off x="1624" y="2592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491" name="Rectangle 118"/>
            <p:cNvSpPr>
              <a:spLocks noChangeArrowheads="1"/>
            </p:cNvSpPr>
            <p:nvPr/>
          </p:nvSpPr>
          <p:spPr bwMode="auto">
            <a:xfrm>
              <a:off x="560" y="2792"/>
              <a:ext cx="6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i="1" baseline="-15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 = C</a:t>
              </a:r>
              <a:r>
                <a:rPr lang="en-US" altLang="en-US" sz="2000" baseline="-21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000">
                <a:latin typeface="Times" panose="02020603050405020304" pitchFamily="18" charset="0"/>
              </a:endParaRPr>
            </a:p>
          </p:txBody>
        </p:sp>
        <p:sp>
          <p:nvSpPr>
            <p:cNvPr id="18492" name="Rectangle 119"/>
            <p:cNvSpPr>
              <a:spLocks noChangeArrowheads="1"/>
            </p:cNvSpPr>
            <p:nvPr/>
          </p:nvSpPr>
          <p:spPr bwMode="auto">
            <a:xfrm>
              <a:off x="760" y="2808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493" name="Rectangle 121"/>
            <p:cNvSpPr>
              <a:spLocks noChangeArrowheads="1"/>
            </p:cNvSpPr>
            <p:nvPr/>
          </p:nvSpPr>
          <p:spPr bwMode="auto">
            <a:xfrm>
              <a:off x="1152" y="282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18494" name="Rectangle 122"/>
            <p:cNvSpPr>
              <a:spLocks noChangeArrowheads="1"/>
            </p:cNvSpPr>
            <p:nvPr/>
          </p:nvSpPr>
          <p:spPr bwMode="auto">
            <a:xfrm>
              <a:off x="1248" y="279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9900CC"/>
                  </a:solidFill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8495" name="Rectangle 123"/>
            <p:cNvSpPr>
              <a:spLocks noChangeArrowheads="1"/>
            </p:cNvSpPr>
            <p:nvPr/>
          </p:nvSpPr>
          <p:spPr bwMode="auto">
            <a:xfrm>
              <a:off x="1288" y="2792"/>
              <a:ext cx="10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9900CC"/>
                  </a:solidFill>
                  <a:latin typeface="Arial" panose="020B0604020202020204" pitchFamily="34" charset="0"/>
                </a:rPr>
                <a:t>( = 35 wt% Ni)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sp>
        <p:nvSpPr>
          <p:cNvPr id="323712" name="Rectangle 128"/>
          <p:cNvSpPr>
            <a:spLocks noChangeArrowheads="1"/>
          </p:cNvSpPr>
          <p:nvPr/>
        </p:nvSpPr>
        <p:spPr bwMode="auto">
          <a:xfrm>
            <a:off x="879475" y="2413000"/>
            <a:ext cx="2809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Consider </a:t>
            </a:r>
            <a:r>
              <a:rPr lang="en-US" altLang="en-US" sz="2000" i="1">
                <a:solidFill>
                  <a:srgbClr val="9900CC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200" baseline="-21000">
                <a:solidFill>
                  <a:srgbClr val="9900CC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9900CC"/>
                </a:solidFill>
                <a:latin typeface="Arial" panose="020B0604020202020204" pitchFamily="34" charset="0"/>
              </a:rPr>
              <a:t> = 35 wt% Ni</a:t>
            </a:r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4983163" y="4010025"/>
            <a:ext cx="2014537" cy="560388"/>
            <a:chOff x="3139" y="2526"/>
            <a:chExt cx="1269" cy="353"/>
          </a:xfrm>
        </p:grpSpPr>
        <p:sp>
          <p:nvSpPr>
            <p:cNvPr id="18482" name="Rectangle 137"/>
            <p:cNvSpPr>
              <a:spLocks noChangeArrowheads="1"/>
            </p:cNvSpPr>
            <p:nvPr/>
          </p:nvSpPr>
          <p:spPr bwMode="auto">
            <a:xfrm>
              <a:off x="4292" y="252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grpSp>
          <p:nvGrpSpPr>
            <p:cNvPr id="18483" name="Group 138"/>
            <p:cNvGrpSpPr>
              <a:grpSpLocks/>
            </p:cNvGrpSpPr>
            <p:nvPr/>
          </p:nvGrpSpPr>
          <p:grpSpPr bwMode="auto">
            <a:xfrm>
              <a:off x="3139" y="2617"/>
              <a:ext cx="1141" cy="262"/>
              <a:chOff x="3139" y="2617"/>
              <a:chExt cx="1141" cy="262"/>
            </a:xfrm>
          </p:grpSpPr>
          <p:sp>
            <p:nvSpPr>
              <p:cNvPr id="18485" name="Rectangle 139"/>
              <p:cNvSpPr>
                <a:spLocks noChangeArrowheads="1"/>
              </p:cNvSpPr>
              <p:nvPr/>
            </p:nvSpPr>
            <p:spPr bwMode="auto">
              <a:xfrm>
                <a:off x="3139" y="2617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en-US" altLang="en-US" sz="2200" i="1" baseline="-2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8486" name="Rectangle 140"/>
              <p:cNvSpPr>
                <a:spLocks noChangeArrowheads="1"/>
              </p:cNvSpPr>
              <p:nvPr/>
            </p:nvSpPr>
            <p:spPr bwMode="auto">
              <a:xfrm>
                <a:off x="3237" y="2649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Times" panose="02020603050405020304" pitchFamily="18" charset="0"/>
                </a:endParaRPr>
              </a:p>
            </p:txBody>
          </p:sp>
          <p:sp>
            <p:nvSpPr>
              <p:cNvPr id="18487" name="Line 141"/>
              <p:cNvSpPr>
                <a:spLocks noChangeShapeType="1"/>
              </p:cNvSpPr>
              <p:nvPr/>
            </p:nvSpPr>
            <p:spPr bwMode="auto">
              <a:xfrm>
                <a:off x="3386" y="2705"/>
                <a:ext cx="89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84" name="Oval 142"/>
            <p:cNvSpPr>
              <a:spLocks noChangeArrowheads="1"/>
            </p:cNvSpPr>
            <p:nvPr/>
          </p:nvSpPr>
          <p:spPr bwMode="auto">
            <a:xfrm>
              <a:off x="4248" y="2679"/>
              <a:ext cx="46" cy="4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56"/>
          <p:cNvGrpSpPr>
            <a:grpSpLocks/>
          </p:cNvGrpSpPr>
          <p:nvPr/>
        </p:nvGrpSpPr>
        <p:grpSpPr bwMode="auto">
          <a:xfrm>
            <a:off x="6426200" y="2489200"/>
            <a:ext cx="1227138" cy="1011238"/>
            <a:chOff x="4048" y="1568"/>
            <a:chExt cx="773" cy="637"/>
          </a:xfrm>
        </p:grpSpPr>
        <p:grpSp>
          <p:nvGrpSpPr>
            <p:cNvPr id="18469" name="Group 154"/>
            <p:cNvGrpSpPr>
              <a:grpSpLocks/>
            </p:cNvGrpSpPr>
            <p:nvPr/>
          </p:nvGrpSpPr>
          <p:grpSpPr bwMode="auto">
            <a:xfrm>
              <a:off x="4048" y="1568"/>
              <a:ext cx="773" cy="637"/>
              <a:chOff x="4048" y="1568"/>
              <a:chExt cx="773" cy="637"/>
            </a:xfrm>
          </p:grpSpPr>
          <p:grpSp>
            <p:nvGrpSpPr>
              <p:cNvPr id="18471" name="Group 143"/>
              <p:cNvGrpSpPr>
                <a:grpSpLocks/>
              </p:cNvGrpSpPr>
              <p:nvPr/>
            </p:nvGrpSpPr>
            <p:grpSpPr bwMode="auto">
              <a:xfrm>
                <a:off x="4070" y="1568"/>
                <a:ext cx="751" cy="617"/>
                <a:chOff x="4070" y="1568"/>
                <a:chExt cx="751" cy="617"/>
              </a:xfrm>
            </p:grpSpPr>
            <p:sp>
              <p:nvSpPr>
                <p:cNvPr id="18473" name="Line 144"/>
                <p:cNvSpPr>
                  <a:spLocks noChangeShapeType="1"/>
                </p:cNvSpPr>
                <p:nvPr/>
              </p:nvSpPr>
              <p:spPr bwMode="auto">
                <a:xfrm>
                  <a:off x="4285" y="2184"/>
                  <a:ext cx="436" cy="1"/>
                </a:xfrm>
                <a:prstGeom prst="line">
                  <a:avLst/>
                </a:pr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4" name="Rectangle 145"/>
                <p:cNvSpPr>
                  <a:spLocks noChangeArrowheads="1"/>
                </p:cNvSpPr>
                <p:nvPr/>
              </p:nvSpPr>
              <p:spPr bwMode="auto">
                <a:xfrm>
                  <a:off x="4474" y="1568"/>
                  <a:ext cx="34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5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tie line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8475" name="Line 146"/>
                <p:cNvSpPr>
                  <a:spLocks noChangeShapeType="1"/>
                </p:cNvSpPr>
                <p:nvPr/>
              </p:nvSpPr>
              <p:spPr bwMode="auto">
                <a:xfrm>
                  <a:off x="4070" y="2184"/>
                  <a:ext cx="195" cy="1"/>
                </a:xfrm>
                <a:prstGeom prst="line">
                  <a:avLst/>
                </a:pr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76" name="Group 147"/>
                <p:cNvGrpSpPr>
                  <a:grpSpLocks/>
                </p:cNvGrpSpPr>
                <p:nvPr/>
              </p:nvGrpSpPr>
              <p:grpSpPr bwMode="auto">
                <a:xfrm>
                  <a:off x="4493" y="1692"/>
                  <a:ext cx="163" cy="489"/>
                  <a:chOff x="4493" y="1692"/>
                  <a:chExt cx="163" cy="489"/>
                </a:xfrm>
              </p:grpSpPr>
              <p:sp>
                <p:nvSpPr>
                  <p:cNvPr id="18477" name="Freeform 148"/>
                  <p:cNvSpPr>
                    <a:spLocks/>
                  </p:cNvSpPr>
                  <p:nvPr/>
                </p:nvSpPr>
                <p:spPr bwMode="auto">
                  <a:xfrm>
                    <a:off x="4493" y="1692"/>
                    <a:ext cx="157" cy="482"/>
                  </a:xfrm>
                  <a:custGeom>
                    <a:avLst/>
                    <a:gdLst>
                      <a:gd name="T0" fmla="*/ 0 w 157"/>
                      <a:gd name="T1" fmla="*/ 482 h 482"/>
                      <a:gd name="T2" fmla="*/ 53 w 157"/>
                      <a:gd name="T3" fmla="*/ 391 h 482"/>
                      <a:gd name="T4" fmla="*/ 105 w 157"/>
                      <a:gd name="T5" fmla="*/ 267 h 482"/>
                      <a:gd name="T6" fmla="*/ 137 w 157"/>
                      <a:gd name="T7" fmla="*/ 92 h 482"/>
                      <a:gd name="T8" fmla="*/ 157 w 157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7"/>
                      <a:gd name="T16" fmla="*/ 0 h 482"/>
                      <a:gd name="T17" fmla="*/ 157 w 157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7" h="482">
                        <a:moveTo>
                          <a:pt x="0" y="482"/>
                        </a:moveTo>
                        <a:lnTo>
                          <a:pt x="53" y="391"/>
                        </a:lnTo>
                        <a:lnTo>
                          <a:pt x="105" y="267"/>
                        </a:lnTo>
                        <a:lnTo>
                          <a:pt x="137" y="92"/>
                        </a:lnTo>
                        <a:lnTo>
                          <a:pt x="157" y="0"/>
                        </a:lnTo>
                      </a:path>
                    </a:pathLst>
                  </a:cu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78" name="Freeform 149"/>
                  <p:cNvSpPr>
                    <a:spLocks/>
                  </p:cNvSpPr>
                  <p:nvPr/>
                </p:nvSpPr>
                <p:spPr bwMode="auto">
                  <a:xfrm>
                    <a:off x="4500" y="1699"/>
                    <a:ext cx="156" cy="482"/>
                  </a:xfrm>
                  <a:custGeom>
                    <a:avLst/>
                    <a:gdLst>
                      <a:gd name="T0" fmla="*/ 0 w 156"/>
                      <a:gd name="T1" fmla="*/ 482 h 482"/>
                      <a:gd name="T2" fmla="*/ 52 w 156"/>
                      <a:gd name="T3" fmla="*/ 391 h 482"/>
                      <a:gd name="T4" fmla="*/ 98 w 156"/>
                      <a:gd name="T5" fmla="*/ 267 h 482"/>
                      <a:gd name="T6" fmla="*/ 137 w 156"/>
                      <a:gd name="T7" fmla="*/ 91 h 482"/>
                      <a:gd name="T8" fmla="*/ 156 w 156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6"/>
                      <a:gd name="T16" fmla="*/ 0 h 482"/>
                      <a:gd name="T17" fmla="*/ 156 w 156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6" h="482">
                        <a:moveTo>
                          <a:pt x="0" y="482"/>
                        </a:moveTo>
                        <a:lnTo>
                          <a:pt x="52" y="391"/>
                        </a:lnTo>
                        <a:lnTo>
                          <a:pt x="98" y="267"/>
                        </a:lnTo>
                        <a:lnTo>
                          <a:pt x="137" y="91"/>
                        </a:lnTo>
                        <a:lnTo>
                          <a:pt x="156" y="0"/>
                        </a:lnTo>
                      </a:path>
                    </a:pathLst>
                  </a:cu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479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4493" y="2070"/>
                    <a:ext cx="79" cy="98"/>
                    <a:chOff x="4493" y="2070"/>
                    <a:chExt cx="79" cy="98"/>
                  </a:xfrm>
                </p:grpSpPr>
                <p:sp>
                  <p:nvSpPr>
                    <p:cNvPr id="18480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493" y="2077"/>
                      <a:ext cx="79" cy="91"/>
                    </a:xfrm>
                    <a:custGeom>
                      <a:avLst/>
                      <a:gdLst>
                        <a:gd name="T0" fmla="*/ 0 w 79"/>
                        <a:gd name="T1" fmla="*/ 91 h 91"/>
                        <a:gd name="T2" fmla="*/ 13 w 79"/>
                        <a:gd name="T3" fmla="*/ 0 h 91"/>
                        <a:gd name="T4" fmla="*/ 33 w 79"/>
                        <a:gd name="T5" fmla="*/ 39 h 91"/>
                        <a:gd name="T6" fmla="*/ 79 w 79"/>
                        <a:gd name="T7" fmla="*/ 39 h 91"/>
                        <a:gd name="T8" fmla="*/ 0 w 79"/>
                        <a:gd name="T9" fmla="*/ 91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9"/>
                        <a:gd name="T16" fmla="*/ 0 h 91"/>
                        <a:gd name="T17" fmla="*/ 79 w 7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9" h="91">
                          <a:moveTo>
                            <a:pt x="0" y="91"/>
                          </a:moveTo>
                          <a:lnTo>
                            <a:pt x="13" y="0"/>
                          </a:lnTo>
                          <a:lnTo>
                            <a:pt x="33" y="39"/>
                          </a:lnTo>
                          <a:lnTo>
                            <a:pt x="79" y="39"/>
                          </a:lnTo>
                          <a:lnTo>
                            <a:pt x="0" y="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81" name="Line 1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26" y="2070"/>
                      <a:ext cx="33" cy="46"/>
                    </a:xfrm>
                    <a:prstGeom prst="line">
                      <a:avLst/>
                    </a:prstGeom>
                    <a:noFill/>
                    <a:ln w="20638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8472" name="Oval 153"/>
              <p:cNvSpPr>
                <a:spLocks noChangeArrowheads="1"/>
              </p:cNvSpPr>
              <p:nvPr/>
            </p:nvSpPr>
            <p:spPr bwMode="auto">
              <a:xfrm>
                <a:off x="4048" y="2160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70" name="Oval 155"/>
            <p:cNvSpPr>
              <a:spLocks noChangeArrowheads="1"/>
            </p:cNvSpPr>
            <p:nvPr/>
          </p:nvSpPr>
          <p:spPr bwMode="auto">
            <a:xfrm>
              <a:off x="4703" y="2160"/>
              <a:ext cx="46" cy="4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158"/>
          <p:cNvGrpSpPr>
            <a:grpSpLocks/>
          </p:cNvGrpSpPr>
          <p:nvPr/>
        </p:nvGrpSpPr>
        <p:grpSpPr bwMode="auto">
          <a:xfrm>
            <a:off x="7350125" y="3470275"/>
            <a:ext cx="342900" cy="1804988"/>
            <a:chOff x="4630" y="2186"/>
            <a:chExt cx="216" cy="1137"/>
          </a:xfrm>
        </p:grpSpPr>
        <p:grpSp>
          <p:nvGrpSpPr>
            <p:cNvPr id="18463" name="Group 69"/>
            <p:cNvGrpSpPr>
              <a:grpSpLocks/>
            </p:cNvGrpSpPr>
            <p:nvPr/>
          </p:nvGrpSpPr>
          <p:grpSpPr bwMode="auto">
            <a:xfrm>
              <a:off x="4630" y="2186"/>
              <a:ext cx="216" cy="1137"/>
              <a:chOff x="4630" y="2186"/>
              <a:chExt cx="216" cy="1137"/>
            </a:xfrm>
          </p:grpSpPr>
          <p:sp>
            <p:nvSpPr>
              <p:cNvPr id="18465" name="Line 70"/>
              <p:cNvSpPr>
                <a:spLocks noChangeShapeType="1"/>
              </p:cNvSpPr>
              <p:nvPr/>
            </p:nvSpPr>
            <p:spPr bwMode="auto">
              <a:xfrm>
                <a:off x="4728" y="2186"/>
                <a:ext cx="1" cy="754"/>
              </a:xfrm>
              <a:prstGeom prst="line">
                <a:avLst/>
              </a:prstGeom>
              <a:noFill/>
              <a:ln w="20638">
                <a:solidFill>
                  <a:srgbClr val="0066CC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Rectangle 71"/>
              <p:cNvSpPr>
                <a:spLocks noChangeArrowheads="1"/>
              </p:cNvSpPr>
              <p:nvPr/>
            </p:nvSpPr>
            <p:spPr bwMode="auto">
              <a:xfrm>
                <a:off x="4630" y="2936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33CC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18467" name="Rectangle 72"/>
              <p:cNvSpPr>
                <a:spLocks noChangeArrowheads="1"/>
              </p:cNvSpPr>
              <p:nvPr/>
            </p:nvSpPr>
            <p:spPr bwMode="auto">
              <a:xfrm>
                <a:off x="4650" y="3073"/>
                <a:ext cx="19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2400" i="1" baseline="-11000">
                    <a:solidFill>
                      <a:srgbClr val="0033CC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</a:t>
                </a:r>
                <a:endParaRPr lang="en-US" altLang="en-US" sz="2400" i="1" baseline="-1500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18468" name="Rectangle 73"/>
              <p:cNvSpPr>
                <a:spLocks noChangeArrowheads="1"/>
              </p:cNvSpPr>
              <p:nvPr/>
            </p:nvSpPr>
            <p:spPr bwMode="auto">
              <a:xfrm>
                <a:off x="4767" y="3093"/>
                <a:ext cx="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8464" name="Rectangle 157"/>
            <p:cNvSpPr>
              <a:spLocks noChangeArrowheads="1"/>
            </p:cNvSpPr>
            <p:nvPr/>
          </p:nvSpPr>
          <p:spPr bwMode="auto">
            <a:xfrm>
              <a:off x="4721" y="293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3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sp>
        <p:nvSpPr>
          <p:cNvPr id="18454" name="Rectangle 209"/>
          <p:cNvSpPr>
            <a:spLocks noChangeArrowheads="1"/>
          </p:cNvSpPr>
          <p:nvPr/>
        </p:nvSpPr>
        <p:spPr bwMode="auto">
          <a:xfrm>
            <a:off x="5410200" y="5243513"/>
            <a:ext cx="31559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10.3(a),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(Fig. 10.3(a) is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Phase Diagrams of Binary Nickel Alloys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P. Nash (Ed.), ASM International, Materials Park, OH (1991).</a:t>
            </a:r>
          </a:p>
        </p:txBody>
      </p:sp>
      <p:grpSp>
        <p:nvGrpSpPr>
          <p:cNvPr id="24" name="Group 149"/>
          <p:cNvGrpSpPr>
            <a:grpSpLocks/>
          </p:cNvGrpSpPr>
          <p:nvPr/>
        </p:nvGrpSpPr>
        <p:grpSpPr bwMode="auto">
          <a:xfrm>
            <a:off x="4983163" y="3151188"/>
            <a:ext cx="1989137" cy="593725"/>
            <a:chOff x="4983163" y="3151188"/>
            <a:chExt cx="1989137" cy="593725"/>
          </a:xfrm>
        </p:grpSpPr>
        <p:grpSp>
          <p:nvGrpSpPr>
            <p:cNvPr id="18456" name="Group 204"/>
            <p:cNvGrpSpPr>
              <a:grpSpLocks/>
            </p:cNvGrpSpPr>
            <p:nvPr/>
          </p:nvGrpSpPr>
          <p:grpSpPr bwMode="auto">
            <a:xfrm>
              <a:off x="4983163" y="3151188"/>
              <a:ext cx="1989137" cy="593725"/>
              <a:chOff x="3139" y="1985"/>
              <a:chExt cx="1253" cy="374"/>
            </a:xfrm>
          </p:grpSpPr>
          <p:sp>
            <p:nvSpPr>
              <p:cNvPr id="18458" name="Rectangle 131"/>
              <p:cNvSpPr>
                <a:spLocks noChangeArrowheads="1"/>
              </p:cNvSpPr>
              <p:nvPr/>
            </p:nvSpPr>
            <p:spPr bwMode="auto">
              <a:xfrm>
                <a:off x="4285" y="1985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</a:t>
                </a:r>
                <a:endParaRPr lang="en-US" altLang="en-US" sz="2400" i="1">
                  <a:latin typeface="Times" panose="02020603050405020304" pitchFamily="18" charset="0"/>
                </a:endParaRPr>
              </a:p>
            </p:txBody>
          </p:sp>
          <p:grpSp>
            <p:nvGrpSpPr>
              <p:cNvPr id="18459" name="Group 203"/>
              <p:cNvGrpSpPr>
                <a:grpSpLocks/>
              </p:cNvGrpSpPr>
              <p:nvPr/>
            </p:nvGrpSpPr>
            <p:grpSpPr bwMode="auto">
              <a:xfrm>
                <a:off x="3139" y="2096"/>
                <a:ext cx="1137" cy="263"/>
                <a:chOff x="3139" y="2096"/>
                <a:chExt cx="1137" cy="263"/>
              </a:xfrm>
            </p:grpSpPr>
            <p:sp>
              <p:nvSpPr>
                <p:cNvPr id="18460" name="Rectangle 133"/>
                <p:cNvSpPr>
                  <a:spLocks noChangeArrowheads="1"/>
                </p:cNvSpPr>
                <p:nvPr/>
              </p:nvSpPr>
              <p:spPr bwMode="auto">
                <a:xfrm>
                  <a:off x="3139" y="20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 i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T</a:t>
                  </a:r>
                  <a:r>
                    <a:rPr lang="en-US" altLang="en-US" sz="2200" i="1" baseline="-21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8461" name="Rectangle 134"/>
                <p:cNvSpPr>
                  <a:spLocks noChangeArrowheads="1"/>
                </p:cNvSpPr>
                <p:nvPr/>
              </p:nvSpPr>
              <p:spPr bwMode="auto">
                <a:xfrm>
                  <a:off x="3237" y="2129"/>
                  <a:ext cx="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18462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382" y="2182"/>
                  <a:ext cx="894" cy="2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57" name="Oval 142"/>
            <p:cNvSpPr>
              <a:spLocks noChangeArrowheads="1"/>
            </p:cNvSpPr>
            <p:nvPr/>
          </p:nvSpPr>
          <p:spPr bwMode="auto">
            <a:xfrm>
              <a:off x="6747439" y="3434078"/>
              <a:ext cx="7302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7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Lever Rule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  <a:r>
              <a:rPr lang="en-US" altLang="en-US" sz="2400" b="1" smtClean="0"/>
              <a:t>The </a:t>
            </a:r>
            <a:r>
              <a:rPr lang="en-US" altLang="en-US" sz="2400" b="1" smtClean="0">
                <a:solidFill>
                  <a:srgbClr val="CC3300"/>
                </a:solidFill>
              </a:rPr>
              <a:t>Lever rule</a:t>
            </a:r>
            <a:r>
              <a:rPr lang="en-US" altLang="en-US" sz="2400" b="1" smtClean="0"/>
              <a:t> gives the weight % of phases in any two phase regions.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65725" y="2403475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Wt fraction of solid phase</a:t>
            </a:r>
          </a:p>
          <a:p>
            <a:pPr eaLnBrk="1" hangingPunct="1"/>
            <a:r>
              <a:rPr lang="en-US" altLang="en-US" sz="2400" b="1"/>
              <a:t>= X</a:t>
            </a:r>
            <a:r>
              <a:rPr lang="en-US" altLang="en-US" sz="2400" b="1" baseline="-25000"/>
              <a:t>s</a:t>
            </a:r>
            <a:r>
              <a:rPr lang="en-US" altLang="en-US" sz="2400" b="1"/>
              <a:t> =  </a:t>
            </a:r>
            <a:r>
              <a:rPr lang="en-US" altLang="en-US" sz="2400" b="1">
                <a:solidFill>
                  <a:srgbClr val="FF6600"/>
                </a:solidFill>
              </a:rPr>
              <a:t>w</a:t>
            </a:r>
            <a:r>
              <a:rPr lang="en-US" altLang="en-US" sz="2400" b="1" baseline="-25000">
                <a:solidFill>
                  <a:srgbClr val="FF6600"/>
                </a:solidFill>
              </a:rPr>
              <a:t>0</a:t>
            </a:r>
            <a:r>
              <a:rPr lang="en-US" altLang="en-US" sz="2400" b="1">
                <a:solidFill>
                  <a:srgbClr val="FF6600"/>
                </a:solidFill>
              </a:rPr>
              <a:t> – w</a:t>
            </a:r>
            <a:r>
              <a:rPr lang="en-US" altLang="en-US" sz="2400" b="1" baseline="-25000">
                <a:solidFill>
                  <a:srgbClr val="FF6600"/>
                </a:solidFill>
              </a:rPr>
              <a:t>l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172200" y="3276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72200" y="3200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6600"/>
                </a:solidFill>
              </a:rPr>
              <a:t>w</a:t>
            </a:r>
            <a:r>
              <a:rPr lang="en-US" altLang="en-US" sz="2400" b="1" baseline="-25000">
                <a:solidFill>
                  <a:srgbClr val="FF6600"/>
                </a:solidFill>
              </a:rPr>
              <a:t>s</a:t>
            </a:r>
            <a:r>
              <a:rPr lang="en-US" altLang="en-US" sz="2400" b="1">
                <a:solidFill>
                  <a:srgbClr val="FF6600"/>
                </a:solidFill>
              </a:rPr>
              <a:t> – w</a:t>
            </a:r>
            <a:r>
              <a:rPr lang="en-US" altLang="en-US" sz="2400" b="1" baseline="-25000">
                <a:solidFill>
                  <a:srgbClr val="FF6600"/>
                </a:solidFill>
              </a:rPr>
              <a:t>l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181600" y="3886200"/>
            <a:ext cx="3689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Wt fraction of liquid phase</a:t>
            </a:r>
          </a:p>
          <a:p>
            <a:pPr eaLnBrk="1" hangingPunct="1"/>
            <a:r>
              <a:rPr lang="en-US" altLang="en-US" sz="2400" b="1"/>
              <a:t>= X</a:t>
            </a:r>
            <a:r>
              <a:rPr lang="en-US" altLang="en-US" sz="2400" b="1" baseline="-25000"/>
              <a:t>l</a:t>
            </a:r>
            <a:r>
              <a:rPr lang="en-US" altLang="en-US" sz="2400" b="1"/>
              <a:t> = </a:t>
            </a:r>
            <a:r>
              <a:rPr lang="en-US" altLang="en-US" sz="2400" b="1">
                <a:solidFill>
                  <a:schemeClr val="accent2"/>
                </a:solidFill>
              </a:rPr>
              <a:t>w</a:t>
            </a:r>
            <a:r>
              <a:rPr lang="en-US" altLang="en-US" sz="2400" b="1" baseline="-25000">
                <a:solidFill>
                  <a:schemeClr val="accent2"/>
                </a:solidFill>
              </a:rPr>
              <a:t>s</a:t>
            </a:r>
            <a:r>
              <a:rPr lang="en-US" altLang="en-US" sz="2400" b="1">
                <a:solidFill>
                  <a:schemeClr val="accent2"/>
                </a:solidFill>
              </a:rPr>
              <a:t> – w</a:t>
            </a:r>
            <a:r>
              <a:rPr lang="en-US" altLang="en-US" sz="2400" b="1" baseline="-250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2484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6172200" y="4724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</a:rPr>
              <a:t>w</a:t>
            </a:r>
            <a:r>
              <a:rPr lang="en-US" altLang="en-US" sz="2400" b="1" baseline="-25000">
                <a:solidFill>
                  <a:schemeClr val="accent2"/>
                </a:solidFill>
              </a:rPr>
              <a:t>s</a:t>
            </a:r>
            <a:r>
              <a:rPr lang="en-US" altLang="en-US" sz="2400" b="1">
                <a:solidFill>
                  <a:schemeClr val="accent2"/>
                </a:solidFill>
              </a:rPr>
              <a:t> – w</a:t>
            </a:r>
            <a:r>
              <a:rPr lang="en-US" altLang="en-US" sz="2400" b="1" baseline="-25000">
                <a:solidFill>
                  <a:schemeClr val="accent2"/>
                </a:solidFill>
              </a:rPr>
              <a:t>l</a:t>
            </a:r>
          </a:p>
        </p:txBody>
      </p:sp>
      <p:pic>
        <p:nvPicPr>
          <p:cNvPr id="19466" name="Picture 11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87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Eutectic Alloy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  <a:r>
              <a:rPr lang="en-US" altLang="en-US" sz="2400" b="1" smtClean="0"/>
              <a:t>In some binary alloy systems, components have limited solid solubility.</a:t>
            </a:r>
          </a:p>
          <a:p>
            <a:pPr eaLnBrk="1" hangingPunct="1">
              <a:buFontTx/>
              <a:buNone/>
            </a:pPr>
            <a:endParaRPr lang="en-US" altLang="en-US" sz="2400" b="1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76800" y="2286000"/>
            <a:ext cx="41608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 b="1"/>
              <a:t>Eutectic composition </a:t>
            </a:r>
            <a:r>
              <a:rPr lang="en-US" altLang="en-US" sz="2400" b="1">
                <a:solidFill>
                  <a:srgbClr val="CC3300"/>
                </a:solidFill>
              </a:rPr>
              <a:t>freezes</a:t>
            </a:r>
          </a:p>
          <a:p>
            <a:pPr eaLnBrk="1" hangingPunct="1"/>
            <a:r>
              <a:rPr lang="en-US" altLang="en-US" sz="2400" b="1"/>
              <a:t>  at lower temperature than all</a:t>
            </a:r>
          </a:p>
          <a:p>
            <a:pPr eaLnBrk="1" hangingPunct="1"/>
            <a:r>
              <a:rPr lang="en-US" altLang="en-US" sz="2400" b="1"/>
              <a:t>  other compositions. </a:t>
            </a:r>
          </a:p>
          <a:p>
            <a:pPr eaLnBrk="1" hangingPunct="1">
              <a:buFontTx/>
              <a:buChar char="•"/>
            </a:pPr>
            <a:r>
              <a:rPr lang="en-US" altLang="en-US" sz="2400" b="1"/>
              <a:t> This lowest temperature is</a:t>
            </a:r>
          </a:p>
          <a:p>
            <a:pPr eaLnBrk="1" hangingPunct="1"/>
            <a:r>
              <a:rPr lang="en-US" altLang="en-US" sz="2400" b="1"/>
              <a:t>  called  </a:t>
            </a:r>
            <a:r>
              <a:rPr lang="en-US" altLang="en-US" sz="2400" b="1" i="1">
                <a:solidFill>
                  <a:srgbClr val="FF3300"/>
                </a:solidFill>
              </a:rPr>
              <a:t>eutectic temperature</a:t>
            </a:r>
            <a:r>
              <a:rPr lang="en-US" altLang="en-US" sz="2400" b="1"/>
              <a:t>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7525" y="5832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</a:rPr>
              <a:t>Liquid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676400" y="5943600"/>
            <a:ext cx="2286000" cy="2286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62400" y="5791200"/>
            <a:ext cx="473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cs typeface="Times New Roman" panose="02020603050405020304" pitchFamily="18" charset="0"/>
              </a:rPr>
              <a:t>α</a:t>
            </a:r>
            <a:r>
              <a:rPr lang="en-US" altLang="en-US" sz="2400" b="1"/>
              <a:t>  solid solution  +  </a:t>
            </a:r>
            <a:r>
              <a:rPr lang="en-US" altLang="en-US" sz="2400" b="1">
                <a:cs typeface="Times New Roman" panose="02020603050405020304" pitchFamily="18" charset="0"/>
              </a:rPr>
              <a:t>β</a:t>
            </a:r>
            <a:r>
              <a:rPr lang="en-US" altLang="en-US" sz="2400" b="1"/>
              <a:t>  solid solution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524000" y="5638800"/>
            <a:ext cx="226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Eutectic temperature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1736725" y="60579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Cooling</a:t>
            </a:r>
          </a:p>
        </p:txBody>
      </p:sp>
      <p:pic>
        <p:nvPicPr>
          <p:cNvPr id="20490" name="Picture 11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5562600" y="1676400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</a:rPr>
              <a:t>Example :</a:t>
            </a:r>
            <a:r>
              <a:rPr lang="en-US" altLang="en-US" sz="2400" b="1"/>
              <a:t>  Pb-Sn alloy.</a:t>
            </a:r>
          </a:p>
        </p:txBody>
      </p:sp>
      <p:sp>
        <p:nvSpPr>
          <p:cNvPr id="20492" name="Rectangle 17"/>
          <p:cNvSpPr>
            <a:spLocks noChangeArrowheads="1"/>
          </p:cNvSpPr>
          <p:nvPr/>
        </p:nvSpPr>
        <p:spPr bwMode="auto">
          <a:xfrm>
            <a:off x="4953000" y="457200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/>
              <a:t>Lead</a:t>
            </a:r>
          </a:p>
        </p:txBody>
      </p:sp>
      <p:sp>
        <p:nvSpPr>
          <p:cNvPr id="20493" name="Rectangle 18"/>
          <p:cNvSpPr>
            <a:spLocks noChangeArrowheads="1"/>
          </p:cNvSpPr>
          <p:nvPr/>
        </p:nvSpPr>
        <p:spPr bwMode="auto">
          <a:xfrm>
            <a:off x="5715000" y="4572000"/>
            <a:ext cx="6032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-Tin</a:t>
            </a:r>
          </a:p>
          <a:p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E6721772-4C04-490A-892C-491C320F31A7}" type="slidenum">
              <a:rPr lang="en-US" altLang="en-US" sz="1200">
                <a:latin typeface="Arial" panose="020B0604020202020204" pitchFamily="34" charset="0"/>
              </a:rPr>
              <a:pPr algn="ctr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21507" name="Group 263"/>
          <p:cNvGrpSpPr>
            <a:grpSpLocks/>
          </p:cNvGrpSpPr>
          <p:nvPr/>
        </p:nvGrpSpPr>
        <p:grpSpPr bwMode="auto">
          <a:xfrm>
            <a:off x="4165600" y="1714500"/>
            <a:ext cx="4660900" cy="4064000"/>
            <a:chOff x="2624" y="1080"/>
            <a:chExt cx="2936" cy="2560"/>
          </a:xfrm>
        </p:grpSpPr>
        <p:sp>
          <p:nvSpPr>
            <p:cNvPr id="21585" name="Freeform 264"/>
            <p:cNvSpPr>
              <a:spLocks/>
            </p:cNvSpPr>
            <p:nvPr/>
          </p:nvSpPr>
          <p:spPr bwMode="auto">
            <a:xfrm>
              <a:off x="2896" y="1328"/>
              <a:ext cx="2452" cy="880"/>
            </a:xfrm>
            <a:custGeom>
              <a:avLst/>
              <a:gdLst>
                <a:gd name="T0" fmla="*/ 0 w 2432"/>
                <a:gd name="T1" fmla="*/ 0 h 880"/>
                <a:gd name="T2" fmla="*/ 0 w 2432"/>
                <a:gd name="T3" fmla="*/ 104 h 880"/>
                <a:gd name="T4" fmla="*/ 121 w 2432"/>
                <a:gd name="T5" fmla="*/ 184 h 880"/>
                <a:gd name="T6" fmla="*/ 315 w 2432"/>
                <a:gd name="T7" fmla="*/ 296 h 880"/>
                <a:gd name="T8" fmla="*/ 702 w 2432"/>
                <a:gd name="T9" fmla="*/ 480 h 880"/>
                <a:gd name="T10" fmla="*/ 1097 w 2432"/>
                <a:gd name="T11" fmla="*/ 664 h 880"/>
                <a:gd name="T12" fmla="*/ 1420 w 2432"/>
                <a:gd name="T13" fmla="*/ 808 h 880"/>
                <a:gd name="T14" fmla="*/ 1524 w 2432"/>
                <a:gd name="T15" fmla="*/ 880 h 880"/>
                <a:gd name="T16" fmla="*/ 1839 w 2432"/>
                <a:gd name="T17" fmla="*/ 792 h 880"/>
                <a:gd name="T18" fmla="*/ 2178 w 2432"/>
                <a:gd name="T19" fmla="*/ 696 h 880"/>
                <a:gd name="T20" fmla="*/ 2452 w 2432"/>
                <a:gd name="T21" fmla="*/ 608 h 880"/>
                <a:gd name="T22" fmla="*/ 2452 w 2432"/>
                <a:gd name="T23" fmla="*/ 0 h 880"/>
                <a:gd name="T24" fmla="*/ 0 w 2432"/>
                <a:gd name="T25" fmla="*/ 0 h 8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2"/>
                <a:gd name="T40" fmla="*/ 0 h 880"/>
                <a:gd name="T41" fmla="*/ 2432 w 2432"/>
                <a:gd name="T42" fmla="*/ 880 h 8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2" h="880">
                  <a:moveTo>
                    <a:pt x="0" y="0"/>
                  </a:moveTo>
                  <a:lnTo>
                    <a:pt x="0" y="104"/>
                  </a:lnTo>
                  <a:lnTo>
                    <a:pt x="120" y="184"/>
                  </a:lnTo>
                  <a:lnTo>
                    <a:pt x="312" y="296"/>
                  </a:lnTo>
                  <a:lnTo>
                    <a:pt x="696" y="480"/>
                  </a:lnTo>
                  <a:lnTo>
                    <a:pt x="1088" y="664"/>
                  </a:lnTo>
                  <a:lnTo>
                    <a:pt x="1408" y="808"/>
                  </a:lnTo>
                  <a:lnTo>
                    <a:pt x="1512" y="880"/>
                  </a:lnTo>
                  <a:lnTo>
                    <a:pt x="1824" y="792"/>
                  </a:lnTo>
                  <a:lnTo>
                    <a:pt x="2160" y="696"/>
                  </a:lnTo>
                  <a:lnTo>
                    <a:pt x="2432" y="608"/>
                  </a:lnTo>
                  <a:lnTo>
                    <a:pt x="2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265"/>
            <p:cNvSpPr>
              <a:spLocks noChangeShapeType="1"/>
            </p:cNvSpPr>
            <p:nvPr/>
          </p:nvSpPr>
          <p:spPr bwMode="auto">
            <a:xfrm>
              <a:off x="3328" y="2216"/>
              <a:ext cx="1984" cy="1"/>
            </a:xfrm>
            <a:prstGeom prst="line">
              <a:avLst/>
            </a:prstGeom>
            <a:noFill/>
            <a:ln w="127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Rectangle 266"/>
            <p:cNvSpPr>
              <a:spLocks noChangeArrowheads="1"/>
            </p:cNvSpPr>
            <p:nvPr/>
          </p:nvSpPr>
          <p:spPr bwMode="auto">
            <a:xfrm>
              <a:off x="3320" y="188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1588" name="Rectangle 267"/>
            <p:cNvSpPr>
              <a:spLocks noChangeArrowheads="1"/>
            </p:cNvSpPr>
            <p:nvPr/>
          </p:nvSpPr>
          <p:spPr bwMode="auto">
            <a:xfrm>
              <a:off x="3432" y="1880"/>
              <a:ext cx="1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89" name="Rectangle 268"/>
            <p:cNvSpPr>
              <a:spLocks noChangeArrowheads="1"/>
            </p:cNvSpPr>
            <p:nvPr/>
          </p:nvSpPr>
          <p:spPr bwMode="auto">
            <a:xfrm>
              <a:off x="3564" y="1872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90" name="Rectangle 269"/>
            <p:cNvSpPr>
              <a:spLocks noChangeArrowheads="1"/>
            </p:cNvSpPr>
            <p:nvPr/>
          </p:nvSpPr>
          <p:spPr bwMode="auto">
            <a:xfrm>
              <a:off x="4920" y="2024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2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1591" name="Rectangle 270"/>
            <p:cNvSpPr>
              <a:spLocks noChangeArrowheads="1"/>
            </p:cNvSpPr>
            <p:nvPr/>
          </p:nvSpPr>
          <p:spPr bwMode="auto">
            <a:xfrm>
              <a:off x="5024" y="2024"/>
              <a:ext cx="10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592" name="Rectangle 271"/>
            <p:cNvSpPr>
              <a:spLocks noChangeArrowheads="1"/>
            </p:cNvSpPr>
            <p:nvPr/>
          </p:nvSpPr>
          <p:spPr bwMode="auto">
            <a:xfrm>
              <a:off x="5128" y="2016"/>
              <a:ext cx="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200">
                  <a:solidFill>
                    <a:srgbClr val="FF66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>
                <a:solidFill>
                  <a:srgbClr val="FF66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1593" name="Rectangle 272"/>
            <p:cNvSpPr>
              <a:spLocks noChangeArrowheads="1"/>
            </p:cNvSpPr>
            <p:nvPr/>
          </p:nvSpPr>
          <p:spPr bwMode="auto">
            <a:xfrm>
              <a:off x="4088" y="2688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94" name="Rectangle 273"/>
            <p:cNvSpPr>
              <a:spLocks noChangeArrowheads="1"/>
            </p:cNvSpPr>
            <p:nvPr/>
          </p:nvSpPr>
          <p:spPr bwMode="auto">
            <a:xfrm>
              <a:off x="4240" y="2688"/>
              <a:ext cx="1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95" name="Rectangle 274"/>
            <p:cNvSpPr>
              <a:spLocks noChangeArrowheads="1"/>
            </p:cNvSpPr>
            <p:nvPr/>
          </p:nvSpPr>
          <p:spPr bwMode="auto">
            <a:xfrm>
              <a:off x="4384" y="268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9933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96" name="Rectangle 275"/>
            <p:cNvSpPr>
              <a:spLocks noChangeArrowheads="1"/>
            </p:cNvSpPr>
            <p:nvPr/>
          </p:nvSpPr>
          <p:spPr bwMode="auto">
            <a:xfrm>
              <a:off x="2624" y="205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597" name="Rectangle 276"/>
            <p:cNvSpPr>
              <a:spLocks noChangeArrowheads="1"/>
            </p:cNvSpPr>
            <p:nvPr/>
          </p:nvSpPr>
          <p:spPr bwMode="auto">
            <a:xfrm>
              <a:off x="2880" y="2056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598" name="Rectangle 277"/>
            <p:cNvSpPr>
              <a:spLocks noChangeArrowheads="1"/>
            </p:cNvSpPr>
            <p:nvPr/>
          </p:nvSpPr>
          <p:spPr bwMode="auto">
            <a:xfrm>
              <a:off x="2824" y="1080"/>
              <a:ext cx="46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599" name="Line 278"/>
            <p:cNvSpPr>
              <a:spLocks noChangeShapeType="1"/>
            </p:cNvSpPr>
            <p:nvPr/>
          </p:nvSpPr>
          <p:spPr bwMode="auto">
            <a:xfrm>
              <a:off x="3880" y="3136"/>
              <a:ext cx="1" cy="32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Rectangle 279"/>
            <p:cNvSpPr>
              <a:spLocks noChangeArrowheads="1"/>
            </p:cNvSpPr>
            <p:nvPr/>
          </p:nvSpPr>
          <p:spPr bwMode="auto">
            <a:xfrm>
              <a:off x="3304" y="2208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18.3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01" name="Oval 280"/>
            <p:cNvSpPr>
              <a:spLocks noChangeArrowheads="1"/>
            </p:cNvSpPr>
            <p:nvPr/>
          </p:nvSpPr>
          <p:spPr bwMode="auto">
            <a:xfrm>
              <a:off x="4400" y="2200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1602" name="Rectangle 281"/>
            <p:cNvSpPr>
              <a:spLocks noChangeArrowheads="1"/>
            </p:cNvSpPr>
            <p:nvPr/>
          </p:nvSpPr>
          <p:spPr bwMode="auto">
            <a:xfrm>
              <a:off x="4198" y="3410"/>
              <a:ext cx="8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, wt% Sn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03" name="Rectangle 282"/>
            <p:cNvSpPr>
              <a:spLocks noChangeArrowheads="1"/>
            </p:cNvSpPr>
            <p:nvPr/>
          </p:nvSpPr>
          <p:spPr bwMode="auto">
            <a:xfrm>
              <a:off x="3308" y="322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04" name="Rectangle 283"/>
            <p:cNvSpPr>
              <a:spLocks noChangeArrowheads="1"/>
            </p:cNvSpPr>
            <p:nvPr/>
          </p:nvSpPr>
          <p:spPr bwMode="auto">
            <a:xfrm>
              <a:off x="4296" y="322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05" name="Rectangle 284"/>
            <p:cNvSpPr>
              <a:spLocks noChangeArrowheads="1"/>
            </p:cNvSpPr>
            <p:nvPr/>
          </p:nvSpPr>
          <p:spPr bwMode="auto">
            <a:xfrm>
              <a:off x="4776" y="322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06" name="Rectangle 285"/>
            <p:cNvSpPr>
              <a:spLocks noChangeArrowheads="1"/>
            </p:cNvSpPr>
            <p:nvPr/>
          </p:nvSpPr>
          <p:spPr bwMode="auto">
            <a:xfrm>
              <a:off x="5320" y="320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07" name="Rectangle 286"/>
            <p:cNvSpPr>
              <a:spLocks noChangeArrowheads="1"/>
            </p:cNvSpPr>
            <p:nvPr/>
          </p:nvSpPr>
          <p:spPr bwMode="auto">
            <a:xfrm>
              <a:off x="2880" y="322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08" name="Line 287"/>
            <p:cNvSpPr>
              <a:spLocks noChangeShapeType="1"/>
            </p:cNvSpPr>
            <p:nvPr/>
          </p:nvSpPr>
          <p:spPr bwMode="auto">
            <a:xfrm flipV="1">
              <a:off x="3392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288"/>
            <p:cNvSpPr>
              <a:spLocks noChangeShapeType="1"/>
            </p:cNvSpPr>
            <p:nvPr/>
          </p:nvSpPr>
          <p:spPr bwMode="auto">
            <a:xfrm flipV="1">
              <a:off x="3880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289"/>
            <p:cNvSpPr>
              <a:spLocks noChangeShapeType="1"/>
            </p:cNvSpPr>
            <p:nvPr/>
          </p:nvSpPr>
          <p:spPr bwMode="auto">
            <a:xfrm flipV="1">
              <a:off x="4368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290"/>
            <p:cNvSpPr>
              <a:spLocks noChangeShapeType="1"/>
            </p:cNvSpPr>
            <p:nvPr/>
          </p:nvSpPr>
          <p:spPr bwMode="auto">
            <a:xfrm flipV="1">
              <a:off x="4856" y="314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Rectangle 291"/>
            <p:cNvSpPr>
              <a:spLocks noChangeArrowheads="1"/>
            </p:cNvSpPr>
            <p:nvPr/>
          </p:nvSpPr>
          <p:spPr bwMode="auto">
            <a:xfrm>
              <a:off x="2624" y="152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300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13" name="Rectangle 292"/>
            <p:cNvSpPr>
              <a:spLocks noChangeArrowheads="1"/>
            </p:cNvSpPr>
            <p:nvPr/>
          </p:nvSpPr>
          <p:spPr bwMode="auto">
            <a:xfrm>
              <a:off x="2880" y="1520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614" name="Rectangle 293"/>
            <p:cNvSpPr>
              <a:spLocks noChangeArrowheads="1"/>
            </p:cNvSpPr>
            <p:nvPr/>
          </p:nvSpPr>
          <p:spPr bwMode="auto">
            <a:xfrm>
              <a:off x="2624" y="260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15" name="Rectangle 294"/>
            <p:cNvSpPr>
              <a:spLocks noChangeArrowheads="1"/>
            </p:cNvSpPr>
            <p:nvPr/>
          </p:nvSpPr>
          <p:spPr bwMode="auto">
            <a:xfrm>
              <a:off x="2880" y="260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616" name="Freeform 295"/>
            <p:cNvSpPr>
              <a:spLocks/>
            </p:cNvSpPr>
            <p:nvPr/>
          </p:nvSpPr>
          <p:spPr bwMode="auto">
            <a:xfrm>
              <a:off x="2896" y="1440"/>
              <a:ext cx="432" cy="1520"/>
            </a:xfrm>
            <a:custGeom>
              <a:avLst/>
              <a:gdLst>
                <a:gd name="T0" fmla="*/ 0 w 432"/>
                <a:gd name="T1" fmla="*/ 0 h 1520"/>
                <a:gd name="T2" fmla="*/ 96 w 432"/>
                <a:gd name="T3" fmla="*/ 88 h 1520"/>
                <a:gd name="T4" fmla="*/ 192 w 432"/>
                <a:gd name="T5" fmla="*/ 208 h 1520"/>
                <a:gd name="T6" fmla="*/ 296 w 432"/>
                <a:gd name="T7" fmla="*/ 368 h 1520"/>
                <a:gd name="T8" fmla="*/ 368 w 432"/>
                <a:gd name="T9" fmla="*/ 504 h 1520"/>
                <a:gd name="T10" fmla="*/ 400 w 432"/>
                <a:gd name="T11" fmla="*/ 632 h 1520"/>
                <a:gd name="T12" fmla="*/ 432 w 432"/>
                <a:gd name="T13" fmla="*/ 776 h 1520"/>
                <a:gd name="T14" fmla="*/ 336 w 432"/>
                <a:gd name="T15" fmla="*/ 848 h 1520"/>
                <a:gd name="T16" fmla="*/ 264 w 432"/>
                <a:gd name="T17" fmla="*/ 928 h 1520"/>
                <a:gd name="T18" fmla="*/ 192 w 432"/>
                <a:gd name="T19" fmla="*/ 1040 h 1520"/>
                <a:gd name="T20" fmla="*/ 128 w 432"/>
                <a:gd name="T21" fmla="*/ 1192 h 1520"/>
                <a:gd name="T22" fmla="*/ 80 w 432"/>
                <a:gd name="T23" fmla="*/ 1352 h 1520"/>
                <a:gd name="T24" fmla="*/ 48 w 432"/>
                <a:gd name="T25" fmla="*/ 1480 h 1520"/>
                <a:gd name="T26" fmla="*/ 40 w 432"/>
                <a:gd name="T27" fmla="*/ 1520 h 1520"/>
                <a:gd name="T28" fmla="*/ 0 w 432"/>
                <a:gd name="T29" fmla="*/ 1520 h 1520"/>
                <a:gd name="T30" fmla="*/ 0 w 432"/>
                <a:gd name="T31" fmla="*/ 0 h 15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520"/>
                <a:gd name="T50" fmla="*/ 432 w 432"/>
                <a:gd name="T51" fmla="*/ 1520 h 15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520">
                  <a:moveTo>
                    <a:pt x="0" y="0"/>
                  </a:moveTo>
                  <a:lnTo>
                    <a:pt x="96" y="88"/>
                  </a:lnTo>
                  <a:lnTo>
                    <a:pt x="192" y="208"/>
                  </a:lnTo>
                  <a:lnTo>
                    <a:pt x="296" y="368"/>
                  </a:lnTo>
                  <a:lnTo>
                    <a:pt x="368" y="504"/>
                  </a:lnTo>
                  <a:lnTo>
                    <a:pt x="400" y="632"/>
                  </a:lnTo>
                  <a:lnTo>
                    <a:pt x="432" y="776"/>
                  </a:lnTo>
                  <a:lnTo>
                    <a:pt x="336" y="848"/>
                  </a:lnTo>
                  <a:lnTo>
                    <a:pt x="264" y="928"/>
                  </a:lnTo>
                  <a:lnTo>
                    <a:pt x="192" y="1040"/>
                  </a:lnTo>
                  <a:lnTo>
                    <a:pt x="128" y="1192"/>
                  </a:lnTo>
                  <a:lnTo>
                    <a:pt x="80" y="1352"/>
                  </a:lnTo>
                  <a:lnTo>
                    <a:pt x="48" y="1480"/>
                  </a:lnTo>
                  <a:lnTo>
                    <a:pt x="40" y="1520"/>
                  </a:lnTo>
                  <a:lnTo>
                    <a:pt x="0" y="1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296"/>
            <p:cNvSpPr>
              <a:spLocks/>
            </p:cNvSpPr>
            <p:nvPr/>
          </p:nvSpPr>
          <p:spPr bwMode="auto">
            <a:xfrm>
              <a:off x="5280" y="1944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48 w 64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968"/>
                <a:gd name="T38" fmla="*/ 64 w 64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297"/>
            <p:cNvSpPr>
              <a:spLocks/>
            </p:cNvSpPr>
            <p:nvPr/>
          </p:nvSpPr>
          <p:spPr bwMode="auto">
            <a:xfrm>
              <a:off x="5280" y="1944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968"/>
                <a:gd name="T35" fmla="*/ 64 w 64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Rectangle 298"/>
            <p:cNvSpPr>
              <a:spLocks noChangeArrowheads="1"/>
            </p:cNvSpPr>
            <p:nvPr/>
          </p:nvSpPr>
          <p:spPr bwMode="auto">
            <a:xfrm>
              <a:off x="4016" y="1592"/>
              <a:ext cx="73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400">
                  <a:solidFill>
                    <a:srgbClr val="009900"/>
                  </a:solidFill>
                  <a:latin typeface="Arial" panose="020B0604020202020204" pitchFamily="34" charset="0"/>
                </a:rPr>
                <a:t> (liquid)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20" name="Rectangle 299"/>
            <p:cNvSpPr>
              <a:spLocks noChangeArrowheads="1"/>
            </p:cNvSpPr>
            <p:nvPr/>
          </p:nvSpPr>
          <p:spPr bwMode="auto">
            <a:xfrm>
              <a:off x="2992" y="1936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6699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621" name="Rectangle 300"/>
            <p:cNvSpPr>
              <a:spLocks noChangeArrowheads="1"/>
            </p:cNvSpPr>
            <p:nvPr/>
          </p:nvSpPr>
          <p:spPr bwMode="auto">
            <a:xfrm>
              <a:off x="3868" y="2068"/>
              <a:ext cx="3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990099"/>
                  </a:solidFill>
                  <a:latin typeface="Arial" panose="020B0604020202020204" pitchFamily="34" charset="0"/>
                </a:rPr>
                <a:t>183°C</a:t>
              </a:r>
            </a:p>
          </p:txBody>
        </p:sp>
        <p:sp>
          <p:nvSpPr>
            <p:cNvPr id="21622" name="Rectangle 301"/>
            <p:cNvSpPr>
              <a:spLocks noChangeArrowheads="1"/>
            </p:cNvSpPr>
            <p:nvPr/>
          </p:nvSpPr>
          <p:spPr bwMode="auto">
            <a:xfrm>
              <a:off x="4304" y="207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990099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1623" name="Rectangle 302"/>
            <p:cNvSpPr>
              <a:spLocks noChangeArrowheads="1"/>
            </p:cNvSpPr>
            <p:nvPr/>
          </p:nvSpPr>
          <p:spPr bwMode="auto">
            <a:xfrm>
              <a:off x="4264" y="2224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61.9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24" name="Rectangle 303"/>
            <p:cNvSpPr>
              <a:spLocks noChangeArrowheads="1"/>
            </p:cNvSpPr>
            <p:nvPr/>
          </p:nvSpPr>
          <p:spPr bwMode="auto">
            <a:xfrm>
              <a:off x="4976" y="2224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97.8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625" name="Line 304"/>
            <p:cNvSpPr>
              <a:spLocks noChangeShapeType="1"/>
            </p:cNvSpPr>
            <p:nvPr/>
          </p:nvSpPr>
          <p:spPr bwMode="auto">
            <a:xfrm flipH="1">
              <a:off x="2932" y="2960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305"/>
            <p:cNvSpPr>
              <a:spLocks noChangeShapeType="1"/>
            </p:cNvSpPr>
            <p:nvPr/>
          </p:nvSpPr>
          <p:spPr bwMode="auto">
            <a:xfrm>
              <a:off x="2928" y="3016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Line 306"/>
            <p:cNvSpPr>
              <a:spLocks noChangeShapeType="1"/>
            </p:cNvSpPr>
            <p:nvPr/>
          </p:nvSpPr>
          <p:spPr bwMode="auto">
            <a:xfrm>
              <a:off x="2928" y="3072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307"/>
            <p:cNvSpPr>
              <a:spLocks noChangeShapeType="1"/>
            </p:cNvSpPr>
            <p:nvPr/>
          </p:nvSpPr>
          <p:spPr bwMode="auto">
            <a:xfrm>
              <a:off x="5320" y="291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Line 308"/>
            <p:cNvSpPr>
              <a:spLocks noChangeShapeType="1"/>
            </p:cNvSpPr>
            <p:nvPr/>
          </p:nvSpPr>
          <p:spPr bwMode="auto">
            <a:xfrm>
              <a:off x="5320" y="296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309"/>
            <p:cNvSpPr>
              <a:spLocks noChangeShapeType="1"/>
            </p:cNvSpPr>
            <p:nvPr/>
          </p:nvSpPr>
          <p:spPr bwMode="auto">
            <a:xfrm>
              <a:off x="5320" y="302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Rectangle 310"/>
            <p:cNvSpPr>
              <a:spLocks noChangeArrowheads="1"/>
            </p:cNvSpPr>
            <p:nvPr/>
          </p:nvSpPr>
          <p:spPr bwMode="auto">
            <a:xfrm>
              <a:off x="2900" y="1332"/>
              <a:ext cx="2448" cy="18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1632" name="Line 311"/>
            <p:cNvSpPr>
              <a:spLocks noChangeShapeType="1"/>
            </p:cNvSpPr>
            <p:nvPr/>
          </p:nvSpPr>
          <p:spPr bwMode="auto">
            <a:xfrm>
              <a:off x="2880" y="2704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Line 312"/>
            <p:cNvSpPr>
              <a:spLocks noChangeShapeType="1"/>
            </p:cNvSpPr>
            <p:nvPr/>
          </p:nvSpPr>
          <p:spPr bwMode="auto">
            <a:xfrm>
              <a:off x="2880" y="2152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313"/>
            <p:cNvSpPr>
              <a:spLocks noChangeShapeType="1"/>
            </p:cNvSpPr>
            <p:nvPr/>
          </p:nvSpPr>
          <p:spPr bwMode="auto">
            <a:xfrm>
              <a:off x="2880" y="160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Oval 314"/>
            <p:cNvSpPr>
              <a:spLocks noChangeArrowheads="1"/>
            </p:cNvSpPr>
            <p:nvPr/>
          </p:nvSpPr>
          <p:spPr bwMode="auto">
            <a:xfrm>
              <a:off x="5264" y="2200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1636" name="Oval 315"/>
            <p:cNvSpPr>
              <a:spLocks noChangeArrowheads="1"/>
            </p:cNvSpPr>
            <p:nvPr/>
          </p:nvSpPr>
          <p:spPr bwMode="auto">
            <a:xfrm>
              <a:off x="3320" y="2200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1637" name="Rectangle 316"/>
            <p:cNvSpPr>
              <a:spLocks noChangeArrowheads="1"/>
            </p:cNvSpPr>
            <p:nvPr/>
          </p:nvSpPr>
          <p:spPr bwMode="auto">
            <a:xfrm>
              <a:off x="5344" y="200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FF66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>
                <a:solidFill>
                  <a:srgbClr val="FF6600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33400" y="1066800"/>
            <a:ext cx="8077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For a 40 wt% Sn-60 wt% Pb alloy at 150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altLang="en-US" sz="2400">
                <a:latin typeface="Arial" panose="020B0604020202020204" pitchFamily="34" charset="0"/>
              </a:rPr>
              <a:t>C, determine: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    -- the phases present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467600" y="1457325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Pb-Sn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 :  Pb-Sn Eutectic System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457200" y="1741488"/>
            <a:ext cx="22399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>
                <a:latin typeface="Arial" panose="020B0604020202020204" pitchFamily="34" charset="0"/>
              </a:rPr>
              <a:t>   </a:t>
            </a:r>
            <a:r>
              <a:rPr lang="en-US" altLang="en-US" sz="2200" b="1">
                <a:latin typeface="Arial" panose="020B0604020202020204" pitchFamily="34" charset="0"/>
              </a:rPr>
              <a:t>Answer:</a:t>
            </a:r>
            <a:r>
              <a:rPr lang="en-US" altLang="en-US" sz="2200">
                <a:solidFill>
                  <a:srgbClr val="0000FF"/>
                </a:solidFill>
                <a:latin typeface="Symbol" panose="05050102010706020507" pitchFamily="18" charset="2"/>
              </a:rPr>
              <a:t> a</a:t>
            </a:r>
            <a:r>
              <a:rPr lang="en-US" altLang="en-US" sz="2200">
                <a:latin typeface="Arial" panose="020B0604020202020204" pitchFamily="34" charset="0"/>
              </a:rPr>
              <a:t> + </a:t>
            </a:r>
            <a:r>
              <a:rPr lang="en-US" altLang="en-US" sz="2200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752475" y="2063750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latin typeface="Arial" panose="020B0604020202020204" pitchFamily="34" charset="0"/>
              </a:rPr>
              <a:t>-- the phase compositions</a:t>
            </a:r>
          </a:p>
        </p:txBody>
      </p:sp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742950" y="3048000"/>
            <a:ext cx="3009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latin typeface="Arial" panose="020B0604020202020204" pitchFamily="34" charset="0"/>
              </a:rPr>
              <a:t>-- the relative amount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    of each phase</a:t>
            </a:r>
          </a:p>
        </p:txBody>
      </p:sp>
      <p:grpSp>
        <p:nvGrpSpPr>
          <p:cNvPr id="3" name="Group 210"/>
          <p:cNvGrpSpPr>
            <a:grpSpLocks/>
          </p:cNvGrpSpPr>
          <p:nvPr/>
        </p:nvGrpSpPr>
        <p:grpSpPr bwMode="auto">
          <a:xfrm>
            <a:off x="4127500" y="3746500"/>
            <a:ext cx="4368800" cy="274638"/>
            <a:chOff x="2600" y="2360"/>
            <a:chExt cx="2752" cy="173"/>
          </a:xfrm>
        </p:grpSpPr>
        <p:sp>
          <p:nvSpPr>
            <p:cNvPr id="21583" name="Rectangle 211"/>
            <p:cNvSpPr>
              <a:spLocks noChangeArrowheads="1"/>
            </p:cNvSpPr>
            <p:nvPr/>
          </p:nvSpPr>
          <p:spPr bwMode="auto">
            <a:xfrm>
              <a:off x="2600" y="236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990099"/>
                  </a:solidFill>
                  <a:latin typeface="Arial" panose="020B0604020202020204" pitchFamily="34" charset="0"/>
                </a:rPr>
                <a:t>150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584" name="Line 212"/>
            <p:cNvSpPr>
              <a:spLocks noChangeShapeType="1"/>
            </p:cNvSpPr>
            <p:nvPr/>
          </p:nvSpPr>
          <p:spPr bwMode="auto">
            <a:xfrm>
              <a:off x="2880" y="2424"/>
              <a:ext cx="2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6019800" y="3830638"/>
            <a:ext cx="292100" cy="2028825"/>
            <a:chOff x="3792" y="2413"/>
            <a:chExt cx="184" cy="1278"/>
          </a:xfrm>
        </p:grpSpPr>
        <p:sp>
          <p:nvSpPr>
            <p:cNvPr id="21580" name="Line 214"/>
            <p:cNvSpPr>
              <a:spLocks noChangeShapeType="1"/>
            </p:cNvSpPr>
            <p:nvPr/>
          </p:nvSpPr>
          <p:spPr bwMode="auto">
            <a:xfrm flipH="1">
              <a:off x="3881" y="2413"/>
              <a:ext cx="1" cy="807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Rectangle 215"/>
            <p:cNvSpPr>
              <a:spLocks noChangeArrowheads="1"/>
            </p:cNvSpPr>
            <p:nvPr/>
          </p:nvSpPr>
          <p:spPr bwMode="auto">
            <a:xfrm>
              <a:off x="3792" y="322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990099"/>
                  </a:solidFill>
                  <a:latin typeface="Arial" panose="020B0604020202020204" pitchFamily="34" charset="0"/>
                </a:rPr>
                <a:t>40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582" name="Rectangle 216"/>
            <p:cNvSpPr>
              <a:spLocks noChangeArrowheads="1"/>
            </p:cNvSpPr>
            <p:nvPr/>
          </p:nvSpPr>
          <p:spPr bwMode="auto">
            <a:xfrm>
              <a:off x="3792" y="3364"/>
              <a:ext cx="1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990099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200" baseline="-22000">
                  <a:solidFill>
                    <a:srgbClr val="990099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 baseline="-20000">
                <a:solidFill>
                  <a:srgbClr val="990099"/>
                </a:solidFill>
                <a:latin typeface="Arial" panose="020B0604020202020204" pitchFamily="34" charset="0"/>
              </a:endParaRPr>
            </a:p>
            <a:p>
              <a:endParaRPr lang="en-US" altLang="en-US" sz="2400" baseline="-20000">
                <a:solidFill>
                  <a:srgbClr val="990099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" name="Group 217"/>
          <p:cNvGrpSpPr>
            <a:grpSpLocks/>
          </p:cNvGrpSpPr>
          <p:nvPr/>
        </p:nvGrpSpPr>
        <p:grpSpPr bwMode="auto">
          <a:xfrm>
            <a:off x="4864100" y="3879850"/>
            <a:ext cx="409575" cy="1973263"/>
            <a:chOff x="3064" y="2444"/>
            <a:chExt cx="258" cy="1243"/>
          </a:xfrm>
        </p:grpSpPr>
        <p:sp>
          <p:nvSpPr>
            <p:cNvPr id="21577" name="Line 218"/>
            <p:cNvSpPr>
              <a:spLocks noChangeShapeType="1"/>
            </p:cNvSpPr>
            <p:nvPr/>
          </p:nvSpPr>
          <p:spPr bwMode="auto">
            <a:xfrm>
              <a:off x="3146" y="2444"/>
              <a:ext cx="1" cy="764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Rectangle 219"/>
            <p:cNvSpPr>
              <a:spLocks noChangeArrowheads="1"/>
            </p:cNvSpPr>
            <p:nvPr/>
          </p:nvSpPr>
          <p:spPr bwMode="auto">
            <a:xfrm>
              <a:off x="3064" y="322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CC"/>
                  </a:solidFill>
                  <a:latin typeface="Arial" panose="020B0604020202020204" pitchFamily="34" charset="0"/>
                </a:rPr>
                <a:t>11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1579" name="Rectangle 220"/>
            <p:cNvSpPr>
              <a:spLocks noChangeArrowheads="1"/>
            </p:cNvSpPr>
            <p:nvPr/>
          </p:nvSpPr>
          <p:spPr bwMode="auto">
            <a:xfrm>
              <a:off x="3072" y="3360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0000">
                  <a:solidFill>
                    <a:schemeClr val="accent2"/>
                  </a:solidFill>
                  <a:latin typeface="Arial Rounded MT Bold" panose="020F0704030504030204" pitchFamily="34" charset="0"/>
                  <a:sym typeface="Symbol" panose="05050102010706020507" pitchFamily="18" charset="2"/>
                </a:rPr>
                <a:t></a:t>
              </a:r>
              <a:endParaRPr lang="en-US" altLang="en-US" sz="2400" baseline="-20000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  <a:p>
              <a:endParaRPr lang="en-US" altLang="en-US" sz="2400" baseline="-20000">
                <a:solidFill>
                  <a:schemeClr val="accent2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" name="Group 221"/>
          <p:cNvGrpSpPr>
            <a:grpSpLocks/>
          </p:cNvGrpSpPr>
          <p:nvPr/>
        </p:nvGrpSpPr>
        <p:grpSpPr bwMode="auto">
          <a:xfrm>
            <a:off x="8210550" y="3860800"/>
            <a:ext cx="396875" cy="1992313"/>
            <a:chOff x="5172" y="2432"/>
            <a:chExt cx="250" cy="1255"/>
          </a:xfrm>
        </p:grpSpPr>
        <p:sp>
          <p:nvSpPr>
            <p:cNvPr id="21574" name="Rectangle 222"/>
            <p:cNvSpPr>
              <a:spLocks noChangeArrowheads="1"/>
            </p:cNvSpPr>
            <p:nvPr/>
          </p:nvSpPr>
          <p:spPr bwMode="auto">
            <a:xfrm>
              <a:off x="5176" y="322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6600"/>
                  </a:solidFill>
                  <a:latin typeface="Arial" panose="020B0604020202020204" pitchFamily="34" charset="0"/>
                </a:rPr>
                <a:t>99</a:t>
              </a:r>
              <a:endParaRPr lang="en-US" altLang="en-US" sz="2400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75" name="Line 223"/>
            <p:cNvSpPr>
              <a:spLocks noChangeShapeType="1"/>
            </p:cNvSpPr>
            <p:nvPr/>
          </p:nvSpPr>
          <p:spPr bwMode="auto">
            <a:xfrm>
              <a:off x="5300" y="2432"/>
              <a:ext cx="1" cy="764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Rectangle 224"/>
            <p:cNvSpPr>
              <a:spLocks noChangeArrowheads="1"/>
            </p:cNvSpPr>
            <p:nvPr/>
          </p:nvSpPr>
          <p:spPr bwMode="auto">
            <a:xfrm>
              <a:off x="5172" y="3360"/>
              <a:ext cx="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FF66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20000">
                  <a:solidFill>
                    <a:srgbClr val="FF6600"/>
                  </a:solidFill>
                  <a:latin typeface="Arial Rounded MT Bold" panose="020F0704030504030204" pitchFamily="34" charset="0"/>
                  <a:sym typeface="Symbol" panose="05050102010706020507" pitchFamily="18" charset="2"/>
                </a:rPr>
                <a:t></a:t>
              </a:r>
              <a:endParaRPr lang="en-US" altLang="en-US" sz="2400" baseline="-20000">
                <a:solidFill>
                  <a:srgbClr val="FF6600"/>
                </a:solidFill>
                <a:latin typeface="Arial Rounded MT Bold" panose="020F0704030504030204" pitchFamily="34" charset="0"/>
              </a:endParaRPr>
            </a:p>
            <a:p>
              <a:endParaRPr lang="en-US" altLang="en-US" sz="2400" baseline="-20000">
                <a:solidFill>
                  <a:srgbClr val="CC33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Group 225"/>
          <p:cNvGrpSpPr>
            <a:grpSpLocks/>
          </p:cNvGrpSpPr>
          <p:nvPr/>
        </p:nvGrpSpPr>
        <p:grpSpPr bwMode="auto">
          <a:xfrm>
            <a:off x="6197600" y="3822700"/>
            <a:ext cx="2209800" cy="427038"/>
            <a:chOff x="3904" y="2408"/>
            <a:chExt cx="1392" cy="269"/>
          </a:xfrm>
        </p:grpSpPr>
        <p:sp>
          <p:nvSpPr>
            <p:cNvPr id="21572" name="Line 226"/>
            <p:cNvSpPr>
              <a:spLocks noChangeShapeType="1"/>
            </p:cNvSpPr>
            <p:nvPr/>
          </p:nvSpPr>
          <p:spPr bwMode="auto">
            <a:xfrm>
              <a:off x="3904" y="2424"/>
              <a:ext cx="1392" cy="1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Rectangle 227"/>
            <p:cNvSpPr>
              <a:spLocks noChangeArrowheads="1"/>
            </p:cNvSpPr>
            <p:nvPr/>
          </p:nvSpPr>
          <p:spPr bwMode="auto">
            <a:xfrm>
              <a:off x="4448" y="2408"/>
              <a:ext cx="14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i="1">
                  <a:solidFill>
                    <a:srgbClr val="CC33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28"/>
          <p:cNvGrpSpPr>
            <a:grpSpLocks/>
          </p:cNvGrpSpPr>
          <p:nvPr/>
        </p:nvGrpSpPr>
        <p:grpSpPr bwMode="auto">
          <a:xfrm>
            <a:off x="5003800" y="3810000"/>
            <a:ext cx="1143000" cy="427038"/>
            <a:chOff x="3152" y="2400"/>
            <a:chExt cx="720" cy="269"/>
          </a:xfrm>
        </p:grpSpPr>
        <p:sp>
          <p:nvSpPr>
            <p:cNvPr id="21570" name="Line 229"/>
            <p:cNvSpPr>
              <a:spLocks noChangeShapeType="1"/>
            </p:cNvSpPr>
            <p:nvPr/>
          </p:nvSpPr>
          <p:spPr bwMode="auto">
            <a:xfrm>
              <a:off x="3152" y="2424"/>
              <a:ext cx="720" cy="1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Rectangle 230"/>
            <p:cNvSpPr>
              <a:spLocks noChangeArrowheads="1"/>
            </p:cNvSpPr>
            <p:nvPr/>
          </p:nvSpPr>
          <p:spPr bwMode="auto">
            <a:xfrm>
              <a:off x="3360" y="2400"/>
              <a:ext cx="1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i="1">
                  <a:solidFill>
                    <a:srgbClr val="0033CC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38151" name="Oval 231"/>
          <p:cNvSpPr>
            <a:spLocks noChangeArrowheads="1"/>
          </p:cNvSpPr>
          <p:nvPr/>
        </p:nvSpPr>
        <p:spPr bwMode="auto">
          <a:xfrm>
            <a:off x="6107113" y="3781425"/>
            <a:ext cx="114300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38152" name="Rectangle 232"/>
          <p:cNvSpPr>
            <a:spLocks noChangeArrowheads="1"/>
          </p:cNvSpPr>
          <p:nvPr/>
        </p:nvSpPr>
        <p:spPr bwMode="auto">
          <a:xfrm>
            <a:off x="698500" y="2459038"/>
            <a:ext cx="315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Answer:</a:t>
            </a:r>
            <a:r>
              <a:rPr lang="en-US" altLang="en-US" sz="2000" i="1">
                <a:solidFill>
                  <a:schemeClr val="accent2"/>
                </a:solidFill>
                <a:latin typeface="Arial" panose="020B0604020202020204" pitchFamily="34" charset="0"/>
              </a:rPr>
              <a:t> C</a:t>
            </a:r>
            <a:r>
              <a:rPr lang="en-US" altLang="en-US" sz="2200" baseline="-25000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 = 11 wt% Sn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38153" name="Rectangle 233"/>
          <p:cNvSpPr>
            <a:spLocks noChangeArrowheads="1"/>
          </p:cNvSpPr>
          <p:nvPr/>
        </p:nvSpPr>
        <p:spPr bwMode="auto">
          <a:xfrm>
            <a:off x="1803400" y="2749550"/>
            <a:ext cx="197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FF66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200" baseline="-25000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000">
                <a:solidFill>
                  <a:srgbClr val="FF6600"/>
                </a:solidFill>
                <a:latin typeface="Arial" panose="020B0604020202020204" pitchFamily="34" charset="0"/>
              </a:rPr>
              <a:t> = 99 wt% Sn</a:t>
            </a:r>
          </a:p>
        </p:txBody>
      </p:sp>
      <p:grpSp>
        <p:nvGrpSpPr>
          <p:cNvPr id="9" name="Group 262"/>
          <p:cNvGrpSpPr>
            <a:grpSpLocks/>
          </p:cNvGrpSpPr>
          <p:nvPr/>
        </p:nvGrpSpPr>
        <p:grpSpPr bwMode="auto">
          <a:xfrm>
            <a:off x="717550" y="3973513"/>
            <a:ext cx="3157538" cy="1360487"/>
            <a:chOff x="452" y="2350"/>
            <a:chExt cx="1989" cy="857"/>
          </a:xfrm>
        </p:grpSpPr>
        <p:sp>
          <p:nvSpPr>
            <p:cNvPr id="21549" name="Rectangle 16"/>
            <p:cNvSpPr>
              <a:spLocks noChangeArrowheads="1"/>
            </p:cNvSpPr>
            <p:nvPr/>
          </p:nvSpPr>
          <p:spPr bwMode="auto">
            <a:xfrm>
              <a:off x="452" y="2467"/>
              <a:ext cx="1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</a:rPr>
                <a:t>W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21550" name="Rectangle 17"/>
            <p:cNvSpPr>
              <a:spLocks noChangeArrowheads="1"/>
            </p:cNvSpPr>
            <p:nvPr/>
          </p:nvSpPr>
          <p:spPr bwMode="auto">
            <a:xfrm>
              <a:off x="604" y="2507"/>
              <a:ext cx="1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000" baseline="-11000">
                  <a:solidFill>
                    <a:srgbClr val="0033CC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  <a:endParaRPr lang="en-US" altLang="en-US" sz="2000">
                <a:latin typeface="Times" panose="02020603050405020304" pitchFamily="18" charset="0"/>
              </a:endParaRPr>
            </a:p>
          </p:txBody>
        </p:sp>
        <p:sp>
          <p:nvSpPr>
            <p:cNvPr id="21551" name="Rectangle 18"/>
            <p:cNvSpPr>
              <a:spLocks noChangeArrowheads="1"/>
            </p:cNvSpPr>
            <p:nvPr/>
          </p:nvSpPr>
          <p:spPr bwMode="auto">
            <a:xfrm>
              <a:off x="722" y="247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=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1552" name="Rectangle 19"/>
            <p:cNvSpPr>
              <a:spLocks noChangeArrowheads="1"/>
            </p:cNvSpPr>
            <p:nvPr/>
          </p:nvSpPr>
          <p:spPr bwMode="auto">
            <a:xfrm>
              <a:off x="1516" y="2350"/>
              <a:ext cx="4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rgbClr val="0033CC"/>
                  </a:solidFill>
                  <a:latin typeface="Arial Rounded MT Bold" panose="020F0704030504030204" pitchFamily="34" charset="0"/>
                  <a:sym typeface="Symbol" panose="05050102010706020507" pitchFamily="18" charset="2"/>
                </a:rPr>
                <a:t></a:t>
              </a:r>
              <a:r>
                <a:rPr lang="en-US" altLang="en-US" sz="2000">
                  <a:solidFill>
                    <a:srgbClr val="0033CC"/>
                  </a:solidFill>
                  <a:latin typeface="Arial Rounded MT Bold" panose="020F070403050403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- 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C</a:t>
              </a:r>
              <a:r>
                <a:rPr lang="en-US" altLang="en-US" sz="2000" baseline="-25000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0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21553" name="Rectangle 20"/>
            <p:cNvSpPr>
              <a:spLocks noChangeArrowheads="1"/>
            </p:cNvSpPr>
            <p:nvPr/>
          </p:nvSpPr>
          <p:spPr bwMode="auto">
            <a:xfrm>
              <a:off x="1516" y="2562"/>
              <a:ext cx="4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rgbClr val="0033CC"/>
                  </a:solidFill>
                  <a:latin typeface="Arial Rounded MT Bold" panose="020F0704030504030204" pitchFamily="34" charset="0"/>
                  <a:sym typeface="Symbol" panose="05050102010706020507" pitchFamily="18" charset="2"/>
                </a:rPr>
                <a:t></a:t>
              </a:r>
              <a:r>
                <a:rPr lang="en-US" altLang="en-US" sz="2000">
                  <a:solidFill>
                    <a:srgbClr val="0033CC"/>
                  </a:solidFill>
                  <a:latin typeface="Arial Rounded MT Bold" panose="020F070403050403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- </a:t>
              </a:r>
              <a:r>
                <a:rPr lang="en-US" altLang="en-US" sz="2000" i="1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C</a:t>
              </a:r>
              <a:r>
                <a:rPr lang="en-US" altLang="en-US" sz="2000" baseline="-25000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1554" name="Line 21"/>
            <p:cNvSpPr>
              <a:spLocks noChangeShapeType="1"/>
            </p:cNvSpPr>
            <p:nvPr/>
          </p:nvSpPr>
          <p:spPr bwMode="auto">
            <a:xfrm>
              <a:off x="1502" y="2570"/>
              <a:ext cx="555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22"/>
            <p:cNvSpPr>
              <a:spLocks noChangeArrowheads="1"/>
            </p:cNvSpPr>
            <p:nvPr/>
          </p:nvSpPr>
          <p:spPr bwMode="auto">
            <a:xfrm>
              <a:off x="722" y="2919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=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grpSp>
          <p:nvGrpSpPr>
            <p:cNvPr id="21556" name="Group 260"/>
            <p:cNvGrpSpPr>
              <a:grpSpLocks/>
            </p:cNvGrpSpPr>
            <p:nvPr/>
          </p:nvGrpSpPr>
          <p:grpSpPr bwMode="auto">
            <a:xfrm>
              <a:off x="883" y="2827"/>
              <a:ext cx="555" cy="380"/>
              <a:chOff x="883" y="2827"/>
              <a:chExt cx="555" cy="380"/>
            </a:xfrm>
          </p:grpSpPr>
          <p:sp>
            <p:nvSpPr>
              <p:cNvPr id="21567" name="Rectangle 23"/>
              <p:cNvSpPr>
                <a:spLocks noChangeArrowheads="1"/>
              </p:cNvSpPr>
              <p:nvPr/>
            </p:nvSpPr>
            <p:spPr bwMode="auto">
              <a:xfrm>
                <a:off x="901" y="2827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33CC"/>
                    </a:solidFill>
                    <a:latin typeface="Arial" panose="020B0604020202020204" pitchFamily="34" charset="0"/>
                  </a:rPr>
                  <a:t>99</a:t>
                </a:r>
                <a:r>
                  <a:rPr lang="en-US" altLang="en-US" sz="2000">
                    <a:solidFill>
                      <a:srgbClr val="00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- 40</a:t>
                </a: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568" name="Rectangle 24"/>
              <p:cNvSpPr>
                <a:spLocks noChangeArrowheads="1"/>
              </p:cNvSpPr>
              <p:nvPr/>
            </p:nvSpPr>
            <p:spPr bwMode="auto">
              <a:xfrm>
                <a:off x="901" y="3015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33CC"/>
                    </a:solidFill>
                    <a:latin typeface="Arial" panose="020B0604020202020204" pitchFamily="34" charset="0"/>
                  </a:rPr>
                  <a:t>99</a:t>
                </a:r>
                <a:r>
                  <a:rPr lang="en-US" altLang="en-US" sz="2000">
                    <a:solidFill>
                      <a:srgbClr val="00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- 11</a:t>
                </a:r>
                <a:endParaRPr lang="en-US" altLang="en-US" sz="2000" baseline="-25000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1569" name="Line 25"/>
              <p:cNvSpPr>
                <a:spLocks noChangeShapeType="1"/>
              </p:cNvSpPr>
              <p:nvPr/>
            </p:nvSpPr>
            <p:spPr bwMode="auto">
              <a:xfrm flipV="1">
                <a:off x="883" y="3019"/>
                <a:ext cx="5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57" name="Rectangle 26"/>
            <p:cNvSpPr>
              <a:spLocks noChangeArrowheads="1"/>
            </p:cNvSpPr>
            <p:nvPr/>
          </p:nvSpPr>
          <p:spPr bwMode="auto">
            <a:xfrm>
              <a:off x="1503" y="2916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=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1558" name="Rectangle 27"/>
            <p:cNvSpPr>
              <a:spLocks noChangeArrowheads="1"/>
            </p:cNvSpPr>
            <p:nvPr/>
          </p:nvSpPr>
          <p:spPr bwMode="auto">
            <a:xfrm>
              <a:off x="1682" y="2827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59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1559" name="Rectangle 28"/>
            <p:cNvSpPr>
              <a:spLocks noChangeArrowheads="1"/>
            </p:cNvSpPr>
            <p:nvPr/>
          </p:nvSpPr>
          <p:spPr bwMode="auto">
            <a:xfrm>
              <a:off x="1682" y="301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88</a:t>
              </a:r>
              <a:endParaRPr lang="en-US" altLang="en-US" sz="2000" baseline="-25000">
                <a:solidFill>
                  <a:srgbClr val="0033CC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1560" name="Line 29"/>
            <p:cNvSpPr>
              <a:spLocks noChangeShapeType="1"/>
            </p:cNvSpPr>
            <p:nvPr/>
          </p:nvSpPr>
          <p:spPr bwMode="auto">
            <a:xfrm flipV="1">
              <a:off x="1664" y="3019"/>
              <a:ext cx="2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Rectangle 30"/>
            <p:cNvSpPr>
              <a:spLocks noChangeArrowheads="1"/>
            </p:cNvSpPr>
            <p:nvPr/>
          </p:nvSpPr>
          <p:spPr bwMode="auto">
            <a:xfrm>
              <a:off x="1992" y="2920"/>
              <a:ext cx="4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= 0.67</a:t>
              </a:r>
            </a:p>
          </p:txBody>
        </p:sp>
        <p:grpSp>
          <p:nvGrpSpPr>
            <p:cNvPr id="21562" name="Group 259"/>
            <p:cNvGrpSpPr>
              <a:grpSpLocks/>
            </p:cNvGrpSpPr>
            <p:nvPr/>
          </p:nvGrpSpPr>
          <p:grpSpPr bwMode="auto">
            <a:xfrm>
              <a:off x="883" y="2379"/>
              <a:ext cx="326" cy="372"/>
              <a:chOff x="892" y="2379"/>
              <a:chExt cx="326" cy="372"/>
            </a:xfrm>
          </p:grpSpPr>
          <p:sp>
            <p:nvSpPr>
              <p:cNvPr id="21564" name="Rectangle 234"/>
              <p:cNvSpPr>
                <a:spLocks noChangeArrowheads="1"/>
              </p:cNvSpPr>
              <p:nvPr/>
            </p:nvSpPr>
            <p:spPr bwMode="auto">
              <a:xfrm>
                <a:off x="992" y="2379"/>
                <a:ext cx="1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 sz="2000" i="1">
                  <a:latin typeface="Arial" panose="020B0604020202020204" pitchFamily="34" charset="0"/>
                </a:endParaRPr>
              </a:p>
            </p:txBody>
          </p:sp>
          <p:sp>
            <p:nvSpPr>
              <p:cNvPr id="21565" name="Rectangle 235"/>
              <p:cNvSpPr>
                <a:spLocks noChangeArrowheads="1"/>
              </p:cNvSpPr>
              <p:nvPr/>
            </p:nvSpPr>
            <p:spPr bwMode="auto">
              <a:xfrm>
                <a:off x="892" y="2559"/>
                <a:ext cx="3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en-US" sz="2000">
                    <a:solidFill>
                      <a:srgbClr val="0033CC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altLang="en-US" sz="2000" i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 sz="2000" i="1" baseline="-25000">
                  <a:solidFill>
                    <a:srgbClr val="0033CC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1566" name="Line 236"/>
              <p:cNvSpPr>
                <a:spLocks noChangeShapeType="1"/>
              </p:cNvSpPr>
              <p:nvPr/>
            </p:nvSpPr>
            <p:spPr bwMode="auto">
              <a:xfrm>
                <a:off x="900" y="2571"/>
                <a:ext cx="318" cy="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63" name="Rectangle 237"/>
            <p:cNvSpPr>
              <a:spLocks noChangeArrowheads="1"/>
            </p:cNvSpPr>
            <p:nvPr/>
          </p:nvSpPr>
          <p:spPr bwMode="auto">
            <a:xfrm>
              <a:off x="1323" y="2465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Arial" panose="020B0604020202020204" pitchFamily="34" charset="0"/>
                </a:rPr>
                <a:t>=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261"/>
          <p:cNvGrpSpPr>
            <a:grpSpLocks/>
          </p:cNvGrpSpPr>
          <p:nvPr/>
        </p:nvGrpSpPr>
        <p:grpSpPr bwMode="auto">
          <a:xfrm>
            <a:off x="717550" y="5181600"/>
            <a:ext cx="3148013" cy="1377950"/>
            <a:chOff x="452" y="3254"/>
            <a:chExt cx="1983" cy="868"/>
          </a:xfrm>
        </p:grpSpPr>
        <p:sp>
          <p:nvSpPr>
            <p:cNvPr id="21527" name="Rectangle 32"/>
            <p:cNvSpPr>
              <a:spLocks noChangeArrowheads="1"/>
            </p:cNvSpPr>
            <p:nvPr/>
          </p:nvSpPr>
          <p:spPr bwMode="auto">
            <a:xfrm>
              <a:off x="452" y="3359"/>
              <a:ext cx="1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FF6600"/>
                  </a:solidFill>
                  <a:latin typeface="Arial" panose="020B0604020202020204" pitchFamily="34" charset="0"/>
                </a:rPr>
                <a:t>W</a:t>
              </a:r>
              <a:endParaRPr lang="en-US" altLang="en-US" sz="2000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8" name="Rectangle 33"/>
            <p:cNvSpPr>
              <a:spLocks noChangeArrowheads="1"/>
            </p:cNvSpPr>
            <p:nvPr/>
          </p:nvSpPr>
          <p:spPr bwMode="auto">
            <a:xfrm>
              <a:off x="604" y="3399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000" baseline="-11000">
                  <a:solidFill>
                    <a:srgbClr val="FF66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</a:t>
              </a:r>
              <a:endParaRPr lang="en-US" altLang="en-US" sz="3000" baseline="-11000">
                <a:solidFill>
                  <a:srgbClr val="0033CC"/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1529" name="Rectangle 34"/>
            <p:cNvSpPr>
              <a:spLocks noChangeArrowheads="1"/>
            </p:cNvSpPr>
            <p:nvPr/>
          </p:nvSpPr>
          <p:spPr bwMode="auto">
            <a:xfrm>
              <a:off x="722" y="3371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21530" name="Group 255"/>
            <p:cNvGrpSpPr>
              <a:grpSpLocks/>
            </p:cNvGrpSpPr>
            <p:nvPr/>
          </p:nvGrpSpPr>
          <p:grpSpPr bwMode="auto">
            <a:xfrm>
              <a:off x="1498" y="3254"/>
              <a:ext cx="558" cy="400"/>
              <a:chOff x="885" y="3245"/>
              <a:chExt cx="558" cy="400"/>
            </a:xfrm>
          </p:grpSpPr>
          <p:sp>
            <p:nvSpPr>
              <p:cNvPr id="21546" name="Rectangle 35"/>
              <p:cNvSpPr>
                <a:spLocks noChangeArrowheads="1"/>
              </p:cNvSpPr>
              <p:nvPr/>
            </p:nvSpPr>
            <p:spPr bwMode="auto">
              <a:xfrm>
                <a:off x="903" y="3245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2000" baseline="-25000">
                    <a:solidFill>
                      <a:srgbClr val="FF66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4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- C</a:t>
                </a:r>
                <a:r>
                  <a:rPr lang="en-US" altLang="en-US" sz="2000" baseline="-25000">
                    <a:solidFill>
                      <a:srgbClr val="FF66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</a:t>
                </a:r>
                <a:endParaRPr lang="en-US" altLang="en-US" sz="2000">
                  <a:solidFill>
                    <a:srgbClr val="FF6600"/>
                  </a:solidFill>
                  <a:latin typeface="Times" panose="02020603050405020304" pitchFamily="18" charset="0"/>
                </a:endParaRPr>
              </a:p>
            </p:txBody>
          </p:sp>
          <p:sp>
            <p:nvSpPr>
              <p:cNvPr id="21547" name="Rectangle 36"/>
              <p:cNvSpPr>
                <a:spLocks noChangeArrowheads="1"/>
              </p:cNvSpPr>
              <p:nvPr/>
            </p:nvSpPr>
            <p:spPr bwMode="auto">
              <a:xfrm>
                <a:off x="903" y="3453"/>
                <a:ext cx="5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en-US" sz="2000" baseline="-25000">
                    <a:solidFill>
                      <a:srgbClr val="FF66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</a:t>
                </a:r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  - C</a:t>
                </a:r>
                <a:r>
                  <a:rPr lang="en-US" altLang="en-US" sz="2000" baseline="-25000">
                    <a:solidFill>
                      <a:srgbClr val="FF66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</a:t>
                </a:r>
                <a:endParaRPr lang="en-US" altLang="en-US" sz="2000" baseline="-25000">
                  <a:solidFill>
                    <a:srgbClr val="FF6600"/>
                  </a:solidFill>
                  <a:latin typeface="Arial Rounded MT Bold" panose="020F070403050403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1548" name="Line 37"/>
              <p:cNvSpPr>
                <a:spLocks noChangeShapeType="1"/>
              </p:cNvSpPr>
              <p:nvPr/>
            </p:nvSpPr>
            <p:spPr bwMode="auto">
              <a:xfrm>
                <a:off x="885" y="3465"/>
                <a:ext cx="555" cy="1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1" name="Rectangle 38"/>
            <p:cNvSpPr>
              <a:spLocks noChangeArrowheads="1"/>
            </p:cNvSpPr>
            <p:nvPr/>
          </p:nvSpPr>
          <p:spPr bwMode="auto">
            <a:xfrm>
              <a:off x="1323" y="3371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21532" name="Group 257"/>
            <p:cNvGrpSpPr>
              <a:grpSpLocks/>
            </p:cNvGrpSpPr>
            <p:nvPr/>
          </p:nvGrpSpPr>
          <p:grpSpPr bwMode="auto">
            <a:xfrm>
              <a:off x="883" y="3286"/>
              <a:ext cx="337" cy="383"/>
              <a:chOff x="1034" y="3277"/>
              <a:chExt cx="337" cy="383"/>
            </a:xfrm>
          </p:grpSpPr>
          <p:sp>
            <p:nvSpPr>
              <p:cNvPr id="21543" name="Rectangle 240"/>
              <p:cNvSpPr>
                <a:spLocks noChangeArrowheads="1"/>
              </p:cNvSpPr>
              <p:nvPr/>
            </p:nvSpPr>
            <p:spPr bwMode="auto">
              <a:xfrm>
                <a:off x="1143" y="3277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21544" name="Rectangle 241"/>
              <p:cNvSpPr>
                <a:spLocks noChangeArrowheads="1"/>
              </p:cNvSpPr>
              <p:nvPr/>
            </p:nvSpPr>
            <p:spPr bwMode="auto">
              <a:xfrm>
                <a:off x="1055" y="3468"/>
                <a:ext cx="3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/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en-US" sz="2000">
                    <a:solidFill>
                      <a:srgbClr val="FF6600"/>
                    </a:solidFill>
                    <a:latin typeface="Arial" panose="020B0604020202020204" pitchFamily="34" charset="0"/>
                  </a:rPr>
                  <a:t>+</a:t>
                </a:r>
                <a:r>
                  <a:rPr lang="en-US" altLang="en-US" sz="2000" i="1">
                    <a:solidFill>
                      <a:srgbClr val="FF6600"/>
                    </a:solidFill>
                    <a:latin typeface="Arial" panose="020B0604020202020204" pitchFamily="34" charset="0"/>
                  </a:rPr>
                  <a:t>S</a:t>
                </a:r>
                <a:endParaRPr lang="en-US" altLang="en-US" sz="2000" i="1" baseline="-25000">
                  <a:solidFill>
                    <a:srgbClr val="FF6600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1545" name="Line 242"/>
              <p:cNvSpPr>
                <a:spLocks noChangeShapeType="1"/>
              </p:cNvSpPr>
              <p:nvPr/>
            </p:nvSpPr>
            <p:spPr bwMode="auto">
              <a:xfrm>
                <a:off x="1034" y="3465"/>
                <a:ext cx="326" cy="1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3" name="Rectangle 244"/>
            <p:cNvSpPr>
              <a:spLocks noChangeArrowheads="1"/>
            </p:cNvSpPr>
            <p:nvPr/>
          </p:nvSpPr>
          <p:spPr bwMode="auto">
            <a:xfrm>
              <a:off x="1495" y="381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1534" name="Rectangle 245"/>
            <p:cNvSpPr>
              <a:spLocks noChangeArrowheads="1"/>
            </p:cNvSpPr>
            <p:nvPr/>
          </p:nvSpPr>
          <p:spPr bwMode="auto">
            <a:xfrm>
              <a:off x="1692" y="371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00"/>
                  </a:solidFill>
                  <a:latin typeface="Arial" panose="020B0604020202020204" pitchFamily="34" charset="0"/>
                </a:rPr>
                <a:t>29</a:t>
              </a:r>
            </a:p>
          </p:txBody>
        </p:sp>
        <p:sp>
          <p:nvSpPr>
            <p:cNvPr id="21535" name="Rectangle 246"/>
            <p:cNvSpPr>
              <a:spLocks noChangeArrowheads="1"/>
            </p:cNvSpPr>
            <p:nvPr/>
          </p:nvSpPr>
          <p:spPr bwMode="auto">
            <a:xfrm>
              <a:off x="1692" y="39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00"/>
                  </a:solidFill>
                  <a:latin typeface="Arial" panose="020B0604020202020204" pitchFamily="34" charset="0"/>
                </a:rPr>
                <a:t>88</a:t>
              </a:r>
              <a:endParaRPr lang="en-US" altLang="en-US" sz="2000" baseline="-25000">
                <a:solidFill>
                  <a:srgbClr val="FF6600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1536" name="Line 247"/>
            <p:cNvSpPr>
              <a:spLocks noChangeShapeType="1"/>
            </p:cNvSpPr>
            <p:nvPr/>
          </p:nvSpPr>
          <p:spPr bwMode="auto">
            <a:xfrm>
              <a:off x="1674" y="3914"/>
              <a:ext cx="244" cy="1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Rectangle 248"/>
            <p:cNvSpPr>
              <a:spLocks noChangeArrowheads="1"/>
            </p:cNvSpPr>
            <p:nvPr/>
          </p:nvSpPr>
          <p:spPr bwMode="auto">
            <a:xfrm>
              <a:off x="1986" y="3810"/>
              <a:ext cx="4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00"/>
                  </a:solidFill>
                  <a:latin typeface="Arial" panose="020B0604020202020204" pitchFamily="34" charset="0"/>
                </a:rPr>
                <a:t>= 0.33</a:t>
              </a:r>
            </a:p>
          </p:txBody>
        </p:sp>
        <p:sp>
          <p:nvSpPr>
            <p:cNvPr id="21538" name="Rectangle 251"/>
            <p:cNvSpPr>
              <a:spLocks noChangeArrowheads="1"/>
            </p:cNvSpPr>
            <p:nvPr/>
          </p:nvSpPr>
          <p:spPr bwMode="auto">
            <a:xfrm>
              <a:off x="722" y="3811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6600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21539" name="Group 258"/>
            <p:cNvGrpSpPr>
              <a:grpSpLocks/>
            </p:cNvGrpSpPr>
            <p:nvPr/>
          </p:nvGrpSpPr>
          <p:grpSpPr bwMode="auto">
            <a:xfrm>
              <a:off x="883" y="3716"/>
              <a:ext cx="518" cy="401"/>
              <a:chOff x="919" y="3716"/>
              <a:chExt cx="518" cy="401"/>
            </a:xfrm>
          </p:grpSpPr>
          <p:sp>
            <p:nvSpPr>
              <p:cNvPr id="21540" name="Rectangle 252"/>
              <p:cNvSpPr>
                <a:spLocks noChangeArrowheads="1"/>
              </p:cNvSpPr>
              <p:nvPr/>
            </p:nvSpPr>
            <p:spPr bwMode="auto">
              <a:xfrm>
                <a:off x="937" y="3716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6600"/>
                    </a:solidFill>
                    <a:latin typeface="Arial" panose="020B0604020202020204" pitchFamily="34" charset="0"/>
                  </a:rPr>
                  <a:t>40 - 11</a:t>
                </a:r>
              </a:p>
            </p:txBody>
          </p:sp>
          <p:sp>
            <p:nvSpPr>
              <p:cNvPr id="21541" name="Rectangle 253"/>
              <p:cNvSpPr>
                <a:spLocks noChangeArrowheads="1"/>
              </p:cNvSpPr>
              <p:nvPr/>
            </p:nvSpPr>
            <p:spPr bwMode="auto">
              <a:xfrm>
                <a:off x="937" y="3925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6600"/>
                    </a:solidFill>
                    <a:latin typeface="Arial" panose="020B0604020202020204" pitchFamily="34" charset="0"/>
                  </a:rPr>
                  <a:t>99 - 11</a:t>
                </a:r>
                <a:endParaRPr lang="en-US" altLang="en-US" sz="2000" baseline="-25000">
                  <a:solidFill>
                    <a:srgbClr val="FF6600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1542" name="Line 254"/>
              <p:cNvSpPr>
                <a:spLocks noChangeShapeType="1"/>
              </p:cNvSpPr>
              <p:nvPr/>
            </p:nvSpPr>
            <p:spPr bwMode="auto">
              <a:xfrm>
                <a:off x="919" y="3909"/>
                <a:ext cx="518" cy="1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239" name="Rectangle 319"/>
          <p:cNvSpPr>
            <a:spLocks noChangeArrowheads="1"/>
          </p:cNvSpPr>
          <p:nvPr/>
        </p:nvSpPr>
        <p:spPr bwMode="auto">
          <a:xfrm>
            <a:off x="674688" y="3714750"/>
            <a:ext cx="315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Answer: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1526" name="Rectangle 321"/>
          <p:cNvSpPr>
            <a:spLocks noChangeArrowheads="1"/>
          </p:cNvSpPr>
          <p:nvPr/>
        </p:nvSpPr>
        <p:spPr bwMode="auto">
          <a:xfrm>
            <a:off x="4483100" y="5716588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10.8,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9" grpId="0" autoUpdateAnimBg="0"/>
      <p:bldP spid="337930" grpId="0" autoUpdateAnimBg="0"/>
      <p:bldP spid="337932" grpId="0" autoUpdateAnimBg="0"/>
      <p:bldP spid="338151" grpId="0" animBg="1"/>
      <p:bldP spid="338152" grpId="0" autoUpdateAnimBg="0"/>
      <p:bldP spid="338153" grpId="0" autoUpdateAnimBg="0"/>
      <p:bldP spid="3382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Diagram of Pure Substances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  <a:r>
              <a:rPr lang="en-US" altLang="en-US" sz="2400" b="1" smtClean="0"/>
              <a:t>Pure substance exist as solid, liquid and vapor.</a:t>
            </a:r>
          </a:p>
          <a:p>
            <a:pPr eaLnBrk="1" hangingPunct="1"/>
            <a:r>
              <a:rPr lang="en-US" altLang="en-US" sz="2400" b="1" smtClean="0"/>
              <a:t> Phases are separated by </a:t>
            </a:r>
            <a:r>
              <a:rPr lang="en-US" altLang="en-US" sz="2400" b="1" smtClean="0">
                <a:solidFill>
                  <a:srgbClr val="FF6600"/>
                </a:solidFill>
              </a:rPr>
              <a:t>phase boundaries</a:t>
            </a:r>
            <a:r>
              <a:rPr lang="en-US" altLang="en-US" sz="2400" b="1" smtClean="0"/>
              <a:t>.</a:t>
            </a:r>
          </a:p>
          <a:p>
            <a:pPr eaLnBrk="1" hangingPunct="1"/>
            <a:r>
              <a:rPr lang="en-US" altLang="en-US" sz="2400" b="1" smtClean="0"/>
              <a:t> Example : Water, Pure Iron.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 Different phases coexist at </a:t>
            </a:r>
            <a:r>
              <a:rPr lang="en-US" altLang="en-US" sz="2400" b="1" i="1" smtClean="0">
                <a:solidFill>
                  <a:srgbClr val="FF6600"/>
                </a:solidFill>
              </a:rPr>
              <a:t>triple point.</a:t>
            </a:r>
            <a:r>
              <a:rPr lang="en-US" altLang="en-US" sz="2400" b="1" smtClean="0"/>
              <a:t> </a:t>
            </a:r>
          </a:p>
        </p:txBody>
      </p:sp>
      <p:pic>
        <p:nvPicPr>
          <p:cNvPr id="8196" name="Picture 4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9000"/>
            <a:ext cx="42672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ig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93725" y="6553200"/>
            <a:ext cx="735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W. G. Moffatt, et al., “The Structure and Properties of Materials,” vol I: “Structure,” Wiley, 1965, p.151</a:t>
            </a:r>
            <a:endParaRPr lang="en-US" altLang="en-US" sz="120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200">
              <a:solidFill>
                <a:srgbClr val="FF6600"/>
              </a:solidFill>
            </a:endParaRP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7162800" y="32766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BCC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7161213" y="44196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BCC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7162800" y="3976688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FCC</a:t>
            </a:r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 flipH="1">
            <a:off x="7065963" y="3505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1BCE5237-551B-48F1-992B-A9637292C874}" type="slidenum">
              <a:rPr lang="en-US" altLang="en-US" sz="1200">
                <a:latin typeface="Arial" panose="020B0604020202020204" pitchFamily="34" charset="0"/>
              </a:rPr>
              <a:pPr algn="ctr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33400" y="1709738"/>
            <a:ext cx="41989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For alloys for which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     </a:t>
            </a:r>
            <a:r>
              <a:rPr lang="en-US" altLang="en-US" sz="2400" i="1">
                <a:solidFill>
                  <a:srgbClr val="990099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00" baseline="-2000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 &lt; 2 wt% Sn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•  Result: at room temperature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    -- polycrystalline with grains of 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         </a:t>
            </a:r>
            <a:r>
              <a:rPr lang="en-US" altLang="en-US" sz="2200">
                <a:latin typeface="Symbol" panose="05050102010706020507" pitchFamily="18" charset="2"/>
              </a:rPr>
              <a:t>a</a:t>
            </a:r>
            <a:r>
              <a:rPr lang="en-US" altLang="en-US" sz="2200">
                <a:latin typeface="Arial" panose="020B0604020202020204" pitchFamily="34" charset="0"/>
              </a:rPr>
              <a:t> phase having 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         composition </a:t>
            </a:r>
            <a:r>
              <a:rPr lang="en-US" altLang="en-US" sz="2400" i="1">
                <a:solidFill>
                  <a:srgbClr val="990099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700" baseline="-2000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7630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Microstructural Developments </a:t>
            </a:r>
            <a:br>
              <a:rPr lang="en-US" altLang="en-US" smtClean="0"/>
            </a:br>
            <a:r>
              <a:rPr lang="en-US" altLang="en-US" smtClean="0"/>
              <a:t>in Eutectic Systems I</a:t>
            </a:r>
          </a:p>
        </p:txBody>
      </p:sp>
      <p:grpSp>
        <p:nvGrpSpPr>
          <p:cNvPr id="22533" name="Group 162"/>
          <p:cNvGrpSpPr>
            <a:grpSpLocks/>
          </p:cNvGrpSpPr>
          <p:nvPr/>
        </p:nvGrpSpPr>
        <p:grpSpPr bwMode="auto">
          <a:xfrm>
            <a:off x="4811713" y="1709738"/>
            <a:ext cx="3608387" cy="4448175"/>
            <a:chOff x="2838" y="1077"/>
            <a:chExt cx="2273" cy="2802"/>
          </a:xfrm>
        </p:grpSpPr>
        <p:sp>
          <p:nvSpPr>
            <p:cNvPr id="22570" name="Rectangle 80"/>
            <p:cNvSpPr>
              <a:spLocks noChangeArrowheads="1"/>
            </p:cNvSpPr>
            <p:nvPr/>
          </p:nvSpPr>
          <p:spPr bwMode="auto">
            <a:xfrm>
              <a:off x="3032" y="338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71" name="Line 135"/>
            <p:cNvSpPr>
              <a:spLocks noChangeShapeType="1"/>
            </p:cNvSpPr>
            <p:nvPr/>
          </p:nvSpPr>
          <p:spPr bwMode="auto">
            <a:xfrm>
              <a:off x="3138" y="3240"/>
              <a:ext cx="1" cy="38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9"/>
            <p:cNvSpPr>
              <a:spLocks/>
            </p:cNvSpPr>
            <p:nvPr/>
          </p:nvSpPr>
          <p:spPr bwMode="auto">
            <a:xfrm>
              <a:off x="3063" y="1650"/>
              <a:ext cx="892" cy="1714"/>
            </a:xfrm>
            <a:custGeom>
              <a:avLst/>
              <a:gdLst>
                <a:gd name="T0" fmla="*/ 0 w 892"/>
                <a:gd name="T1" fmla="*/ 0 h 1714"/>
                <a:gd name="T2" fmla="*/ 199 w 892"/>
                <a:gd name="T3" fmla="*/ 125 h 1714"/>
                <a:gd name="T4" fmla="*/ 449 w 892"/>
                <a:gd name="T5" fmla="*/ 299 h 1714"/>
                <a:gd name="T6" fmla="*/ 717 w 892"/>
                <a:gd name="T7" fmla="*/ 530 h 1714"/>
                <a:gd name="T8" fmla="*/ 842 w 892"/>
                <a:gd name="T9" fmla="*/ 673 h 1714"/>
                <a:gd name="T10" fmla="*/ 892 w 892"/>
                <a:gd name="T11" fmla="*/ 760 h 1714"/>
                <a:gd name="T12" fmla="*/ 717 w 892"/>
                <a:gd name="T13" fmla="*/ 798 h 1714"/>
                <a:gd name="T14" fmla="*/ 580 w 892"/>
                <a:gd name="T15" fmla="*/ 860 h 1714"/>
                <a:gd name="T16" fmla="*/ 449 w 892"/>
                <a:gd name="T17" fmla="*/ 935 h 1714"/>
                <a:gd name="T18" fmla="*/ 312 w 892"/>
                <a:gd name="T19" fmla="*/ 1035 h 1714"/>
                <a:gd name="T20" fmla="*/ 212 w 892"/>
                <a:gd name="T21" fmla="*/ 1159 h 1714"/>
                <a:gd name="T22" fmla="*/ 137 w 892"/>
                <a:gd name="T23" fmla="*/ 1297 h 1714"/>
                <a:gd name="T24" fmla="*/ 93 w 892"/>
                <a:gd name="T25" fmla="*/ 1452 h 1714"/>
                <a:gd name="T26" fmla="*/ 68 w 892"/>
                <a:gd name="T27" fmla="*/ 1596 h 1714"/>
                <a:gd name="T28" fmla="*/ 62 w 892"/>
                <a:gd name="T29" fmla="*/ 1714 h 1714"/>
                <a:gd name="T30" fmla="*/ 0 w 892"/>
                <a:gd name="T31" fmla="*/ 1714 h 1714"/>
                <a:gd name="T32" fmla="*/ 0 w 892"/>
                <a:gd name="T33" fmla="*/ 0 h 17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2"/>
                <a:gd name="T52" fmla="*/ 0 h 1714"/>
                <a:gd name="T53" fmla="*/ 892 w 892"/>
                <a:gd name="T54" fmla="*/ 1714 h 17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2" h="1714">
                  <a:moveTo>
                    <a:pt x="0" y="0"/>
                  </a:moveTo>
                  <a:lnTo>
                    <a:pt x="199" y="125"/>
                  </a:lnTo>
                  <a:lnTo>
                    <a:pt x="449" y="299"/>
                  </a:lnTo>
                  <a:lnTo>
                    <a:pt x="717" y="530"/>
                  </a:lnTo>
                  <a:lnTo>
                    <a:pt x="842" y="673"/>
                  </a:lnTo>
                  <a:lnTo>
                    <a:pt x="892" y="760"/>
                  </a:lnTo>
                  <a:lnTo>
                    <a:pt x="717" y="798"/>
                  </a:lnTo>
                  <a:lnTo>
                    <a:pt x="580" y="860"/>
                  </a:lnTo>
                  <a:lnTo>
                    <a:pt x="449" y="935"/>
                  </a:lnTo>
                  <a:lnTo>
                    <a:pt x="312" y="1035"/>
                  </a:lnTo>
                  <a:lnTo>
                    <a:pt x="212" y="1159"/>
                  </a:lnTo>
                  <a:lnTo>
                    <a:pt x="137" y="1297"/>
                  </a:lnTo>
                  <a:lnTo>
                    <a:pt x="93" y="1452"/>
                  </a:lnTo>
                  <a:lnTo>
                    <a:pt x="68" y="1596"/>
                  </a:lnTo>
                  <a:lnTo>
                    <a:pt x="62" y="1714"/>
                  </a:lnTo>
                  <a:lnTo>
                    <a:pt x="0" y="1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1"/>
            <p:cNvSpPr>
              <a:spLocks/>
            </p:cNvSpPr>
            <p:nvPr/>
          </p:nvSpPr>
          <p:spPr bwMode="auto">
            <a:xfrm>
              <a:off x="3063" y="1294"/>
              <a:ext cx="1409" cy="699"/>
            </a:xfrm>
            <a:custGeom>
              <a:avLst/>
              <a:gdLst>
                <a:gd name="T0" fmla="*/ 0 w 1409"/>
                <a:gd name="T1" fmla="*/ 350 h 699"/>
                <a:gd name="T2" fmla="*/ 0 w 1409"/>
                <a:gd name="T3" fmla="*/ 0 h 699"/>
                <a:gd name="T4" fmla="*/ 1409 w 1409"/>
                <a:gd name="T5" fmla="*/ 0 h 699"/>
                <a:gd name="T6" fmla="*/ 1409 w 1409"/>
                <a:gd name="T7" fmla="*/ 699 h 699"/>
                <a:gd name="T8" fmla="*/ 0 w 1409"/>
                <a:gd name="T9" fmla="*/ 350 h 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9"/>
                <a:gd name="T16" fmla="*/ 0 h 699"/>
                <a:gd name="T17" fmla="*/ 1409 w 1409"/>
                <a:gd name="T18" fmla="*/ 699 h 6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9" h="699">
                  <a:moveTo>
                    <a:pt x="0" y="350"/>
                  </a:moveTo>
                  <a:lnTo>
                    <a:pt x="0" y="0"/>
                  </a:lnTo>
                  <a:lnTo>
                    <a:pt x="1409" y="0"/>
                  </a:lnTo>
                  <a:lnTo>
                    <a:pt x="1409" y="699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15"/>
            <p:cNvSpPr>
              <a:spLocks noChangeArrowheads="1"/>
            </p:cNvSpPr>
            <p:nvPr/>
          </p:nvSpPr>
          <p:spPr bwMode="auto">
            <a:xfrm>
              <a:off x="3953" y="2043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75" name="Rectangle 16"/>
            <p:cNvSpPr>
              <a:spLocks noChangeArrowheads="1"/>
            </p:cNvSpPr>
            <p:nvPr/>
          </p:nvSpPr>
          <p:spPr bwMode="auto">
            <a:xfrm>
              <a:off x="4048" y="2055"/>
              <a:ext cx="8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76" name="Rectangle 17"/>
            <p:cNvSpPr>
              <a:spLocks noChangeArrowheads="1"/>
            </p:cNvSpPr>
            <p:nvPr/>
          </p:nvSpPr>
          <p:spPr bwMode="auto">
            <a:xfrm>
              <a:off x="4168" y="2048"/>
              <a:ext cx="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2577" name="Rectangle 18"/>
            <p:cNvSpPr>
              <a:spLocks noChangeArrowheads="1"/>
            </p:cNvSpPr>
            <p:nvPr/>
          </p:nvSpPr>
          <p:spPr bwMode="auto">
            <a:xfrm>
              <a:off x="2838" y="2262"/>
              <a:ext cx="1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78" name="Rectangle 21"/>
            <p:cNvSpPr>
              <a:spLocks noChangeArrowheads="1"/>
            </p:cNvSpPr>
            <p:nvPr/>
          </p:nvSpPr>
          <p:spPr bwMode="auto">
            <a:xfrm>
              <a:off x="2851" y="1077"/>
              <a:ext cx="36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19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79" name="Rectangle 71"/>
            <p:cNvSpPr>
              <a:spLocks noChangeArrowheads="1"/>
            </p:cNvSpPr>
            <p:nvPr/>
          </p:nvSpPr>
          <p:spPr bwMode="auto">
            <a:xfrm>
              <a:off x="3973" y="3502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 i="1">
                  <a:solidFill>
                    <a:srgbClr val="000000"/>
                  </a:solidFill>
                  <a:latin typeface="Arial" panose="020B0604020202020204" pitchFamily="34" charset="0"/>
                </a:rPr>
                <a:t> 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80" name="Rectangle 73"/>
            <p:cNvSpPr>
              <a:spLocks noChangeArrowheads="1"/>
            </p:cNvSpPr>
            <p:nvPr/>
          </p:nvSpPr>
          <p:spPr bwMode="auto">
            <a:xfrm>
              <a:off x="4143" y="3502"/>
              <a:ext cx="8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81" name="Rectangle 74"/>
            <p:cNvSpPr>
              <a:spLocks noChangeArrowheads="1"/>
            </p:cNvSpPr>
            <p:nvPr/>
          </p:nvSpPr>
          <p:spPr bwMode="auto">
            <a:xfrm>
              <a:off x="4230" y="3502"/>
              <a:ext cx="51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Arial" panose="020B0604020202020204" pitchFamily="34" charset="0"/>
                </a:rPr>
                <a:t>wt% 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82" name="Rectangle 75"/>
            <p:cNvSpPr>
              <a:spLocks noChangeArrowheads="1"/>
            </p:cNvSpPr>
            <p:nvPr/>
          </p:nvSpPr>
          <p:spPr bwMode="auto">
            <a:xfrm>
              <a:off x="3468" y="3389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83" name="Rectangle 77"/>
            <p:cNvSpPr>
              <a:spLocks noChangeArrowheads="1"/>
            </p:cNvSpPr>
            <p:nvPr/>
          </p:nvSpPr>
          <p:spPr bwMode="auto">
            <a:xfrm>
              <a:off x="3106" y="363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FF0066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2584" name="Rectangle 78"/>
            <p:cNvSpPr>
              <a:spLocks noChangeArrowheads="1"/>
            </p:cNvSpPr>
            <p:nvPr/>
          </p:nvSpPr>
          <p:spPr bwMode="auto">
            <a:xfrm>
              <a:off x="3948" y="3395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85" name="Rectangle 81"/>
            <p:cNvSpPr>
              <a:spLocks noChangeArrowheads="1"/>
            </p:cNvSpPr>
            <p:nvPr/>
          </p:nvSpPr>
          <p:spPr bwMode="auto">
            <a:xfrm>
              <a:off x="2982" y="3508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i="1">
                  <a:solidFill>
                    <a:srgbClr val="990099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600" baseline="-19000">
                  <a:solidFill>
                    <a:srgbClr val="9900CC"/>
                  </a:solidFill>
                  <a:latin typeface="Arial" panose="020B0604020202020204" pitchFamily="34" charset="0"/>
                </a:rPr>
                <a:t>0</a:t>
              </a:r>
              <a:endParaRPr lang="en-US" altLang="en-US" sz="1400" baseline="-1900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86" name="Line 83"/>
            <p:cNvSpPr>
              <a:spLocks noChangeShapeType="1"/>
            </p:cNvSpPr>
            <p:nvPr/>
          </p:nvSpPr>
          <p:spPr bwMode="auto">
            <a:xfrm flipV="1">
              <a:off x="3537" y="3338"/>
              <a:ext cx="1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84"/>
            <p:cNvSpPr>
              <a:spLocks noChangeShapeType="1"/>
            </p:cNvSpPr>
            <p:nvPr/>
          </p:nvSpPr>
          <p:spPr bwMode="auto">
            <a:xfrm flipV="1">
              <a:off x="4005" y="3338"/>
              <a:ext cx="1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Rectangle 85"/>
            <p:cNvSpPr>
              <a:spLocks noChangeArrowheads="1"/>
            </p:cNvSpPr>
            <p:nvPr/>
          </p:nvSpPr>
          <p:spPr bwMode="auto">
            <a:xfrm>
              <a:off x="2838" y="1743"/>
              <a:ext cx="1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300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89" name="Rectangle 87"/>
            <p:cNvSpPr>
              <a:spLocks noChangeArrowheads="1"/>
            </p:cNvSpPr>
            <p:nvPr/>
          </p:nvSpPr>
          <p:spPr bwMode="auto">
            <a:xfrm>
              <a:off x="2838" y="2797"/>
              <a:ext cx="1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90" name="Rectangle 89"/>
            <p:cNvSpPr>
              <a:spLocks noChangeArrowheads="1"/>
            </p:cNvSpPr>
            <p:nvPr/>
          </p:nvSpPr>
          <p:spPr bwMode="auto">
            <a:xfrm>
              <a:off x="4273" y="1706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91" name="Rectangle 90"/>
            <p:cNvSpPr>
              <a:spLocks noChangeArrowheads="1"/>
            </p:cNvSpPr>
            <p:nvPr/>
          </p:nvSpPr>
          <p:spPr bwMode="auto">
            <a:xfrm>
              <a:off x="3649" y="2154"/>
              <a:ext cx="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solidFill>
                  <a:srgbClr val="0033CC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2592" name="Rectangle 91"/>
            <p:cNvSpPr>
              <a:spLocks noChangeArrowheads="1"/>
            </p:cNvSpPr>
            <p:nvPr/>
          </p:nvSpPr>
          <p:spPr bwMode="auto">
            <a:xfrm>
              <a:off x="3743" y="215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6699"/>
                  </a:solidFill>
                  <a:latin typeface="Symbol" panose="05050102010706020507" pitchFamily="18" charset="2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2593" name="Line 92"/>
            <p:cNvSpPr>
              <a:spLocks noChangeShapeType="1"/>
            </p:cNvSpPr>
            <p:nvPr/>
          </p:nvSpPr>
          <p:spPr bwMode="auto">
            <a:xfrm>
              <a:off x="3044" y="2853"/>
              <a:ext cx="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93"/>
            <p:cNvSpPr>
              <a:spLocks noChangeShapeType="1"/>
            </p:cNvSpPr>
            <p:nvPr/>
          </p:nvSpPr>
          <p:spPr bwMode="auto">
            <a:xfrm>
              <a:off x="3044" y="2329"/>
              <a:ext cx="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94"/>
            <p:cNvSpPr>
              <a:spLocks noChangeShapeType="1"/>
            </p:cNvSpPr>
            <p:nvPr/>
          </p:nvSpPr>
          <p:spPr bwMode="auto">
            <a:xfrm>
              <a:off x="3038" y="1806"/>
              <a:ext cx="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Rectangle 95"/>
            <p:cNvSpPr>
              <a:spLocks noChangeArrowheads="1"/>
            </p:cNvSpPr>
            <p:nvPr/>
          </p:nvSpPr>
          <p:spPr bwMode="auto">
            <a:xfrm>
              <a:off x="4404" y="3401"/>
              <a:ext cx="1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597" name="Line 98"/>
            <p:cNvSpPr>
              <a:spLocks noChangeShapeType="1"/>
            </p:cNvSpPr>
            <p:nvPr/>
          </p:nvSpPr>
          <p:spPr bwMode="auto">
            <a:xfrm>
              <a:off x="3955" y="2404"/>
              <a:ext cx="518" cy="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Rectangle 129"/>
            <p:cNvSpPr>
              <a:spLocks noChangeArrowheads="1"/>
            </p:cNvSpPr>
            <p:nvPr/>
          </p:nvSpPr>
          <p:spPr bwMode="auto">
            <a:xfrm>
              <a:off x="3658" y="2836"/>
              <a:ext cx="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2599" name="Rectangle 130"/>
            <p:cNvSpPr>
              <a:spLocks noChangeArrowheads="1"/>
            </p:cNvSpPr>
            <p:nvPr/>
          </p:nvSpPr>
          <p:spPr bwMode="auto">
            <a:xfrm>
              <a:off x="3768" y="2835"/>
              <a:ext cx="8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600" name="Rectangle 131"/>
            <p:cNvSpPr>
              <a:spLocks noChangeArrowheads="1"/>
            </p:cNvSpPr>
            <p:nvPr/>
          </p:nvSpPr>
          <p:spPr bwMode="auto">
            <a:xfrm>
              <a:off x="3876" y="2828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CC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2601" name="Rectangle 132"/>
            <p:cNvSpPr>
              <a:spLocks noChangeArrowheads="1"/>
            </p:cNvSpPr>
            <p:nvPr/>
          </p:nvSpPr>
          <p:spPr bwMode="auto">
            <a:xfrm>
              <a:off x="3060" y="1297"/>
              <a:ext cx="1416" cy="20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602" name="Rectangle 133"/>
            <p:cNvSpPr>
              <a:spLocks noChangeArrowheads="1"/>
            </p:cNvSpPr>
            <p:nvPr/>
          </p:nvSpPr>
          <p:spPr bwMode="auto">
            <a:xfrm>
              <a:off x="2844" y="1251"/>
              <a:ext cx="1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603" name="Rectangle 138"/>
            <p:cNvSpPr>
              <a:spLocks noChangeArrowheads="1"/>
            </p:cNvSpPr>
            <p:nvPr/>
          </p:nvSpPr>
          <p:spPr bwMode="auto">
            <a:xfrm>
              <a:off x="3081" y="3745"/>
              <a:ext cx="112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FF0066"/>
                  </a:solidFill>
                  <a:latin typeface="Arial" panose="020B0604020202020204" pitchFamily="34" charset="0"/>
                </a:rPr>
                <a:t>(room </a:t>
              </a:r>
              <a:r>
                <a:rPr lang="en-US" altLang="en-US" sz="1400" i="1">
                  <a:solidFill>
                    <a:srgbClr val="FF0066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1400">
                  <a:solidFill>
                    <a:srgbClr val="FF0066"/>
                  </a:solidFill>
                  <a:latin typeface="Arial" panose="020B0604020202020204" pitchFamily="34" charset="0"/>
                </a:rPr>
                <a:t> solubility limit)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604" name="Rectangle 139"/>
            <p:cNvSpPr>
              <a:spLocks noChangeArrowheads="1"/>
            </p:cNvSpPr>
            <p:nvPr/>
          </p:nvSpPr>
          <p:spPr bwMode="auto">
            <a:xfrm>
              <a:off x="2876" y="2390"/>
              <a:ext cx="1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990099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1600" i="1" baseline="-25000">
                  <a:solidFill>
                    <a:srgbClr val="990099"/>
                  </a:solidFill>
                  <a:latin typeface="Arial" panose="020B0604020202020204" pitchFamily="34" charset="0"/>
                </a:rPr>
                <a:t>E</a:t>
              </a:r>
              <a:endParaRPr lang="en-US" altLang="en-US" sz="1600" i="1" baseline="-25000">
                <a:latin typeface="Arial" panose="020B0604020202020204" pitchFamily="34" charset="0"/>
              </a:endParaRPr>
            </a:p>
          </p:txBody>
        </p:sp>
        <p:sp>
          <p:nvSpPr>
            <p:cNvPr id="22605" name="Line 141"/>
            <p:cNvSpPr>
              <a:spLocks noChangeShapeType="1"/>
            </p:cNvSpPr>
            <p:nvPr/>
          </p:nvSpPr>
          <p:spPr bwMode="auto">
            <a:xfrm>
              <a:off x="3038" y="2404"/>
              <a:ext cx="56" cy="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Rectangle 142"/>
            <p:cNvSpPr>
              <a:spLocks noChangeArrowheads="1"/>
            </p:cNvSpPr>
            <p:nvPr/>
          </p:nvSpPr>
          <p:spPr bwMode="auto">
            <a:xfrm>
              <a:off x="4554" y="2267"/>
              <a:ext cx="47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Arial" panose="020B0604020202020204" pitchFamily="34" charset="0"/>
                </a:rPr>
                <a:t>(Pb-Sn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607" name="Rectangle 143"/>
            <p:cNvSpPr>
              <a:spLocks noChangeArrowheads="1"/>
            </p:cNvSpPr>
            <p:nvPr/>
          </p:nvSpPr>
          <p:spPr bwMode="auto">
            <a:xfrm>
              <a:off x="4554" y="2442"/>
              <a:ext cx="55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Arial" panose="020B0604020202020204" pitchFamily="34" charset="0"/>
                </a:rPr>
                <a:t>System)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2608" name="Line 144"/>
            <p:cNvSpPr>
              <a:spLocks noChangeShapeType="1"/>
            </p:cNvSpPr>
            <p:nvPr/>
          </p:nvSpPr>
          <p:spPr bwMode="auto">
            <a:xfrm>
              <a:off x="3114" y="1404"/>
              <a:ext cx="0" cy="2124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5233988" y="2282825"/>
            <a:ext cx="1452562" cy="539750"/>
            <a:chOff x="3104" y="1438"/>
            <a:chExt cx="915" cy="340"/>
          </a:xfrm>
        </p:grpSpPr>
        <p:grpSp>
          <p:nvGrpSpPr>
            <p:cNvPr id="22555" name="Group 150"/>
            <p:cNvGrpSpPr>
              <a:grpSpLocks/>
            </p:cNvGrpSpPr>
            <p:nvPr/>
          </p:nvGrpSpPr>
          <p:grpSpPr bwMode="auto">
            <a:xfrm>
              <a:off x="3119" y="1438"/>
              <a:ext cx="900" cy="340"/>
              <a:chOff x="3119" y="1438"/>
              <a:chExt cx="900" cy="340"/>
            </a:xfrm>
          </p:grpSpPr>
          <p:sp>
            <p:nvSpPr>
              <p:cNvPr id="22557" name="Rectangle 104"/>
              <p:cNvSpPr>
                <a:spLocks noChangeArrowheads="1"/>
              </p:cNvSpPr>
              <p:nvPr/>
            </p:nvSpPr>
            <p:spPr bwMode="auto">
              <a:xfrm>
                <a:off x="3948" y="1557"/>
                <a:ext cx="7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0033CC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2400" i="1">
                  <a:latin typeface="Times" panose="02020603050405020304" pitchFamily="18" charset="0"/>
                </a:endParaRPr>
              </a:p>
            </p:txBody>
          </p:sp>
          <p:sp>
            <p:nvSpPr>
              <p:cNvPr id="22558" name="Line 105"/>
              <p:cNvSpPr>
                <a:spLocks noChangeShapeType="1"/>
              </p:cNvSpPr>
              <p:nvPr/>
            </p:nvSpPr>
            <p:spPr bwMode="auto">
              <a:xfrm flipV="1">
                <a:off x="3119" y="1644"/>
                <a:ext cx="461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Rectangle 114"/>
              <p:cNvSpPr>
                <a:spLocks noChangeArrowheads="1"/>
              </p:cNvSpPr>
              <p:nvPr/>
            </p:nvSpPr>
            <p:spPr bwMode="auto">
              <a:xfrm>
                <a:off x="3955" y="1438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 i="1">
                    <a:solidFill>
                      <a:srgbClr val="0099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grpSp>
            <p:nvGrpSpPr>
              <p:cNvPr id="22560" name="Group 149"/>
              <p:cNvGrpSpPr>
                <a:grpSpLocks/>
              </p:cNvGrpSpPr>
              <p:nvPr/>
            </p:nvGrpSpPr>
            <p:grpSpPr bwMode="auto">
              <a:xfrm>
                <a:off x="3577" y="1447"/>
                <a:ext cx="365" cy="331"/>
                <a:chOff x="3577" y="1447"/>
                <a:chExt cx="365" cy="331"/>
              </a:xfrm>
            </p:grpSpPr>
            <p:sp>
              <p:nvSpPr>
                <p:cNvPr id="22561" name="Oval 107"/>
                <p:cNvSpPr>
                  <a:spLocks noChangeArrowheads="1"/>
                </p:cNvSpPr>
                <p:nvPr/>
              </p:nvSpPr>
              <p:spPr bwMode="auto">
                <a:xfrm>
                  <a:off x="3577" y="1447"/>
                  <a:ext cx="331" cy="331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62" name="Freeform 108"/>
                <p:cNvSpPr>
                  <a:spLocks/>
                </p:cNvSpPr>
                <p:nvPr/>
              </p:nvSpPr>
              <p:spPr bwMode="auto">
                <a:xfrm>
                  <a:off x="3705" y="1488"/>
                  <a:ext cx="63" cy="43"/>
                </a:xfrm>
                <a:custGeom>
                  <a:avLst/>
                  <a:gdLst>
                    <a:gd name="T0" fmla="*/ 31 w 63"/>
                    <a:gd name="T1" fmla="*/ 0 h 43"/>
                    <a:gd name="T2" fmla="*/ 13 w 63"/>
                    <a:gd name="T3" fmla="*/ 0 h 43"/>
                    <a:gd name="T4" fmla="*/ 0 w 63"/>
                    <a:gd name="T5" fmla="*/ 6 h 43"/>
                    <a:gd name="T6" fmla="*/ 0 w 63"/>
                    <a:gd name="T7" fmla="*/ 25 h 43"/>
                    <a:gd name="T8" fmla="*/ 0 w 63"/>
                    <a:gd name="T9" fmla="*/ 31 h 43"/>
                    <a:gd name="T10" fmla="*/ 13 w 63"/>
                    <a:gd name="T11" fmla="*/ 43 h 43"/>
                    <a:gd name="T12" fmla="*/ 31 w 63"/>
                    <a:gd name="T13" fmla="*/ 43 h 43"/>
                    <a:gd name="T14" fmla="*/ 50 w 63"/>
                    <a:gd name="T15" fmla="*/ 43 h 43"/>
                    <a:gd name="T16" fmla="*/ 63 w 63"/>
                    <a:gd name="T17" fmla="*/ 31 h 43"/>
                    <a:gd name="T18" fmla="*/ 63 w 63"/>
                    <a:gd name="T19" fmla="*/ 12 h 43"/>
                    <a:gd name="T20" fmla="*/ 56 w 63"/>
                    <a:gd name="T21" fmla="*/ 6 h 43"/>
                    <a:gd name="T22" fmla="*/ 44 w 63"/>
                    <a:gd name="T23" fmla="*/ 0 h 43"/>
                    <a:gd name="T24" fmla="*/ 31 w 63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43"/>
                    <a:gd name="T41" fmla="*/ 63 w 63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43">
                      <a:moveTo>
                        <a:pt x="31" y="0"/>
                      </a:move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3" y="43"/>
                      </a:lnTo>
                      <a:lnTo>
                        <a:pt x="31" y="43"/>
                      </a:lnTo>
                      <a:lnTo>
                        <a:pt x="50" y="43"/>
                      </a:lnTo>
                      <a:lnTo>
                        <a:pt x="63" y="31"/>
                      </a:lnTo>
                      <a:lnTo>
                        <a:pt x="63" y="12"/>
                      </a:lnTo>
                      <a:lnTo>
                        <a:pt x="56" y="6"/>
                      </a:lnTo>
                      <a:lnTo>
                        <a:pt x="44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3" name="Freeform 109"/>
                <p:cNvSpPr>
                  <a:spLocks/>
                </p:cNvSpPr>
                <p:nvPr/>
              </p:nvSpPr>
              <p:spPr bwMode="auto">
                <a:xfrm>
                  <a:off x="3811" y="1544"/>
                  <a:ext cx="50" cy="62"/>
                </a:xfrm>
                <a:custGeom>
                  <a:avLst/>
                  <a:gdLst>
                    <a:gd name="T0" fmla="*/ 13 w 50"/>
                    <a:gd name="T1" fmla="*/ 0 h 62"/>
                    <a:gd name="T2" fmla="*/ 0 w 50"/>
                    <a:gd name="T3" fmla="*/ 25 h 62"/>
                    <a:gd name="T4" fmla="*/ 0 w 50"/>
                    <a:gd name="T5" fmla="*/ 37 h 62"/>
                    <a:gd name="T6" fmla="*/ 13 w 50"/>
                    <a:gd name="T7" fmla="*/ 56 h 62"/>
                    <a:gd name="T8" fmla="*/ 25 w 50"/>
                    <a:gd name="T9" fmla="*/ 62 h 62"/>
                    <a:gd name="T10" fmla="*/ 38 w 50"/>
                    <a:gd name="T11" fmla="*/ 50 h 62"/>
                    <a:gd name="T12" fmla="*/ 50 w 50"/>
                    <a:gd name="T13" fmla="*/ 31 h 62"/>
                    <a:gd name="T14" fmla="*/ 50 w 50"/>
                    <a:gd name="T15" fmla="*/ 19 h 62"/>
                    <a:gd name="T16" fmla="*/ 38 w 50"/>
                    <a:gd name="T17" fmla="*/ 6 h 62"/>
                    <a:gd name="T18" fmla="*/ 25 w 50"/>
                    <a:gd name="T19" fmla="*/ 0 h 62"/>
                    <a:gd name="T20" fmla="*/ 13 w 50"/>
                    <a:gd name="T21" fmla="*/ 0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62"/>
                    <a:gd name="T35" fmla="*/ 50 w 50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62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0" y="37"/>
                      </a:lnTo>
                      <a:lnTo>
                        <a:pt x="13" y="56"/>
                      </a:lnTo>
                      <a:lnTo>
                        <a:pt x="25" y="62"/>
                      </a:lnTo>
                      <a:lnTo>
                        <a:pt x="38" y="50"/>
                      </a:lnTo>
                      <a:lnTo>
                        <a:pt x="50" y="31"/>
                      </a:lnTo>
                      <a:lnTo>
                        <a:pt x="50" y="19"/>
                      </a:lnTo>
                      <a:lnTo>
                        <a:pt x="38" y="6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4" name="Freeform 110"/>
                <p:cNvSpPr>
                  <a:spLocks/>
                </p:cNvSpPr>
                <p:nvPr/>
              </p:nvSpPr>
              <p:spPr bwMode="auto">
                <a:xfrm>
                  <a:off x="3743" y="1600"/>
                  <a:ext cx="62" cy="69"/>
                </a:xfrm>
                <a:custGeom>
                  <a:avLst/>
                  <a:gdLst>
                    <a:gd name="T0" fmla="*/ 37 w 62"/>
                    <a:gd name="T1" fmla="*/ 6 h 69"/>
                    <a:gd name="T2" fmla="*/ 25 w 62"/>
                    <a:gd name="T3" fmla="*/ 0 h 69"/>
                    <a:gd name="T4" fmla="*/ 12 w 62"/>
                    <a:gd name="T5" fmla="*/ 0 h 69"/>
                    <a:gd name="T6" fmla="*/ 6 w 62"/>
                    <a:gd name="T7" fmla="*/ 12 h 69"/>
                    <a:gd name="T8" fmla="*/ 0 w 62"/>
                    <a:gd name="T9" fmla="*/ 31 h 69"/>
                    <a:gd name="T10" fmla="*/ 6 w 62"/>
                    <a:gd name="T11" fmla="*/ 56 h 69"/>
                    <a:gd name="T12" fmla="*/ 18 w 62"/>
                    <a:gd name="T13" fmla="*/ 69 h 69"/>
                    <a:gd name="T14" fmla="*/ 31 w 62"/>
                    <a:gd name="T15" fmla="*/ 69 h 69"/>
                    <a:gd name="T16" fmla="*/ 56 w 62"/>
                    <a:gd name="T17" fmla="*/ 50 h 69"/>
                    <a:gd name="T18" fmla="*/ 62 w 62"/>
                    <a:gd name="T19" fmla="*/ 37 h 69"/>
                    <a:gd name="T20" fmla="*/ 56 w 62"/>
                    <a:gd name="T21" fmla="*/ 19 h 69"/>
                    <a:gd name="T22" fmla="*/ 37 w 62"/>
                    <a:gd name="T23" fmla="*/ 6 h 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69"/>
                    <a:gd name="T38" fmla="*/ 62 w 62"/>
                    <a:gd name="T39" fmla="*/ 69 h 6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69">
                      <a:moveTo>
                        <a:pt x="37" y="6"/>
                      </a:move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0" y="31"/>
                      </a:lnTo>
                      <a:lnTo>
                        <a:pt x="6" y="56"/>
                      </a:lnTo>
                      <a:lnTo>
                        <a:pt x="18" y="69"/>
                      </a:lnTo>
                      <a:lnTo>
                        <a:pt x="31" y="69"/>
                      </a:lnTo>
                      <a:lnTo>
                        <a:pt x="56" y="50"/>
                      </a:lnTo>
                      <a:lnTo>
                        <a:pt x="62" y="37"/>
                      </a:lnTo>
                      <a:lnTo>
                        <a:pt x="56" y="19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5" name="Freeform 111"/>
                <p:cNvSpPr>
                  <a:spLocks/>
                </p:cNvSpPr>
                <p:nvPr/>
              </p:nvSpPr>
              <p:spPr bwMode="auto">
                <a:xfrm>
                  <a:off x="3805" y="1675"/>
                  <a:ext cx="56" cy="56"/>
                </a:xfrm>
                <a:custGeom>
                  <a:avLst/>
                  <a:gdLst>
                    <a:gd name="T0" fmla="*/ 50 w 56"/>
                    <a:gd name="T1" fmla="*/ 6 h 56"/>
                    <a:gd name="T2" fmla="*/ 25 w 56"/>
                    <a:gd name="T3" fmla="*/ 0 h 56"/>
                    <a:gd name="T4" fmla="*/ 19 w 56"/>
                    <a:gd name="T5" fmla="*/ 0 h 56"/>
                    <a:gd name="T6" fmla="*/ 6 w 56"/>
                    <a:gd name="T7" fmla="*/ 12 h 56"/>
                    <a:gd name="T8" fmla="*/ 0 w 56"/>
                    <a:gd name="T9" fmla="*/ 25 h 56"/>
                    <a:gd name="T10" fmla="*/ 6 w 56"/>
                    <a:gd name="T11" fmla="*/ 37 h 56"/>
                    <a:gd name="T12" fmla="*/ 12 w 56"/>
                    <a:gd name="T13" fmla="*/ 43 h 56"/>
                    <a:gd name="T14" fmla="*/ 31 w 56"/>
                    <a:gd name="T15" fmla="*/ 56 h 56"/>
                    <a:gd name="T16" fmla="*/ 44 w 56"/>
                    <a:gd name="T17" fmla="*/ 43 h 56"/>
                    <a:gd name="T18" fmla="*/ 56 w 56"/>
                    <a:gd name="T19" fmla="*/ 31 h 56"/>
                    <a:gd name="T20" fmla="*/ 56 w 56"/>
                    <a:gd name="T21" fmla="*/ 18 h 56"/>
                    <a:gd name="T22" fmla="*/ 50 w 56"/>
                    <a:gd name="T23" fmla="*/ 6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56"/>
                    <a:gd name="T38" fmla="*/ 56 w 56"/>
                    <a:gd name="T39" fmla="*/ 56 h 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56">
                      <a:moveTo>
                        <a:pt x="50" y="6"/>
                      </a:move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6" y="12"/>
                      </a:lnTo>
                      <a:lnTo>
                        <a:pt x="0" y="25"/>
                      </a:lnTo>
                      <a:lnTo>
                        <a:pt x="6" y="37"/>
                      </a:lnTo>
                      <a:lnTo>
                        <a:pt x="12" y="43"/>
                      </a:lnTo>
                      <a:lnTo>
                        <a:pt x="31" y="56"/>
                      </a:lnTo>
                      <a:lnTo>
                        <a:pt x="44" y="43"/>
                      </a:lnTo>
                      <a:lnTo>
                        <a:pt x="56" y="31"/>
                      </a:lnTo>
                      <a:lnTo>
                        <a:pt x="56" y="18"/>
                      </a:lnTo>
                      <a:lnTo>
                        <a:pt x="50" y="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6" name="Freeform 112"/>
                <p:cNvSpPr>
                  <a:spLocks/>
                </p:cNvSpPr>
                <p:nvPr/>
              </p:nvSpPr>
              <p:spPr bwMode="auto">
                <a:xfrm>
                  <a:off x="3655" y="1662"/>
                  <a:ext cx="56" cy="56"/>
                </a:xfrm>
                <a:custGeom>
                  <a:avLst/>
                  <a:gdLst>
                    <a:gd name="T0" fmla="*/ 50 w 56"/>
                    <a:gd name="T1" fmla="*/ 13 h 56"/>
                    <a:gd name="T2" fmla="*/ 38 w 56"/>
                    <a:gd name="T3" fmla="*/ 0 h 56"/>
                    <a:gd name="T4" fmla="*/ 19 w 56"/>
                    <a:gd name="T5" fmla="*/ 0 h 56"/>
                    <a:gd name="T6" fmla="*/ 7 w 56"/>
                    <a:gd name="T7" fmla="*/ 7 h 56"/>
                    <a:gd name="T8" fmla="*/ 0 w 56"/>
                    <a:gd name="T9" fmla="*/ 25 h 56"/>
                    <a:gd name="T10" fmla="*/ 0 w 56"/>
                    <a:gd name="T11" fmla="*/ 44 h 56"/>
                    <a:gd name="T12" fmla="*/ 19 w 56"/>
                    <a:gd name="T13" fmla="*/ 56 h 56"/>
                    <a:gd name="T14" fmla="*/ 38 w 56"/>
                    <a:gd name="T15" fmla="*/ 56 h 56"/>
                    <a:gd name="T16" fmla="*/ 56 w 56"/>
                    <a:gd name="T17" fmla="*/ 50 h 56"/>
                    <a:gd name="T18" fmla="*/ 56 w 56"/>
                    <a:gd name="T19" fmla="*/ 31 h 56"/>
                    <a:gd name="T20" fmla="*/ 50 w 56"/>
                    <a:gd name="T21" fmla="*/ 19 h 56"/>
                    <a:gd name="T22" fmla="*/ 50 w 56"/>
                    <a:gd name="T23" fmla="*/ 13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56"/>
                    <a:gd name="T38" fmla="*/ 56 w 56"/>
                    <a:gd name="T39" fmla="*/ 56 h 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56">
                      <a:moveTo>
                        <a:pt x="50" y="13"/>
                      </a:moveTo>
                      <a:lnTo>
                        <a:pt x="38" y="0"/>
                      </a:lnTo>
                      <a:lnTo>
                        <a:pt x="19" y="0"/>
                      </a:lnTo>
                      <a:lnTo>
                        <a:pt x="7" y="7"/>
                      </a:lnTo>
                      <a:lnTo>
                        <a:pt x="0" y="25"/>
                      </a:lnTo>
                      <a:lnTo>
                        <a:pt x="0" y="44"/>
                      </a:lnTo>
                      <a:lnTo>
                        <a:pt x="19" y="56"/>
                      </a:lnTo>
                      <a:lnTo>
                        <a:pt x="38" y="56"/>
                      </a:lnTo>
                      <a:lnTo>
                        <a:pt x="56" y="50"/>
                      </a:lnTo>
                      <a:lnTo>
                        <a:pt x="56" y="31"/>
                      </a:lnTo>
                      <a:lnTo>
                        <a:pt x="50" y="19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7" name="Freeform 113"/>
                <p:cNvSpPr>
                  <a:spLocks/>
                </p:cNvSpPr>
                <p:nvPr/>
              </p:nvSpPr>
              <p:spPr bwMode="auto">
                <a:xfrm>
                  <a:off x="3630" y="1556"/>
                  <a:ext cx="63" cy="69"/>
                </a:xfrm>
                <a:custGeom>
                  <a:avLst/>
                  <a:gdLst>
                    <a:gd name="T0" fmla="*/ 44 w 63"/>
                    <a:gd name="T1" fmla="*/ 7 h 69"/>
                    <a:gd name="T2" fmla="*/ 25 w 63"/>
                    <a:gd name="T3" fmla="*/ 0 h 69"/>
                    <a:gd name="T4" fmla="*/ 19 w 63"/>
                    <a:gd name="T5" fmla="*/ 13 h 69"/>
                    <a:gd name="T6" fmla="*/ 7 w 63"/>
                    <a:gd name="T7" fmla="*/ 31 h 69"/>
                    <a:gd name="T8" fmla="*/ 0 w 63"/>
                    <a:gd name="T9" fmla="*/ 44 h 69"/>
                    <a:gd name="T10" fmla="*/ 7 w 63"/>
                    <a:gd name="T11" fmla="*/ 56 h 69"/>
                    <a:gd name="T12" fmla="*/ 32 w 63"/>
                    <a:gd name="T13" fmla="*/ 69 h 69"/>
                    <a:gd name="T14" fmla="*/ 50 w 63"/>
                    <a:gd name="T15" fmla="*/ 69 h 69"/>
                    <a:gd name="T16" fmla="*/ 63 w 63"/>
                    <a:gd name="T17" fmla="*/ 56 h 69"/>
                    <a:gd name="T18" fmla="*/ 63 w 63"/>
                    <a:gd name="T19" fmla="*/ 44 h 69"/>
                    <a:gd name="T20" fmla="*/ 63 w 63"/>
                    <a:gd name="T21" fmla="*/ 31 h 69"/>
                    <a:gd name="T22" fmla="*/ 57 w 63"/>
                    <a:gd name="T23" fmla="*/ 19 h 69"/>
                    <a:gd name="T24" fmla="*/ 50 w 63"/>
                    <a:gd name="T25" fmla="*/ 7 h 69"/>
                    <a:gd name="T26" fmla="*/ 38 w 63"/>
                    <a:gd name="T27" fmla="*/ 0 h 69"/>
                    <a:gd name="T28" fmla="*/ 25 w 63"/>
                    <a:gd name="T29" fmla="*/ 0 h 69"/>
                    <a:gd name="T30" fmla="*/ 44 w 63"/>
                    <a:gd name="T31" fmla="*/ 7 h 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3"/>
                    <a:gd name="T49" fmla="*/ 0 h 69"/>
                    <a:gd name="T50" fmla="*/ 63 w 63"/>
                    <a:gd name="T51" fmla="*/ 69 h 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3" h="69">
                      <a:moveTo>
                        <a:pt x="44" y="7"/>
                      </a:moveTo>
                      <a:lnTo>
                        <a:pt x="25" y="0"/>
                      </a:lnTo>
                      <a:lnTo>
                        <a:pt x="19" y="13"/>
                      </a:lnTo>
                      <a:lnTo>
                        <a:pt x="7" y="31"/>
                      </a:lnTo>
                      <a:lnTo>
                        <a:pt x="0" y="44"/>
                      </a:lnTo>
                      <a:lnTo>
                        <a:pt x="7" y="56"/>
                      </a:lnTo>
                      <a:lnTo>
                        <a:pt x="32" y="69"/>
                      </a:lnTo>
                      <a:lnTo>
                        <a:pt x="50" y="69"/>
                      </a:lnTo>
                      <a:lnTo>
                        <a:pt x="63" y="56"/>
                      </a:lnTo>
                      <a:lnTo>
                        <a:pt x="63" y="44"/>
                      </a:lnTo>
                      <a:lnTo>
                        <a:pt x="63" y="31"/>
                      </a:lnTo>
                      <a:lnTo>
                        <a:pt x="57" y="19"/>
                      </a:lnTo>
                      <a:lnTo>
                        <a:pt x="50" y="7"/>
                      </a:lnTo>
                      <a:lnTo>
                        <a:pt x="38" y="0"/>
                      </a:lnTo>
                      <a:lnTo>
                        <a:pt x="25" y="0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8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3849" y="1494"/>
                  <a:ext cx="93" cy="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9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854" y="1636"/>
                  <a:ext cx="86" cy="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56" name="Oval 152"/>
            <p:cNvSpPr>
              <a:spLocks noChangeArrowheads="1"/>
            </p:cNvSpPr>
            <p:nvPr/>
          </p:nvSpPr>
          <p:spPr bwMode="auto">
            <a:xfrm>
              <a:off x="3104" y="1664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5233988" y="1749425"/>
            <a:ext cx="1701800" cy="865188"/>
            <a:chOff x="3104" y="1102"/>
            <a:chExt cx="1072" cy="545"/>
          </a:xfrm>
        </p:grpSpPr>
        <p:grpSp>
          <p:nvGrpSpPr>
            <p:cNvPr id="22549" name="Group 154"/>
            <p:cNvGrpSpPr>
              <a:grpSpLocks/>
            </p:cNvGrpSpPr>
            <p:nvPr/>
          </p:nvGrpSpPr>
          <p:grpSpPr bwMode="auto">
            <a:xfrm>
              <a:off x="3138" y="1102"/>
              <a:ext cx="1038" cy="545"/>
              <a:chOff x="3138" y="1102"/>
              <a:chExt cx="1038" cy="545"/>
            </a:xfrm>
          </p:grpSpPr>
          <p:sp>
            <p:nvSpPr>
              <p:cNvPr id="22551" name="Oval 14"/>
              <p:cNvSpPr>
                <a:spLocks noChangeArrowheads="1"/>
              </p:cNvSpPr>
              <p:nvPr/>
            </p:nvSpPr>
            <p:spPr bwMode="auto">
              <a:xfrm>
                <a:off x="3222" y="1316"/>
                <a:ext cx="331" cy="33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2552" name="Rectangle 100"/>
              <p:cNvSpPr>
                <a:spLocks noChangeArrowheads="1"/>
              </p:cNvSpPr>
              <p:nvPr/>
            </p:nvSpPr>
            <p:spPr bwMode="auto">
              <a:xfrm>
                <a:off x="3480" y="1102"/>
                <a:ext cx="69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 i="1">
                    <a:solidFill>
                      <a:srgbClr val="009900"/>
                    </a:solidFill>
                    <a:latin typeface="Arial" panose="020B0604020202020204" pitchFamily="34" charset="0"/>
                  </a:rPr>
                  <a:t>L:  C</a:t>
                </a:r>
                <a:r>
                  <a:rPr lang="en-US" altLang="en-US" sz="1600" baseline="-19000">
                    <a:solidFill>
                      <a:srgbClr val="009900"/>
                    </a:solidFill>
                    <a:latin typeface="Arial" panose="020B0604020202020204" pitchFamily="34" charset="0"/>
                  </a:rPr>
                  <a:t>0</a:t>
                </a:r>
                <a:r>
                  <a:rPr lang="en-US" altLang="en-US" sz="1400" i="1">
                    <a:solidFill>
                      <a:srgbClr val="0099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400">
                    <a:solidFill>
                      <a:srgbClr val="009900"/>
                    </a:solidFill>
                    <a:latin typeface="Arial" panose="020B0604020202020204" pitchFamily="34" charset="0"/>
                  </a:rPr>
                  <a:t>wt% Sn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2553" name="Line 103"/>
              <p:cNvSpPr>
                <a:spLocks noChangeShapeType="1"/>
              </p:cNvSpPr>
              <p:nvPr/>
            </p:nvSpPr>
            <p:spPr bwMode="auto">
              <a:xfrm flipV="1">
                <a:off x="3138" y="1519"/>
                <a:ext cx="87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37"/>
              <p:cNvSpPr>
                <a:spLocks noChangeShapeType="1"/>
              </p:cNvSpPr>
              <p:nvPr/>
            </p:nvSpPr>
            <p:spPr bwMode="auto">
              <a:xfrm flipV="1">
                <a:off x="3381" y="1226"/>
                <a:ext cx="106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0" name="Oval 155"/>
            <p:cNvSpPr>
              <a:spLocks noChangeArrowheads="1"/>
            </p:cNvSpPr>
            <p:nvPr/>
          </p:nvSpPr>
          <p:spPr bwMode="auto">
            <a:xfrm>
              <a:off x="3104" y="1528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61"/>
          <p:cNvGrpSpPr>
            <a:grpSpLocks/>
          </p:cNvGrpSpPr>
          <p:nvPr/>
        </p:nvGrpSpPr>
        <p:grpSpPr bwMode="auto">
          <a:xfrm>
            <a:off x="5233988" y="3143250"/>
            <a:ext cx="1201737" cy="846138"/>
            <a:chOff x="3104" y="1980"/>
            <a:chExt cx="757" cy="533"/>
          </a:xfrm>
        </p:grpSpPr>
        <p:sp>
          <p:nvSpPr>
            <p:cNvPr id="22538" name="Rectangle 124"/>
            <p:cNvSpPr>
              <a:spLocks noChangeArrowheads="1"/>
            </p:cNvSpPr>
            <p:nvPr/>
          </p:nvSpPr>
          <p:spPr bwMode="auto">
            <a:xfrm>
              <a:off x="3156" y="2379"/>
              <a:ext cx="7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3399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400" i="1">
                  <a:solidFill>
                    <a:srgbClr val="003399"/>
                  </a:solidFill>
                  <a:latin typeface="Arial" panose="020B0604020202020204" pitchFamily="34" charset="0"/>
                </a:rPr>
                <a:t>:  C</a:t>
              </a:r>
              <a:r>
                <a:rPr lang="en-US" altLang="en-US" sz="1600" baseline="-19000">
                  <a:solidFill>
                    <a:srgbClr val="0033CC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1400" i="1">
                  <a:solidFill>
                    <a:srgbClr val="0033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400">
                  <a:solidFill>
                    <a:srgbClr val="003399"/>
                  </a:solidFill>
                  <a:latin typeface="Arial" panose="020B0604020202020204" pitchFamily="34" charset="0"/>
                </a:rPr>
                <a:t>wt% Sn</a:t>
              </a:r>
            </a:p>
          </p:txBody>
        </p:sp>
        <p:grpSp>
          <p:nvGrpSpPr>
            <p:cNvPr id="22539" name="Group 160"/>
            <p:cNvGrpSpPr>
              <a:grpSpLocks/>
            </p:cNvGrpSpPr>
            <p:nvPr/>
          </p:nvGrpSpPr>
          <p:grpSpPr bwMode="auto">
            <a:xfrm>
              <a:off x="3104" y="1980"/>
              <a:ext cx="473" cy="418"/>
              <a:chOff x="3104" y="1980"/>
              <a:chExt cx="473" cy="418"/>
            </a:xfrm>
          </p:grpSpPr>
          <p:sp>
            <p:nvSpPr>
              <p:cNvPr id="22540" name="Line 117"/>
              <p:cNvSpPr>
                <a:spLocks noChangeShapeType="1"/>
              </p:cNvSpPr>
              <p:nvPr/>
            </p:nvSpPr>
            <p:spPr bwMode="auto">
              <a:xfrm>
                <a:off x="3113" y="1986"/>
                <a:ext cx="156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1" name="Group 148"/>
              <p:cNvGrpSpPr>
                <a:grpSpLocks/>
              </p:cNvGrpSpPr>
              <p:nvPr/>
            </p:nvGrpSpPr>
            <p:grpSpPr bwMode="auto">
              <a:xfrm>
                <a:off x="3247" y="1983"/>
                <a:ext cx="330" cy="331"/>
                <a:chOff x="3247" y="1983"/>
                <a:chExt cx="330" cy="331"/>
              </a:xfrm>
            </p:grpSpPr>
            <p:sp>
              <p:nvSpPr>
                <p:cNvPr id="22544" name="Oval 13"/>
                <p:cNvSpPr>
                  <a:spLocks noChangeArrowheads="1"/>
                </p:cNvSpPr>
                <p:nvPr/>
              </p:nvSpPr>
              <p:spPr bwMode="auto">
                <a:xfrm>
                  <a:off x="3247" y="1983"/>
                  <a:ext cx="330" cy="331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2545" name="Group 147"/>
                <p:cNvGrpSpPr>
                  <a:grpSpLocks/>
                </p:cNvGrpSpPr>
                <p:nvPr/>
              </p:nvGrpSpPr>
              <p:grpSpPr bwMode="auto">
                <a:xfrm>
                  <a:off x="3248" y="1987"/>
                  <a:ext cx="320" cy="320"/>
                  <a:chOff x="3256" y="1999"/>
                  <a:chExt cx="324" cy="312"/>
                </a:xfrm>
              </p:grpSpPr>
              <p:sp>
                <p:nvSpPr>
                  <p:cNvPr id="22546" name="Freeform 119"/>
                  <p:cNvSpPr>
                    <a:spLocks/>
                  </p:cNvSpPr>
                  <p:nvPr/>
                </p:nvSpPr>
                <p:spPr bwMode="auto">
                  <a:xfrm>
                    <a:off x="3387" y="1999"/>
                    <a:ext cx="193" cy="212"/>
                  </a:xfrm>
                  <a:custGeom>
                    <a:avLst/>
                    <a:gdLst>
                      <a:gd name="T0" fmla="*/ 0 w 193"/>
                      <a:gd name="T1" fmla="*/ 0 h 212"/>
                      <a:gd name="T2" fmla="*/ 25 w 193"/>
                      <a:gd name="T3" fmla="*/ 12 h 212"/>
                      <a:gd name="T4" fmla="*/ 38 w 193"/>
                      <a:gd name="T5" fmla="*/ 56 h 212"/>
                      <a:gd name="T6" fmla="*/ 56 w 193"/>
                      <a:gd name="T7" fmla="*/ 93 h 212"/>
                      <a:gd name="T8" fmla="*/ 75 w 193"/>
                      <a:gd name="T9" fmla="*/ 131 h 212"/>
                      <a:gd name="T10" fmla="*/ 94 w 193"/>
                      <a:gd name="T11" fmla="*/ 162 h 212"/>
                      <a:gd name="T12" fmla="*/ 119 w 193"/>
                      <a:gd name="T13" fmla="*/ 193 h 212"/>
                      <a:gd name="T14" fmla="*/ 150 w 193"/>
                      <a:gd name="T15" fmla="*/ 212 h 212"/>
                      <a:gd name="T16" fmla="*/ 181 w 193"/>
                      <a:gd name="T17" fmla="*/ 212 h 212"/>
                      <a:gd name="T18" fmla="*/ 193 w 193"/>
                      <a:gd name="T19" fmla="*/ 212 h 2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3"/>
                      <a:gd name="T31" fmla="*/ 0 h 212"/>
                      <a:gd name="T32" fmla="*/ 193 w 193"/>
                      <a:gd name="T33" fmla="*/ 212 h 2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3" h="212">
                        <a:moveTo>
                          <a:pt x="0" y="0"/>
                        </a:moveTo>
                        <a:lnTo>
                          <a:pt x="25" y="12"/>
                        </a:lnTo>
                        <a:lnTo>
                          <a:pt x="38" y="56"/>
                        </a:lnTo>
                        <a:lnTo>
                          <a:pt x="56" y="93"/>
                        </a:lnTo>
                        <a:lnTo>
                          <a:pt x="75" y="131"/>
                        </a:lnTo>
                        <a:lnTo>
                          <a:pt x="94" y="162"/>
                        </a:lnTo>
                        <a:lnTo>
                          <a:pt x="119" y="193"/>
                        </a:lnTo>
                        <a:lnTo>
                          <a:pt x="150" y="212"/>
                        </a:lnTo>
                        <a:lnTo>
                          <a:pt x="181" y="212"/>
                        </a:lnTo>
                        <a:lnTo>
                          <a:pt x="193" y="212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47" name="Freeform 120"/>
                  <p:cNvSpPr>
                    <a:spLocks/>
                  </p:cNvSpPr>
                  <p:nvPr/>
                </p:nvSpPr>
                <p:spPr bwMode="auto">
                  <a:xfrm>
                    <a:off x="3362" y="2111"/>
                    <a:ext cx="94" cy="200"/>
                  </a:xfrm>
                  <a:custGeom>
                    <a:avLst/>
                    <a:gdLst>
                      <a:gd name="T0" fmla="*/ 94 w 94"/>
                      <a:gd name="T1" fmla="*/ 0 h 200"/>
                      <a:gd name="T2" fmla="*/ 75 w 94"/>
                      <a:gd name="T3" fmla="*/ 19 h 200"/>
                      <a:gd name="T4" fmla="*/ 63 w 94"/>
                      <a:gd name="T5" fmla="*/ 31 h 200"/>
                      <a:gd name="T6" fmla="*/ 50 w 94"/>
                      <a:gd name="T7" fmla="*/ 56 h 200"/>
                      <a:gd name="T8" fmla="*/ 44 w 94"/>
                      <a:gd name="T9" fmla="*/ 94 h 200"/>
                      <a:gd name="T10" fmla="*/ 31 w 94"/>
                      <a:gd name="T11" fmla="*/ 137 h 200"/>
                      <a:gd name="T12" fmla="*/ 25 w 94"/>
                      <a:gd name="T13" fmla="*/ 168 h 200"/>
                      <a:gd name="T14" fmla="*/ 13 w 94"/>
                      <a:gd name="T15" fmla="*/ 187 h 200"/>
                      <a:gd name="T16" fmla="*/ 0 w 94"/>
                      <a:gd name="T17" fmla="*/ 200 h 200"/>
                      <a:gd name="T18" fmla="*/ 0 w 94"/>
                      <a:gd name="T19" fmla="*/ 200 h 200"/>
                      <a:gd name="T20" fmla="*/ 0 w 94"/>
                      <a:gd name="T21" fmla="*/ 200 h 2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4"/>
                      <a:gd name="T34" fmla="*/ 0 h 200"/>
                      <a:gd name="T35" fmla="*/ 94 w 94"/>
                      <a:gd name="T36" fmla="*/ 200 h 2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4" h="200">
                        <a:moveTo>
                          <a:pt x="94" y="0"/>
                        </a:moveTo>
                        <a:lnTo>
                          <a:pt x="75" y="19"/>
                        </a:lnTo>
                        <a:lnTo>
                          <a:pt x="63" y="31"/>
                        </a:lnTo>
                        <a:lnTo>
                          <a:pt x="50" y="56"/>
                        </a:lnTo>
                        <a:lnTo>
                          <a:pt x="44" y="94"/>
                        </a:lnTo>
                        <a:lnTo>
                          <a:pt x="31" y="137"/>
                        </a:lnTo>
                        <a:lnTo>
                          <a:pt x="25" y="168"/>
                        </a:lnTo>
                        <a:lnTo>
                          <a:pt x="13" y="187"/>
                        </a:lnTo>
                        <a:lnTo>
                          <a:pt x="0" y="20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48" name="Freeform 122"/>
                  <p:cNvSpPr>
                    <a:spLocks/>
                  </p:cNvSpPr>
                  <p:nvPr/>
                </p:nvSpPr>
                <p:spPr bwMode="auto">
                  <a:xfrm>
                    <a:off x="3256" y="2124"/>
                    <a:ext cx="150" cy="81"/>
                  </a:xfrm>
                  <a:custGeom>
                    <a:avLst/>
                    <a:gdLst>
                      <a:gd name="T0" fmla="*/ 0 w 150"/>
                      <a:gd name="T1" fmla="*/ 0 h 81"/>
                      <a:gd name="T2" fmla="*/ 25 w 150"/>
                      <a:gd name="T3" fmla="*/ 12 h 81"/>
                      <a:gd name="T4" fmla="*/ 69 w 150"/>
                      <a:gd name="T5" fmla="*/ 25 h 81"/>
                      <a:gd name="T6" fmla="*/ 119 w 150"/>
                      <a:gd name="T7" fmla="*/ 50 h 81"/>
                      <a:gd name="T8" fmla="*/ 137 w 150"/>
                      <a:gd name="T9" fmla="*/ 62 h 81"/>
                      <a:gd name="T10" fmla="*/ 150 w 150"/>
                      <a:gd name="T11" fmla="*/ 74 h 81"/>
                      <a:gd name="T12" fmla="*/ 150 w 150"/>
                      <a:gd name="T13" fmla="*/ 81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0"/>
                      <a:gd name="T22" fmla="*/ 0 h 81"/>
                      <a:gd name="T23" fmla="*/ 150 w 150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0" h="81">
                        <a:moveTo>
                          <a:pt x="0" y="0"/>
                        </a:moveTo>
                        <a:lnTo>
                          <a:pt x="25" y="12"/>
                        </a:lnTo>
                        <a:lnTo>
                          <a:pt x="69" y="25"/>
                        </a:lnTo>
                        <a:lnTo>
                          <a:pt x="119" y="50"/>
                        </a:lnTo>
                        <a:lnTo>
                          <a:pt x="137" y="62"/>
                        </a:lnTo>
                        <a:lnTo>
                          <a:pt x="150" y="74"/>
                        </a:lnTo>
                        <a:lnTo>
                          <a:pt x="150" y="8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42" name="Line 128"/>
              <p:cNvSpPr>
                <a:spLocks noChangeShapeType="1"/>
              </p:cNvSpPr>
              <p:nvPr/>
            </p:nvSpPr>
            <p:spPr bwMode="auto">
              <a:xfrm flipV="1">
                <a:off x="3244" y="2248"/>
                <a:ext cx="106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Oval 159"/>
              <p:cNvSpPr>
                <a:spLocks noChangeArrowheads="1"/>
              </p:cNvSpPr>
              <p:nvPr/>
            </p:nvSpPr>
            <p:spPr bwMode="auto">
              <a:xfrm>
                <a:off x="3104" y="1980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537" name="Rectangle 163"/>
          <p:cNvSpPr>
            <a:spLocks noChangeArrowheads="1"/>
          </p:cNvSpPr>
          <p:nvPr/>
        </p:nvSpPr>
        <p:spPr bwMode="auto">
          <a:xfrm>
            <a:off x="2992438" y="56007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10.11,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F02647EA-B908-4200-8DAF-151E2690047B}" type="slidenum">
              <a:rPr lang="en-US" altLang="en-US" sz="1200">
                <a:latin typeface="Arial" panose="020B0604020202020204" pitchFamily="34" charset="0"/>
              </a:rPr>
              <a:pPr algn="ctr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938" y="1709738"/>
            <a:ext cx="45751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For alloys for which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2 wt% Sn &lt; 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  <a:r>
              <a:rPr lang="en-US" altLang="en-US" sz="2800" baseline="-20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 &lt; 18.3 wt% Sn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•  Result: 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at temperatures in 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>
                <a:latin typeface="Arial" panose="020B0604020202020204" pitchFamily="34" charset="0"/>
              </a:rPr>
              <a:t> +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>
                <a:latin typeface="Arial" panose="020B0604020202020204" pitchFamily="34" charset="0"/>
              </a:rPr>
              <a:t> range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-- polycrystalline with </a:t>
            </a:r>
            <a:r>
              <a:rPr lang="en-US" altLang="en-US" sz="2400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grains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      and small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-phase</a:t>
            </a:r>
            <a:r>
              <a:rPr lang="en-US" altLang="en-US" sz="2400">
                <a:latin typeface="Arial" panose="020B0604020202020204" pitchFamily="34" charset="0"/>
              </a:rPr>
              <a:t> particles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701925" y="56038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10.12,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7630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Microstructural Developments </a:t>
            </a:r>
            <a:br>
              <a:rPr lang="en-US" altLang="en-US" smtClean="0"/>
            </a:br>
            <a:r>
              <a:rPr lang="en-US" altLang="en-US" smtClean="0"/>
              <a:t>in Eutectic Systems II</a:t>
            </a:r>
          </a:p>
        </p:txBody>
      </p:sp>
      <p:grpSp>
        <p:nvGrpSpPr>
          <p:cNvPr id="23558" name="Group 207"/>
          <p:cNvGrpSpPr>
            <a:grpSpLocks/>
          </p:cNvGrpSpPr>
          <p:nvPr/>
        </p:nvGrpSpPr>
        <p:grpSpPr bwMode="auto">
          <a:xfrm>
            <a:off x="4368800" y="1706563"/>
            <a:ext cx="4470400" cy="4706937"/>
            <a:chOff x="2752" y="1075"/>
            <a:chExt cx="2816" cy="2965"/>
          </a:xfrm>
        </p:grpSpPr>
        <p:sp>
          <p:nvSpPr>
            <p:cNvPr id="23626" name="Freeform 193"/>
            <p:cNvSpPr>
              <a:spLocks/>
            </p:cNvSpPr>
            <p:nvPr/>
          </p:nvSpPr>
          <p:spPr bwMode="auto">
            <a:xfrm>
              <a:off x="3305" y="1669"/>
              <a:ext cx="942" cy="1811"/>
            </a:xfrm>
            <a:custGeom>
              <a:avLst/>
              <a:gdLst>
                <a:gd name="T0" fmla="*/ 0 w 942"/>
                <a:gd name="T1" fmla="*/ 0 h 1811"/>
                <a:gd name="T2" fmla="*/ 211 w 942"/>
                <a:gd name="T3" fmla="*/ 131 h 1811"/>
                <a:gd name="T4" fmla="*/ 475 w 942"/>
                <a:gd name="T5" fmla="*/ 309 h 1811"/>
                <a:gd name="T6" fmla="*/ 758 w 942"/>
                <a:gd name="T7" fmla="*/ 560 h 1811"/>
                <a:gd name="T8" fmla="*/ 890 w 942"/>
                <a:gd name="T9" fmla="*/ 711 h 1811"/>
                <a:gd name="T10" fmla="*/ 942 w 942"/>
                <a:gd name="T11" fmla="*/ 803 h 1811"/>
                <a:gd name="T12" fmla="*/ 758 w 942"/>
                <a:gd name="T13" fmla="*/ 843 h 1811"/>
                <a:gd name="T14" fmla="*/ 613 w 942"/>
                <a:gd name="T15" fmla="*/ 902 h 1811"/>
                <a:gd name="T16" fmla="*/ 475 w 942"/>
                <a:gd name="T17" fmla="*/ 988 h 1811"/>
                <a:gd name="T18" fmla="*/ 330 w 942"/>
                <a:gd name="T19" fmla="*/ 1093 h 1811"/>
                <a:gd name="T20" fmla="*/ 224 w 942"/>
                <a:gd name="T21" fmla="*/ 1225 h 1811"/>
                <a:gd name="T22" fmla="*/ 145 w 942"/>
                <a:gd name="T23" fmla="*/ 1370 h 1811"/>
                <a:gd name="T24" fmla="*/ 99 w 942"/>
                <a:gd name="T25" fmla="*/ 1535 h 1811"/>
                <a:gd name="T26" fmla="*/ 73 w 942"/>
                <a:gd name="T27" fmla="*/ 1686 h 1811"/>
                <a:gd name="T28" fmla="*/ 66 w 942"/>
                <a:gd name="T29" fmla="*/ 1811 h 1811"/>
                <a:gd name="T30" fmla="*/ 0 w 942"/>
                <a:gd name="T31" fmla="*/ 1811 h 1811"/>
                <a:gd name="T32" fmla="*/ 0 w 942"/>
                <a:gd name="T33" fmla="*/ 0 h 18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2"/>
                <a:gd name="T52" fmla="*/ 0 h 1811"/>
                <a:gd name="T53" fmla="*/ 942 w 942"/>
                <a:gd name="T54" fmla="*/ 1811 h 18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2" h="1811">
                  <a:moveTo>
                    <a:pt x="0" y="0"/>
                  </a:moveTo>
                  <a:lnTo>
                    <a:pt x="211" y="131"/>
                  </a:lnTo>
                  <a:lnTo>
                    <a:pt x="475" y="309"/>
                  </a:lnTo>
                  <a:lnTo>
                    <a:pt x="758" y="560"/>
                  </a:lnTo>
                  <a:lnTo>
                    <a:pt x="890" y="711"/>
                  </a:lnTo>
                  <a:lnTo>
                    <a:pt x="942" y="803"/>
                  </a:lnTo>
                  <a:lnTo>
                    <a:pt x="758" y="843"/>
                  </a:lnTo>
                  <a:lnTo>
                    <a:pt x="613" y="902"/>
                  </a:lnTo>
                  <a:lnTo>
                    <a:pt x="475" y="988"/>
                  </a:lnTo>
                  <a:lnTo>
                    <a:pt x="330" y="1093"/>
                  </a:lnTo>
                  <a:lnTo>
                    <a:pt x="224" y="1225"/>
                  </a:lnTo>
                  <a:lnTo>
                    <a:pt x="145" y="1370"/>
                  </a:lnTo>
                  <a:lnTo>
                    <a:pt x="99" y="1535"/>
                  </a:lnTo>
                  <a:lnTo>
                    <a:pt x="73" y="1686"/>
                  </a:lnTo>
                  <a:lnTo>
                    <a:pt x="66" y="1811"/>
                  </a:lnTo>
                  <a:lnTo>
                    <a:pt x="0" y="1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Rectangle 5"/>
            <p:cNvSpPr>
              <a:spLocks noChangeArrowheads="1"/>
            </p:cNvSpPr>
            <p:nvPr/>
          </p:nvSpPr>
          <p:spPr bwMode="auto">
            <a:xfrm>
              <a:off x="4848" y="2976"/>
              <a:ext cx="7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Pb-Sn</a:t>
              </a:r>
            </a:p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system</a:t>
              </a:r>
            </a:p>
          </p:txBody>
        </p:sp>
        <p:sp>
          <p:nvSpPr>
            <p:cNvPr id="23628" name="Freeform 18"/>
            <p:cNvSpPr>
              <a:spLocks/>
            </p:cNvSpPr>
            <p:nvPr/>
          </p:nvSpPr>
          <p:spPr bwMode="auto">
            <a:xfrm>
              <a:off x="3305" y="1297"/>
              <a:ext cx="1495" cy="734"/>
            </a:xfrm>
            <a:custGeom>
              <a:avLst/>
              <a:gdLst>
                <a:gd name="T0" fmla="*/ 0 w 1489"/>
                <a:gd name="T1" fmla="*/ 367 h 738"/>
                <a:gd name="T2" fmla="*/ 0 w 1489"/>
                <a:gd name="T3" fmla="*/ 0 h 738"/>
                <a:gd name="T4" fmla="*/ 1495 w 1489"/>
                <a:gd name="T5" fmla="*/ 0 h 738"/>
                <a:gd name="T6" fmla="*/ 1495 w 1489"/>
                <a:gd name="T7" fmla="*/ 734 h 738"/>
                <a:gd name="T8" fmla="*/ 0 w 1489"/>
                <a:gd name="T9" fmla="*/ 367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738"/>
                <a:gd name="T17" fmla="*/ 1489 w 1489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738">
                  <a:moveTo>
                    <a:pt x="0" y="369"/>
                  </a:moveTo>
                  <a:lnTo>
                    <a:pt x="0" y="0"/>
                  </a:lnTo>
                  <a:lnTo>
                    <a:pt x="1489" y="0"/>
                  </a:lnTo>
                  <a:lnTo>
                    <a:pt x="1489" y="738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Rectangle 21"/>
            <p:cNvSpPr>
              <a:spLocks noChangeArrowheads="1"/>
            </p:cNvSpPr>
            <p:nvPr/>
          </p:nvSpPr>
          <p:spPr bwMode="auto">
            <a:xfrm>
              <a:off x="3918" y="190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0" name="Rectangle 22"/>
            <p:cNvSpPr>
              <a:spLocks noChangeArrowheads="1"/>
            </p:cNvSpPr>
            <p:nvPr/>
          </p:nvSpPr>
          <p:spPr bwMode="auto">
            <a:xfrm>
              <a:off x="4010" y="1917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0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631" name="Rectangle 23"/>
            <p:cNvSpPr>
              <a:spLocks noChangeArrowheads="1"/>
            </p:cNvSpPr>
            <p:nvPr/>
          </p:nvSpPr>
          <p:spPr bwMode="auto">
            <a:xfrm>
              <a:off x="4181" y="1919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632" name="Rectangle 24"/>
            <p:cNvSpPr>
              <a:spLocks noChangeArrowheads="1"/>
            </p:cNvSpPr>
            <p:nvPr/>
          </p:nvSpPr>
          <p:spPr bwMode="auto">
            <a:xfrm>
              <a:off x="3068" y="2341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3" name="Rectangle 27"/>
            <p:cNvSpPr>
              <a:spLocks noChangeArrowheads="1"/>
            </p:cNvSpPr>
            <p:nvPr/>
          </p:nvSpPr>
          <p:spPr bwMode="auto">
            <a:xfrm>
              <a:off x="3186" y="1075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4" name="Rectangle 76"/>
            <p:cNvSpPr>
              <a:spLocks noChangeArrowheads="1"/>
            </p:cNvSpPr>
            <p:nvPr/>
          </p:nvSpPr>
          <p:spPr bwMode="auto">
            <a:xfrm>
              <a:off x="4293" y="3612"/>
              <a:ext cx="2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  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5" name="Rectangle 78"/>
            <p:cNvSpPr>
              <a:spLocks noChangeArrowheads="1"/>
            </p:cNvSpPr>
            <p:nvPr/>
          </p:nvSpPr>
          <p:spPr bwMode="auto">
            <a:xfrm>
              <a:off x="4504" y="3612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6" name="Rectangle 79"/>
            <p:cNvSpPr>
              <a:spLocks noChangeArrowheads="1"/>
            </p:cNvSpPr>
            <p:nvPr/>
          </p:nvSpPr>
          <p:spPr bwMode="auto">
            <a:xfrm>
              <a:off x="4597" y="3612"/>
              <a:ext cx="5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wt% 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7" name="Rectangle 80"/>
            <p:cNvSpPr>
              <a:spLocks noChangeArrowheads="1"/>
            </p:cNvSpPr>
            <p:nvPr/>
          </p:nvSpPr>
          <p:spPr bwMode="auto">
            <a:xfrm>
              <a:off x="3733" y="3512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8" name="Rectangle 82"/>
            <p:cNvSpPr>
              <a:spLocks noChangeArrowheads="1"/>
            </p:cNvSpPr>
            <p:nvPr/>
          </p:nvSpPr>
          <p:spPr bwMode="auto">
            <a:xfrm>
              <a:off x="4116" y="3784"/>
              <a:ext cx="23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FF0066"/>
                  </a:solidFill>
                  <a:latin typeface="Arial" panose="020B0604020202020204" pitchFamily="34" charset="0"/>
                </a:rPr>
                <a:t>18.3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39" name="Rectangle 83"/>
            <p:cNvSpPr>
              <a:spLocks noChangeArrowheads="1"/>
            </p:cNvSpPr>
            <p:nvPr/>
          </p:nvSpPr>
          <p:spPr bwMode="auto">
            <a:xfrm>
              <a:off x="4241" y="3512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40" name="Rectangle 85"/>
            <p:cNvSpPr>
              <a:spLocks noChangeArrowheads="1"/>
            </p:cNvSpPr>
            <p:nvPr/>
          </p:nvSpPr>
          <p:spPr bwMode="auto">
            <a:xfrm>
              <a:off x="3272" y="351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41" name="Rectangle 86"/>
            <p:cNvSpPr>
              <a:spLocks noChangeArrowheads="1"/>
            </p:cNvSpPr>
            <p:nvPr/>
          </p:nvSpPr>
          <p:spPr bwMode="auto">
            <a:xfrm>
              <a:off x="3977" y="3632"/>
              <a:ext cx="1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 i="1">
                  <a:solidFill>
                    <a:srgbClr val="9900CC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600" baseline="-19000">
                  <a:solidFill>
                    <a:srgbClr val="9900CC"/>
                  </a:solidFill>
                  <a:latin typeface="Arial" panose="020B0604020202020204" pitchFamily="34" charset="0"/>
                </a:rPr>
                <a:t>0</a:t>
              </a:r>
              <a:endParaRPr lang="en-US" altLang="en-US" sz="1400" baseline="-19000">
                <a:solidFill>
                  <a:srgbClr val="00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42" name="Line 88"/>
            <p:cNvSpPr>
              <a:spLocks noChangeShapeType="1"/>
            </p:cNvSpPr>
            <p:nvPr/>
          </p:nvSpPr>
          <p:spPr bwMode="auto">
            <a:xfrm flipV="1">
              <a:off x="3806" y="3457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Line 89"/>
            <p:cNvSpPr>
              <a:spLocks noChangeShapeType="1"/>
            </p:cNvSpPr>
            <p:nvPr/>
          </p:nvSpPr>
          <p:spPr bwMode="auto">
            <a:xfrm flipV="1">
              <a:off x="4300" y="3457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Rectangle 90"/>
            <p:cNvSpPr>
              <a:spLocks noChangeArrowheads="1"/>
            </p:cNvSpPr>
            <p:nvPr/>
          </p:nvSpPr>
          <p:spPr bwMode="auto">
            <a:xfrm>
              <a:off x="3068" y="1768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45" name="Rectangle 92"/>
            <p:cNvSpPr>
              <a:spLocks noChangeArrowheads="1"/>
            </p:cNvSpPr>
            <p:nvPr/>
          </p:nvSpPr>
          <p:spPr bwMode="auto">
            <a:xfrm>
              <a:off x="3068" y="2881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46" name="Rectangle 94"/>
            <p:cNvSpPr>
              <a:spLocks noChangeArrowheads="1"/>
            </p:cNvSpPr>
            <p:nvPr/>
          </p:nvSpPr>
          <p:spPr bwMode="auto">
            <a:xfrm>
              <a:off x="3628" y="1431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47" name="Rectangle 95"/>
            <p:cNvSpPr>
              <a:spLocks noChangeArrowheads="1"/>
            </p:cNvSpPr>
            <p:nvPr/>
          </p:nvSpPr>
          <p:spPr bwMode="auto">
            <a:xfrm>
              <a:off x="3924" y="2202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648" name="Line 97"/>
            <p:cNvSpPr>
              <a:spLocks noChangeShapeType="1"/>
            </p:cNvSpPr>
            <p:nvPr/>
          </p:nvSpPr>
          <p:spPr bwMode="auto">
            <a:xfrm>
              <a:off x="3285" y="2940"/>
              <a:ext cx="5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Line 98"/>
            <p:cNvSpPr>
              <a:spLocks noChangeShapeType="1"/>
            </p:cNvSpPr>
            <p:nvPr/>
          </p:nvSpPr>
          <p:spPr bwMode="auto">
            <a:xfrm>
              <a:off x="3285" y="2387"/>
              <a:ext cx="5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99"/>
            <p:cNvSpPr>
              <a:spLocks noChangeShapeType="1"/>
            </p:cNvSpPr>
            <p:nvPr/>
          </p:nvSpPr>
          <p:spPr bwMode="auto">
            <a:xfrm>
              <a:off x="3279" y="1833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Rectangle 100"/>
            <p:cNvSpPr>
              <a:spLocks noChangeArrowheads="1"/>
            </p:cNvSpPr>
            <p:nvPr/>
          </p:nvSpPr>
          <p:spPr bwMode="auto">
            <a:xfrm>
              <a:off x="4722" y="3512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52" name="Rectangle 102"/>
            <p:cNvSpPr>
              <a:spLocks noChangeArrowheads="1"/>
            </p:cNvSpPr>
            <p:nvPr/>
          </p:nvSpPr>
          <p:spPr bwMode="auto">
            <a:xfrm>
              <a:off x="4860" y="3507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653" name="Line 103"/>
            <p:cNvSpPr>
              <a:spLocks noChangeShapeType="1"/>
            </p:cNvSpPr>
            <p:nvPr/>
          </p:nvSpPr>
          <p:spPr bwMode="auto">
            <a:xfrm>
              <a:off x="4249" y="2471"/>
              <a:ext cx="547" cy="1"/>
            </a:xfrm>
            <a:prstGeom prst="line">
              <a:avLst/>
            </a:prstGeom>
            <a:noFill/>
            <a:ln w="20638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Rectangle 120"/>
            <p:cNvSpPr>
              <a:spLocks noChangeArrowheads="1"/>
            </p:cNvSpPr>
            <p:nvPr/>
          </p:nvSpPr>
          <p:spPr bwMode="auto">
            <a:xfrm>
              <a:off x="4264" y="2942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655" name="Rectangle 121"/>
            <p:cNvSpPr>
              <a:spLocks noChangeArrowheads="1"/>
            </p:cNvSpPr>
            <p:nvPr/>
          </p:nvSpPr>
          <p:spPr bwMode="auto">
            <a:xfrm>
              <a:off x="4379" y="294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656" name="Rectangle 122"/>
            <p:cNvSpPr>
              <a:spLocks noChangeArrowheads="1"/>
            </p:cNvSpPr>
            <p:nvPr/>
          </p:nvSpPr>
          <p:spPr bwMode="auto">
            <a:xfrm>
              <a:off x="4508" y="293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CC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 i="1">
                <a:solidFill>
                  <a:srgbClr val="CC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3657" name="Rectangle 123"/>
            <p:cNvSpPr>
              <a:spLocks noChangeArrowheads="1"/>
            </p:cNvSpPr>
            <p:nvPr/>
          </p:nvSpPr>
          <p:spPr bwMode="auto">
            <a:xfrm>
              <a:off x="3302" y="1296"/>
              <a:ext cx="1496" cy="221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58" name="Rectangle 124"/>
            <p:cNvSpPr>
              <a:spLocks noChangeArrowheads="1"/>
            </p:cNvSpPr>
            <p:nvPr/>
          </p:nvSpPr>
          <p:spPr bwMode="auto">
            <a:xfrm>
              <a:off x="3074" y="1240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59" name="Rectangle 128"/>
            <p:cNvSpPr>
              <a:spLocks noChangeArrowheads="1"/>
            </p:cNvSpPr>
            <p:nvPr/>
          </p:nvSpPr>
          <p:spPr bwMode="auto">
            <a:xfrm>
              <a:off x="3786" y="3896"/>
              <a:ext cx="8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FF0066"/>
                  </a:solidFill>
                  <a:latin typeface="Arial" panose="020B0604020202020204" pitchFamily="34" charset="0"/>
                </a:rPr>
                <a:t>(sol. limit at </a:t>
              </a:r>
              <a:r>
                <a:rPr lang="en-US" altLang="en-US" sz="1500" i="1">
                  <a:solidFill>
                    <a:srgbClr val="FF0066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1500" i="1" baseline="-25000">
                  <a:solidFill>
                    <a:srgbClr val="FF0066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1500">
                  <a:solidFill>
                    <a:srgbClr val="FF0066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60" name="Rectangle 131"/>
            <p:cNvSpPr>
              <a:spLocks noChangeArrowheads="1"/>
            </p:cNvSpPr>
            <p:nvPr/>
          </p:nvSpPr>
          <p:spPr bwMode="auto">
            <a:xfrm>
              <a:off x="3127" y="2437"/>
              <a:ext cx="1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990099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1600" i="1" baseline="-25000">
                  <a:solidFill>
                    <a:srgbClr val="990099"/>
                  </a:solidFill>
                  <a:latin typeface="Arial" panose="020B0604020202020204" pitchFamily="34" charset="0"/>
                </a:rPr>
                <a:t>E</a:t>
              </a:r>
              <a:endParaRPr lang="en-US" altLang="en-US" sz="1600" i="1">
                <a:latin typeface="Arial" panose="020B0604020202020204" pitchFamily="34" charset="0"/>
              </a:endParaRPr>
            </a:p>
          </p:txBody>
        </p:sp>
        <p:sp>
          <p:nvSpPr>
            <p:cNvPr id="23661" name="Line 133"/>
            <p:cNvSpPr>
              <a:spLocks noChangeShapeType="1"/>
            </p:cNvSpPr>
            <p:nvPr/>
          </p:nvSpPr>
          <p:spPr bwMode="auto">
            <a:xfrm>
              <a:off x="3279" y="2466"/>
              <a:ext cx="59" cy="1"/>
            </a:xfrm>
            <a:prstGeom prst="line">
              <a:avLst/>
            </a:prstGeom>
            <a:noFill/>
            <a:ln w="20638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134"/>
            <p:cNvSpPr>
              <a:spLocks noChangeShapeType="1"/>
            </p:cNvSpPr>
            <p:nvPr/>
          </p:nvSpPr>
          <p:spPr bwMode="auto">
            <a:xfrm>
              <a:off x="4234" y="2479"/>
              <a:ext cx="1" cy="1278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Rectangle 135"/>
            <p:cNvSpPr>
              <a:spLocks noChangeArrowheads="1"/>
            </p:cNvSpPr>
            <p:nvPr/>
          </p:nvSpPr>
          <p:spPr bwMode="auto">
            <a:xfrm>
              <a:off x="3345" y="365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FF0066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64" name="Line 136"/>
            <p:cNvSpPr>
              <a:spLocks noChangeShapeType="1"/>
            </p:cNvSpPr>
            <p:nvPr/>
          </p:nvSpPr>
          <p:spPr bwMode="auto">
            <a:xfrm>
              <a:off x="3378" y="3237"/>
              <a:ext cx="1" cy="40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Rectangle 137"/>
            <p:cNvSpPr>
              <a:spLocks noChangeArrowheads="1"/>
            </p:cNvSpPr>
            <p:nvPr/>
          </p:nvSpPr>
          <p:spPr bwMode="auto">
            <a:xfrm>
              <a:off x="2752" y="3770"/>
              <a:ext cx="7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FF0066"/>
                  </a:solidFill>
                  <a:latin typeface="Arial" panose="020B0604020202020204" pitchFamily="34" charset="0"/>
                </a:rPr>
                <a:t>(sol. limit at </a:t>
              </a:r>
              <a:r>
                <a:rPr lang="en-US" altLang="en-US" sz="1500" i="1">
                  <a:solidFill>
                    <a:srgbClr val="FF0066"/>
                  </a:solidFill>
                  <a:latin typeface="Arial" panose="020B0604020202020204" pitchFamily="34" charset="0"/>
                </a:rPr>
                <a:t>T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66" name="Rectangle 138"/>
            <p:cNvSpPr>
              <a:spLocks noChangeArrowheads="1"/>
            </p:cNvSpPr>
            <p:nvPr/>
          </p:nvSpPr>
          <p:spPr bwMode="auto">
            <a:xfrm>
              <a:off x="3474" y="3797"/>
              <a:ext cx="2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FF0066"/>
                  </a:solidFill>
                  <a:latin typeface="Arial" panose="020B0604020202020204" pitchFamily="34" charset="0"/>
                </a:rPr>
                <a:t>room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67" name="Rectangle 139"/>
            <p:cNvSpPr>
              <a:spLocks noChangeArrowheads="1"/>
            </p:cNvSpPr>
            <p:nvPr/>
          </p:nvSpPr>
          <p:spPr bwMode="auto">
            <a:xfrm>
              <a:off x="3753" y="3770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FF0066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68" name="Line 194"/>
            <p:cNvSpPr>
              <a:spLocks noChangeShapeType="1"/>
            </p:cNvSpPr>
            <p:nvPr/>
          </p:nvSpPr>
          <p:spPr bwMode="auto">
            <a:xfrm>
              <a:off x="4058" y="1433"/>
              <a:ext cx="0" cy="2174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9" name="Line 198"/>
            <p:cNvSpPr>
              <a:spLocks noChangeShapeType="1"/>
            </p:cNvSpPr>
            <p:nvPr/>
          </p:nvSpPr>
          <p:spPr bwMode="auto">
            <a:xfrm>
              <a:off x="4063" y="2828"/>
              <a:ext cx="1" cy="27"/>
            </a:xfrm>
            <a:prstGeom prst="line">
              <a:avLst/>
            </a:prstGeom>
            <a:noFill/>
            <a:ln w="20638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4"/>
          <p:cNvGrpSpPr>
            <a:grpSpLocks/>
          </p:cNvGrpSpPr>
          <p:nvPr/>
        </p:nvGrpSpPr>
        <p:grpSpPr bwMode="auto">
          <a:xfrm>
            <a:off x="6418263" y="2576513"/>
            <a:ext cx="1606550" cy="590550"/>
            <a:chOff x="4043" y="1623"/>
            <a:chExt cx="1012" cy="372"/>
          </a:xfrm>
        </p:grpSpPr>
        <p:sp>
          <p:nvSpPr>
            <p:cNvPr id="23615" name="Line 109"/>
            <p:cNvSpPr>
              <a:spLocks noChangeShapeType="1"/>
            </p:cNvSpPr>
            <p:nvPr/>
          </p:nvSpPr>
          <p:spPr bwMode="auto">
            <a:xfrm flipV="1">
              <a:off x="4064" y="1859"/>
              <a:ext cx="494" cy="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Rectangle 142"/>
            <p:cNvSpPr>
              <a:spLocks noChangeArrowheads="1"/>
            </p:cNvSpPr>
            <p:nvPr/>
          </p:nvSpPr>
          <p:spPr bwMode="auto">
            <a:xfrm>
              <a:off x="4959" y="162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17" name="Oval 143"/>
            <p:cNvSpPr>
              <a:spLocks noChangeArrowheads="1"/>
            </p:cNvSpPr>
            <p:nvPr/>
          </p:nvSpPr>
          <p:spPr bwMode="auto">
            <a:xfrm>
              <a:off x="4560" y="1645"/>
              <a:ext cx="350" cy="350"/>
            </a:xfrm>
            <a:prstGeom prst="ellipse">
              <a:avLst/>
            </a:prstGeom>
            <a:solidFill>
              <a:srgbClr val="009900"/>
            </a:solidFill>
            <a:ln w="11113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18" name="Freeform 144"/>
            <p:cNvSpPr>
              <a:spLocks/>
            </p:cNvSpPr>
            <p:nvPr/>
          </p:nvSpPr>
          <p:spPr bwMode="auto">
            <a:xfrm>
              <a:off x="4814" y="1728"/>
              <a:ext cx="59" cy="66"/>
            </a:xfrm>
            <a:custGeom>
              <a:avLst/>
              <a:gdLst>
                <a:gd name="T0" fmla="*/ 13 w 59"/>
                <a:gd name="T1" fmla="*/ 0 h 66"/>
                <a:gd name="T2" fmla="*/ 0 w 59"/>
                <a:gd name="T3" fmla="*/ 26 h 66"/>
                <a:gd name="T4" fmla="*/ 0 w 59"/>
                <a:gd name="T5" fmla="*/ 46 h 66"/>
                <a:gd name="T6" fmla="*/ 13 w 59"/>
                <a:gd name="T7" fmla="*/ 66 h 66"/>
                <a:gd name="T8" fmla="*/ 26 w 59"/>
                <a:gd name="T9" fmla="*/ 66 h 66"/>
                <a:gd name="T10" fmla="*/ 46 w 59"/>
                <a:gd name="T11" fmla="*/ 59 h 66"/>
                <a:gd name="T12" fmla="*/ 59 w 59"/>
                <a:gd name="T13" fmla="*/ 40 h 66"/>
                <a:gd name="T14" fmla="*/ 53 w 59"/>
                <a:gd name="T15" fmla="*/ 20 h 66"/>
                <a:gd name="T16" fmla="*/ 46 w 59"/>
                <a:gd name="T17" fmla="*/ 13 h 66"/>
                <a:gd name="T18" fmla="*/ 26 w 59"/>
                <a:gd name="T19" fmla="*/ 0 h 66"/>
                <a:gd name="T20" fmla="*/ 13 w 59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66"/>
                <a:gd name="T35" fmla="*/ 59 w 59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66">
                  <a:moveTo>
                    <a:pt x="13" y="0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13" y="66"/>
                  </a:lnTo>
                  <a:lnTo>
                    <a:pt x="26" y="66"/>
                  </a:lnTo>
                  <a:lnTo>
                    <a:pt x="46" y="59"/>
                  </a:lnTo>
                  <a:lnTo>
                    <a:pt x="59" y="40"/>
                  </a:lnTo>
                  <a:lnTo>
                    <a:pt x="53" y="20"/>
                  </a:lnTo>
                  <a:lnTo>
                    <a:pt x="46" y="13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145"/>
            <p:cNvSpPr>
              <a:spLocks/>
            </p:cNvSpPr>
            <p:nvPr/>
          </p:nvSpPr>
          <p:spPr bwMode="auto">
            <a:xfrm>
              <a:off x="4755" y="1880"/>
              <a:ext cx="59" cy="59"/>
            </a:xfrm>
            <a:custGeom>
              <a:avLst/>
              <a:gdLst>
                <a:gd name="T0" fmla="*/ 52 w 59"/>
                <a:gd name="T1" fmla="*/ 13 h 59"/>
                <a:gd name="T2" fmla="*/ 26 w 59"/>
                <a:gd name="T3" fmla="*/ 0 h 59"/>
                <a:gd name="T4" fmla="*/ 13 w 59"/>
                <a:gd name="T5" fmla="*/ 0 h 59"/>
                <a:gd name="T6" fmla="*/ 6 w 59"/>
                <a:gd name="T7" fmla="*/ 19 h 59"/>
                <a:gd name="T8" fmla="*/ 0 w 59"/>
                <a:gd name="T9" fmla="*/ 32 h 59"/>
                <a:gd name="T10" fmla="*/ 6 w 59"/>
                <a:gd name="T11" fmla="*/ 46 h 59"/>
                <a:gd name="T12" fmla="*/ 13 w 59"/>
                <a:gd name="T13" fmla="*/ 52 h 59"/>
                <a:gd name="T14" fmla="*/ 26 w 59"/>
                <a:gd name="T15" fmla="*/ 59 h 59"/>
                <a:gd name="T16" fmla="*/ 46 w 59"/>
                <a:gd name="T17" fmla="*/ 52 h 59"/>
                <a:gd name="T18" fmla="*/ 52 w 59"/>
                <a:gd name="T19" fmla="*/ 39 h 59"/>
                <a:gd name="T20" fmla="*/ 59 w 59"/>
                <a:gd name="T21" fmla="*/ 26 h 59"/>
                <a:gd name="T22" fmla="*/ 52 w 59"/>
                <a:gd name="T23" fmla="*/ 13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59"/>
                <a:gd name="T38" fmla="*/ 59 w 59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59">
                  <a:moveTo>
                    <a:pt x="52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6" y="19"/>
                  </a:lnTo>
                  <a:lnTo>
                    <a:pt x="0" y="32"/>
                  </a:lnTo>
                  <a:lnTo>
                    <a:pt x="6" y="46"/>
                  </a:lnTo>
                  <a:lnTo>
                    <a:pt x="13" y="52"/>
                  </a:lnTo>
                  <a:lnTo>
                    <a:pt x="26" y="59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9" y="26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146"/>
            <p:cNvSpPr>
              <a:spLocks/>
            </p:cNvSpPr>
            <p:nvPr/>
          </p:nvSpPr>
          <p:spPr bwMode="auto">
            <a:xfrm>
              <a:off x="4630" y="1880"/>
              <a:ext cx="65" cy="59"/>
            </a:xfrm>
            <a:custGeom>
              <a:avLst/>
              <a:gdLst>
                <a:gd name="T0" fmla="*/ 52 w 65"/>
                <a:gd name="T1" fmla="*/ 6 h 59"/>
                <a:gd name="T2" fmla="*/ 39 w 65"/>
                <a:gd name="T3" fmla="*/ 0 h 59"/>
                <a:gd name="T4" fmla="*/ 26 w 65"/>
                <a:gd name="T5" fmla="*/ 0 h 59"/>
                <a:gd name="T6" fmla="*/ 13 w 65"/>
                <a:gd name="T7" fmla="*/ 6 h 59"/>
                <a:gd name="T8" fmla="*/ 0 w 65"/>
                <a:gd name="T9" fmla="*/ 26 h 59"/>
                <a:gd name="T10" fmla="*/ 6 w 65"/>
                <a:gd name="T11" fmla="*/ 46 h 59"/>
                <a:gd name="T12" fmla="*/ 19 w 65"/>
                <a:gd name="T13" fmla="*/ 59 h 59"/>
                <a:gd name="T14" fmla="*/ 46 w 65"/>
                <a:gd name="T15" fmla="*/ 59 h 59"/>
                <a:gd name="T16" fmla="*/ 65 w 65"/>
                <a:gd name="T17" fmla="*/ 52 h 59"/>
                <a:gd name="T18" fmla="*/ 65 w 65"/>
                <a:gd name="T19" fmla="*/ 32 h 59"/>
                <a:gd name="T20" fmla="*/ 59 w 65"/>
                <a:gd name="T21" fmla="*/ 19 h 59"/>
                <a:gd name="T22" fmla="*/ 52 w 65"/>
                <a:gd name="T23" fmla="*/ 6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9"/>
                <a:gd name="T38" fmla="*/ 65 w 65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9">
                  <a:moveTo>
                    <a:pt x="52" y="6"/>
                  </a:moveTo>
                  <a:lnTo>
                    <a:pt x="39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26"/>
                  </a:lnTo>
                  <a:lnTo>
                    <a:pt x="6" y="46"/>
                  </a:lnTo>
                  <a:lnTo>
                    <a:pt x="19" y="59"/>
                  </a:lnTo>
                  <a:lnTo>
                    <a:pt x="46" y="59"/>
                  </a:lnTo>
                  <a:lnTo>
                    <a:pt x="65" y="52"/>
                  </a:lnTo>
                  <a:lnTo>
                    <a:pt x="65" y="32"/>
                  </a:lnTo>
                  <a:lnTo>
                    <a:pt x="59" y="19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147"/>
            <p:cNvSpPr>
              <a:spLocks/>
            </p:cNvSpPr>
            <p:nvPr/>
          </p:nvSpPr>
          <p:spPr bwMode="auto">
            <a:xfrm>
              <a:off x="4656" y="1721"/>
              <a:ext cx="66" cy="73"/>
            </a:xfrm>
            <a:custGeom>
              <a:avLst/>
              <a:gdLst>
                <a:gd name="T0" fmla="*/ 46 w 66"/>
                <a:gd name="T1" fmla="*/ 7 h 73"/>
                <a:gd name="T2" fmla="*/ 26 w 66"/>
                <a:gd name="T3" fmla="*/ 0 h 73"/>
                <a:gd name="T4" fmla="*/ 20 w 66"/>
                <a:gd name="T5" fmla="*/ 14 h 73"/>
                <a:gd name="T6" fmla="*/ 6 w 66"/>
                <a:gd name="T7" fmla="*/ 33 h 73"/>
                <a:gd name="T8" fmla="*/ 0 w 66"/>
                <a:gd name="T9" fmla="*/ 47 h 73"/>
                <a:gd name="T10" fmla="*/ 6 w 66"/>
                <a:gd name="T11" fmla="*/ 60 h 73"/>
                <a:gd name="T12" fmla="*/ 33 w 66"/>
                <a:gd name="T13" fmla="*/ 73 h 73"/>
                <a:gd name="T14" fmla="*/ 53 w 66"/>
                <a:gd name="T15" fmla="*/ 73 h 73"/>
                <a:gd name="T16" fmla="*/ 66 w 66"/>
                <a:gd name="T17" fmla="*/ 60 h 73"/>
                <a:gd name="T18" fmla="*/ 66 w 66"/>
                <a:gd name="T19" fmla="*/ 47 h 73"/>
                <a:gd name="T20" fmla="*/ 66 w 66"/>
                <a:gd name="T21" fmla="*/ 33 h 73"/>
                <a:gd name="T22" fmla="*/ 59 w 66"/>
                <a:gd name="T23" fmla="*/ 20 h 73"/>
                <a:gd name="T24" fmla="*/ 53 w 66"/>
                <a:gd name="T25" fmla="*/ 7 h 73"/>
                <a:gd name="T26" fmla="*/ 39 w 66"/>
                <a:gd name="T27" fmla="*/ 0 h 73"/>
                <a:gd name="T28" fmla="*/ 26 w 66"/>
                <a:gd name="T29" fmla="*/ 0 h 73"/>
                <a:gd name="T30" fmla="*/ 46 w 66"/>
                <a:gd name="T31" fmla="*/ 7 h 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"/>
                <a:gd name="T49" fmla="*/ 0 h 73"/>
                <a:gd name="T50" fmla="*/ 66 w 66"/>
                <a:gd name="T51" fmla="*/ 73 h 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" h="73">
                  <a:moveTo>
                    <a:pt x="46" y="7"/>
                  </a:moveTo>
                  <a:lnTo>
                    <a:pt x="26" y="0"/>
                  </a:lnTo>
                  <a:lnTo>
                    <a:pt x="20" y="14"/>
                  </a:lnTo>
                  <a:lnTo>
                    <a:pt x="6" y="33"/>
                  </a:lnTo>
                  <a:lnTo>
                    <a:pt x="0" y="47"/>
                  </a:lnTo>
                  <a:lnTo>
                    <a:pt x="6" y="60"/>
                  </a:lnTo>
                  <a:lnTo>
                    <a:pt x="33" y="73"/>
                  </a:lnTo>
                  <a:lnTo>
                    <a:pt x="53" y="73"/>
                  </a:lnTo>
                  <a:lnTo>
                    <a:pt x="66" y="60"/>
                  </a:lnTo>
                  <a:lnTo>
                    <a:pt x="66" y="47"/>
                  </a:lnTo>
                  <a:lnTo>
                    <a:pt x="66" y="33"/>
                  </a:lnTo>
                  <a:lnTo>
                    <a:pt x="59" y="20"/>
                  </a:lnTo>
                  <a:lnTo>
                    <a:pt x="53" y="7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148"/>
            <p:cNvSpPr>
              <a:spLocks noChangeShapeType="1"/>
            </p:cNvSpPr>
            <p:nvPr/>
          </p:nvSpPr>
          <p:spPr bwMode="auto">
            <a:xfrm flipV="1">
              <a:off x="4847" y="1682"/>
              <a:ext cx="99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Rectangle 149"/>
            <p:cNvSpPr>
              <a:spLocks noChangeArrowheads="1"/>
            </p:cNvSpPr>
            <p:nvPr/>
          </p:nvSpPr>
          <p:spPr bwMode="auto">
            <a:xfrm>
              <a:off x="4979" y="1780"/>
              <a:ext cx="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624" name="Line 150"/>
            <p:cNvSpPr>
              <a:spLocks noChangeShapeType="1"/>
            </p:cNvSpPr>
            <p:nvPr/>
          </p:nvSpPr>
          <p:spPr bwMode="auto">
            <a:xfrm flipV="1">
              <a:off x="4807" y="1880"/>
              <a:ext cx="152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Oval 196"/>
            <p:cNvSpPr>
              <a:spLocks noChangeArrowheads="1"/>
            </p:cNvSpPr>
            <p:nvPr/>
          </p:nvSpPr>
          <p:spPr bwMode="auto">
            <a:xfrm>
              <a:off x="4043" y="1932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03"/>
          <p:cNvGrpSpPr>
            <a:grpSpLocks/>
          </p:cNvGrpSpPr>
          <p:nvPr/>
        </p:nvGrpSpPr>
        <p:grpSpPr bwMode="auto">
          <a:xfrm>
            <a:off x="6418263" y="1630363"/>
            <a:ext cx="1836737" cy="1014412"/>
            <a:chOff x="4043" y="1027"/>
            <a:chExt cx="1157" cy="639"/>
          </a:xfrm>
        </p:grpSpPr>
        <p:sp>
          <p:nvSpPr>
            <p:cNvPr id="23610" name="Oval 20"/>
            <p:cNvSpPr>
              <a:spLocks noChangeArrowheads="1"/>
            </p:cNvSpPr>
            <p:nvPr/>
          </p:nvSpPr>
          <p:spPr bwMode="auto">
            <a:xfrm>
              <a:off x="4158" y="1316"/>
              <a:ext cx="350" cy="350"/>
            </a:xfrm>
            <a:prstGeom prst="ellipse">
              <a:avLst/>
            </a:prstGeom>
            <a:solidFill>
              <a:srgbClr val="009900"/>
            </a:solidFill>
            <a:ln w="11113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3611" name="Rectangle 105"/>
            <p:cNvSpPr>
              <a:spLocks noChangeArrowheads="1"/>
            </p:cNvSpPr>
            <p:nvPr/>
          </p:nvSpPr>
          <p:spPr bwMode="auto">
            <a:xfrm>
              <a:off x="4457" y="1027"/>
              <a:ext cx="7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 i="1">
                  <a:solidFill>
                    <a:srgbClr val="009900"/>
                  </a:solidFill>
                  <a:latin typeface="Arial" panose="020B0604020202020204" pitchFamily="34" charset="0"/>
                </a:rPr>
                <a:t>L:  C</a:t>
              </a:r>
              <a:r>
                <a:rPr lang="en-US" altLang="en-US" sz="1600" baseline="-19000">
                  <a:solidFill>
                    <a:srgbClr val="0099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1500">
                  <a:solidFill>
                    <a:srgbClr val="009900"/>
                  </a:solidFill>
                  <a:latin typeface="Arial" panose="020B0604020202020204" pitchFamily="34" charset="0"/>
                </a:rPr>
                <a:t> wt% Sn</a:t>
              </a:r>
            </a:p>
          </p:txBody>
        </p:sp>
        <p:sp>
          <p:nvSpPr>
            <p:cNvPr id="23612" name="Line 108"/>
            <p:cNvSpPr>
              <a:spLocks noChangeShapeType="1"/>
            </p:cNvSpPr>
            <p:nvPr/>
          </p:nvSpPr>
          <p:spPr bwMode="auto">
            <a:xfrm flipV="1">
              <a:off x="4076" y="1511"/>
              <a:ext cx="99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127"/>
            <p:cNvSpPr>
              <a:spLocks noChangeShapeType="1"/>
            </p:cNvSpPr>
            <p:nvPr/>
          </p:nvSpPr>
          <p:spPr bwMode="auto">
            <a:xfrm flipV="1">
              <a:off x="4359" y="1167"/>
              <a:ext cx="112" cy="1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Oval 195"/>
            <p:cNvSpPr>
              <a:spLocks noChangeArrowheads="1"/>
            </p:cNvSpPr>
            <p:nvPr/>
          </p:nvSpPr>
          <p:spPr bwMode="auto">
            <a:xfrm>
              <a:off x="4043" y="1511"/>
              <a:ext cx="40" cy="3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06"/>
          <p:cNvGrpSpPr>
            <a:grpSpLocks/>
          </p:cNvGrpSpPr>
          <p:nvPr/>
        </p:nvGrpSpPr>
        <p:grpSpPr bwMode="auto">
          <a:xfrm>
            <a:off x="6413500" y="4086225"/>
            <a:ext cx="1370013" cy="544513"/>
            <a:chOff x="4040" y="2574"/>
            <a:chExt cx="863" cy="343"/>
          </a:xfrm>
        </p:grpSpPr>
        <p:sp>
          <p:nvSpPr>
            <p:cNvPr id="23572" name="Line 151"/>
            <p:cNvSpPr>
              <a:spLocks noChangeShapeType="1"/>
            </p:cNvSpPr>
            <p:nvPr/>
          </p:nvSpPr>
          <p:spPr bwMode="auto">
            <a:xfrm flipV="1">
              <a:off x="4043" y="2769"/>
              <a:ext cx="343" cy="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Rectangle 160"/>
            <p:cNvSpPr>
              <a:spLocks noChangeArrowheads="1"/>
            </p:cNvSpPr>
            <p:nvPr/>
          </p:nvSpPr>
          <p:spPr bwMode="auto">
            <a:xfrm>
              <a:off x="4827" y="2584"/>
              <a:ext cx="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3399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574" name="Line 161"/>
            <p:cNvSpPr>
              <a:spLocks noChangeShapeType="1"/>
            </p:cNvSpPr>
            <p:nvPr/>
          </p:nvSpPr>
          <p:spPr bwMode="auto">
            <a:xfrm flipV="1">
              <a:off x="4715" y="2683"/>
              <a:ext cx="99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5" name="Group 201"/>
            <p:cNvGrpSpPr>
              <a:grpSpLocks/>
            </p:cNvGrpSpPr>
            <p:nvPr/>
          </p:nvGrpSpPr>
          <p:grpSpPr bwMode="auto">
            <a:xfrm>
              <a:off x="4382" y="2574"/>
              <a:ext cx="350" cy="343"/>
              <a:chOff x="4382" y="2574"/>
              <a:chExt cx="350" cy="343"/>
            </a:xfrm>
          </p:grpSpPr>
          <p:sp>
            <p:nvSpPr>
              <p:cNvPr id="23579" name="Oval 152"/>
              <p:cNvSpPr>
                <a:spLocks noChangeArrowheads="1"/>
              </p:cNvSpPr>
              <p:nvPr/>
            </p:nvSpPr>
            <p:spPr bwMode="auto">
              <a:xfrm>
                <a:off x="4382" y="2574"/>
                <a:ext cx="350" cy="343"/>
              </a:xfrm>
              <a:prstGeom prst="ellipse">
                <a:avLst/>
              </a:prstGeom>
              <a:solidFill>
                <a:srgbClr val="0033CC"/>
              </a:solidFill>
              <a:ln w="11113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3580" name="Freeform 153"/>
              <p:cNvSpPr>
                <a:spLocks/>
              </p:cNvSpPr>
              <p:nvPr/>
            </p:nvSpPr>
            <p:spPr bwMode="auto">
              <a:xfrm>
                <a:off x="4524" y="2578"/>
                <a:ext cx="204" cy="224"/>
              </a:xfrm>
              <a:custGeom>
                <a:avLst/>
                <a:gdLst>
                  <a:gd name="T0" fmla="*/ 0 w 204"/>
                  <a:gd name="T1" fmla="*/ 0 h 224"/>
                  <a:gd name="T2" fmla="*/ 26 w 204"/>
                  <a:gd name="T3" fmla="*/ 13 h 224"/>
                  <a:gd name="T4" fmla="*/ 40 w 204"/>
                  <a:gd name="T5" fmla="*/ 59 h 224"/>
                  <a:gd name="T6" fmla="*/ 59 w 204"/>
                  <a:gd name="T7" fmla="*/ 99 h 224"/>
                  <a:gd name="T8" fmla="*/ 79 w 204"/>
                  <a:gd name="T9" fmla="*/ 138 h 224"/>
                  <a:gd name="T10" fmla="*/ 99 w 204"/>
                  <a:gd name="T11" fmla="*/ 178 h 224"/>
                  <a:gd name="T12" fmla="*/ 125 w 204"/>
                  <a:gd name="T13" fmla="*/ 204 h 224"/>
                  <a:gd name="T14" fmla="*/ 158 w 204"/>
                  <a:gd name="T15" fmla="*/ 224 h 224"/>
                  <a:gd name="T16" fmla="*/ 191 w 204"/>
                  <a:gd name="T17" fmla="*/ 224 h 224"/>
                  <a:gd name="T18" fmla="*/ 204 w 204"/>
                  <a:gd name="T19" fmla="*/ 224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4"/>
                  <a:gd name="T31" fmla="*/ 0 h 224"/>
                  <a:gd name="T32" fmla="*/ 204 w 204"/>
                  <a:gd name="T33" fmla="*/ 224 h 2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4" h="224">
                    <a:moveTo>
                      <a:pt x="0" y="0"/>
                    </a:moveTo>
                    <a:lnTo>
                      <a:pt x="26" y="13"/>
                    </a:lnTo>
                    <a:lnTo>
                      <a:pt x="40" y="59"/>
                    </a:lnTo>
                    <a:lnTo>
                      <a:pt x="59" y="99"/>
                    </a:lnTo>
                    <a:lnTo>
                      <a:pt x="79" y="138"/>
                    </a:lnTo>
                    <a:lnTo>
                      <a:pt x="99" y="178"/>
                    </a:lnTo>
                    <a:lnTo>
                      <a:pt x="125" y="204"/>
                    </a:lnTo>
                    <a:lnTo>
                      <a:pt x="158" y="224"/>
                    </a:lnTo>
                    <a:lnTo>
                      <a:pt x="191" y="224"/>
                    </a:lnTo>
                    <a:lnTo>
                      <a:pt x="204" y="224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Freeform 155"/>
              <p:cNvSpPr>
                <a:spLocks/>
              </p:cNvSpPr>
              <p:nvPr/>
            </p:nvSpPr>
            <p:spPr bwMode="auto">
              <a:xfrm>
                <a:off x="4504" y="2703"/>
                <a:ext cx="99" cy="211"/>
              </a:xfrm>
              <a:custGeom>
                <a:avLst/>
                <a:gdLst>
                  <a:gd name="T0" fmla="*/ 99 w 99"/>
                  <a:gd name="T1" fmla="*/ 0 h 211"/>
                  <a:gd name="T2" fmla="*/ 79 w 99"/>
                  <a:gd name="T3" fmla="*/ 20 h 211"/>
                  <a:gd name="T4" fmla="*/ 66 w 99"/>
                  <a:gd name="T5" fmla="*/ 33 h 211"/>
                  <a:gd name="T6" fmla="*/ 53 w 99"/>
                  <a:gd name="T7" fmla="*/ 59 h 211"/>
                  <a:gd name="T8" fmla="*/ 46 w 99"/>
                  <a:gd name="T9" fmla="*/ 99 h 211"/>
                  <a:gd name="T10" fmla="*/ 33 w 99"/>
                  <a:gd name="T11" fmla="*/ 145 h 211"/>
                  <a:gd name="T12" fmla="*/ 27 w 99"/>
                  <a:gd name="T13" fmla="*/ 178 h 211"/>
                  <a:gd name="T14" fmla="*/ 14 w 99"/>
                  <a:gd name="T15" fmla="*/ 198 h 211"/>
                  <a:gd name="T16" fmla="*/ 0 w 99"/>
                  <a:gd name="T17" fmla="*/ 211 h 211"/>
                  <a:gd name="T18" fmla="*/ 0 w 99"/>
                  <a:gd name="T19" fmla="*/ 211 h 211"/>
                  <a:gd name="T20" fmla="*/ 0 w 99"/>
                  <a:gd name="T21" fmla="*/ 211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211"/>
                  <a:gd name="T35" fmla="*/ 99 w 99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211">
                    <a:moveTo>
                      <a:pt x="99" y="0"/>
                    </a:moveTo>
                    <a:lnTo>
                      <a:pt x="79" y="20"/>
                    </a:lnTo>
                    <a:lnTo>
                      <a:pt x="66" y="33"/>
                    </a:lnTo>
                    <a:lnTo>
                      <a:pt x="53" y="59"/>
                    </a:lnTo>
                    <a:lnTo>
                      <a:pt x="46" y="99"/>
                    </a:lnTo>
                    <a:lnTo>
                      <a:pt x="33" y="145"/>
                    </a:lnTo>
                    <a:lnTo>
                      <a:pt x="27" y="178"/>
                    </a:lnTo>
                    <a:lnTo>
                      <a:pt x="14" y="198"/>
                    </a:lnTo>
                    <a:lnTo>
                      <a:pt x="0" y="211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157"/>
              <p:cNvSpPr>
                <a:spLocks/>
              </p:cNvSpPr>
              <p:nvPr/>
            </p:nvSpPr>
            <p:spPr bwMode="auto">
              <a:xfrm>
                <a:off x="4392" y="2716"/>
                <a:ext cx="152" cy="86"/>
              </a:xfrm>
              <a:custGeom>
                <a:avLst/>
                <a:gdLst>
                  <a:gd name="T0" fmla="*/ 0 w 152"/>
                  <a:gd name="T1" fmla="*/ 0 h 86"/>
                  <a:gd name="T2" fmla="*/ 27 w 152"/>
                  <a:gd name="T3" fmla="*/ 13 h 86"/>
                  <a:gd name="T4" fmla="*/ 73 w 152"/>
                  <a:gd name="T5" fmla="*/ 27 h 86"/>
                  <a:gd name="T6" fmla="*/ 119 w 152"/>
                  <a:gd name="T7" fmla="*/ 53 h 86"/>
                  <a:gd name="T8" fmla="*/ 145 w 152"/>
                  <a:gd name="T9" fmla="*/ 73 h 86"/>
                  <a:gd name="T10" fmla="*/ 152 w 152"/>
                  <a:gd name="T11" fmla="*/ 79 h 86"/>
                  <a:gd name="T12" fmla="*/ 152 w 152"/>
                  <a:gd name="T13" fmla="*/ 86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86"/>
                  <a:gd name="T23" fmla="*/ 152 w 152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86">
                    <a:moveTo>
                      <a:pt x="0" y="0"/>
                    </a:moveTo>
                    <a:lnTo>
                      <a:pt x="27" y="13"/>
                    </a:lnTo>
                    <a:lnTo>
                      <a:pt x="73" y="27"/>
                    </a:lnTo>
                    <a:lnTo>
                      <a:pt x="119" y="53"/>
                    </a:lnTo>
                    <a:lnTo>
                      <a:pt x="145" y="73"/>
                    </a:lnTo>
                    <a:lnTo>
                      <a:pt x="152" y="79"/>
                    </a:lnTo>
                    <a:lnTo>
                      <a:pt x="152" y="86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83" name="Group 188"/>
              <p:cNvGrpSpPr>
                <a:grpSpLocks/>
              </p:cNvGrpSpPr>
              <p:nvPr/>
            </p:nvGrpSpPr>
            <p:grpSpPr bwMode="auto">
              <a:xfrm>
                <a:off x="4419" y="2611"/>
                <a:ext cx="296" cy="277"/>
                <a:chOff x="4419" y="2611"/>
                <a:chExt cx="296" cy="277"/>
              </a:xfrm>
            </p:grpSpPr>
            <p:sp>
              <p:nvSpPr>
                <p:cNvPr id="23584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452" y="2637"/>
                  <a:ext cx="1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5" name="Line 163"/>
                <p:cNvSpPr>
                  <a:spLocks noChangeShapeType="1"/>
                </p:cNvSpPr>
                <p:nvPr/>
              </p:nvSpPr>
              <p:spPr bwMode="auto">
                <a:xfrm>
                  <a:off x="4504" y="2644"/>
                  <a:ext cx="7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Line 164"/>
                <p:cNvSpPr>
                  <a:spLocks noChangeShapeType="1"/>
                </p:cNvSpPr>
                <p:nvPr/>
              </p:nvSpPr>
              <p:spPr bwMode="auto">
                <a:xfrm>
                  <a:off x="4491" y="2696"/>
                  <a:ext cx="27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Line 165"/>
                <p:cNvSpPr>
                  <a:spLocks noChangeShapeType="1"/>
                </p:cNvSpPr>
                <p:nvPr/>
              </p:nvSpPr>
              <p:spPr bwMode="auto">
                <a:xfrm>
                  <a:off x="4465" y="2703"/>
                  <a:ext cx="1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537" y="2690"/>
                  <a:ext cx="7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597" y="2644"/>
                  <a:ext cx="19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Line 168"/>
                <p:cNvSpPr>
                  <a:spLocks noChangeShapeType="1"/>
                </p:cNvSpPr>
                <p:nvPr/>
              </p:nvSpPr>
              <p:spPr bwMode="auto">
                <a:xfrm>
                  <a:off x="4597" y="2611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662" y="2650"/>
                  <a:ext cx="7" cy="2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2" name="Line 170"/>
                <p:cNvSpPr>
                  <a:spLocks noChangeShapeType="1"/>
                </p:cNvSpPr>
                <p:nvPr/>
              </p:nvSpPr>
              <p:spPr bwMode="auto">
                <a:xfrm>
                  <a:off x="4623" y="2677"/>
                  <a:ext cx="13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3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4656" y="2716"/>
                  <a:ext cx="33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4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4709" y="2743"/>
                  <a:ext cx="6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5" name="Line 173"/>
                <p:cNvSpPr>
                  <a:spLocks noChangeShapeType="1"/>
                </p:cNvSpPr>
                <p:nvPr/>
              </p:nvSpPr>
              <p:spPr bwMode="auto">
                <a:xfrm>
                  <a:off x="4583" y="2782"/>
                  <a:ext cx="14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6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4610" y="2808"/>
                  <a:ext cx="6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7" name="Line 175"/>
                <p:cNvSpPr>
                  <a:spLocks noChangeShapeType="1"/>
                </p:cNvSpPr>
                <p:nvPr/>
              </p:nvSpPr>
              <p:spPr bwMode="auto">
                <a:xfrm>
                  <a:off x="4623" y="2828"/>
                  <a:ext cx="26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570" y="2822"/>
                  <a:ext cx="7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570" y="2868"/>
                  <a:ext cx="1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0" name="Line 178"/>
                <p:cNvSpPr>
                  <a:spLocks noChangeShapeType="1"/>
                </p:cNvSpPr>
                <p:nvPr/>
              </p:nvSpPr>
              <p:spPr bwMode="auto">
                <a:xfrm>
                  <a:off x="4583" y="2868"/>
                  <a:ext cx="33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636" y="2868"/>
                  <a:ext cx="1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2" name="Line 180"/>
                <p:cNvSpPr>
                  <a:spLocks noChangeShapeType="1"/>
                </p:cNvSpPr>
                <p:nvPr/>
              </p:nvSpPr>
              <p:spPr bwMode="auto">
                <a:xfrm>
                  <a:off x="4419" y="2769"/>
                  <a:ext cx="13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3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4452" y="2795"/>
                  <a:ext cx="13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4" name="Line 182"/>
                <p:cNvSpPr>
                  <a:spLocks noChangeShapeType="1"/>
                </p:cNvSpPr>
                <p:nvPr/>
              </p:nvSpPr>
              <p:spPr bwMode="auto">
                <a:xfrm>
                  <a:off x="4485" y="2808"/>
                  <a:ext cx="1" cy="14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5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4504" y="2808"/>
                  <a:ext cx="27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6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4419" y="2822"/>
                  <a:ext cx="6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7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4452" y="2841"/>
                  <a:ext cx="1" cy="14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8" name="Line 186"/>
                <p:cNvSpPr>
                  <a:spLocks noChangeShapeType="1"/>
                </p:cNvSpPr>
                <p:nvPr/>
              </p:nvSpPr>
              <p:spPr bwMode="auto">
                <a:xfrm>
                  <a:off x="4478" y="2855"/>
                  <a:ext cx="7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9" name="Line 187"/>
                <p:cNvSpPr>
                  <a:spLocks noChangeShapeType="1"/>
                </p:cNvSpPr>
                <p:nvPr/>
              </p:nvSpPr>
              <p:spPr bwMode="auto">
                <a:xfrm>
                  <a:off x="4504" y="2861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576" name="Rectangle 189"/>
            <p:cNvSpPr>
              <a:spLocks noChangeArrowheads="1"/>
            </p:cNvSpPr>
            <p:nvPr/>
          </p:nvSpPr>
          <p:spPr bwMode="auto">
            <a:xfrm>
              <a:off x="4834" y="2703"/>
              <a:ext cx="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CC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3577" name="Line 190"/>
            <p:cNvSpPr>
              <a:spLocks noChangeShapeType="1"/>
            </p:cNvSpPr>
            <p:nvPr/>
          </p:nvSpPr>
          <p:spPr bwMode="auto">
            <a:xfrm>
              <a:off x="4709" y="2749"/>
              <a:ext cx="112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199"/>
            <p:cNvSpPr>
              <a:spLocks noChangeArrowheads="1"/>
            </p:cNvSpPr>
            <p:nvPr/>
          </p:nvSpPr>
          <p:spPr bwMode="auto">
            <a:xfrm>
              <a:off x="4040" y="2818"/>
              <a:ext cx="40" cy="34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205"/>
          <p:cNvGrpSpPr>
            <a:grpSpLocks/>
          </p:cNvGrpSpPr>
          <p:nvPr/>
        </p:nvGrpSpPr>
        <p:grpSpPr bwMode="auto">
          <a:xfrm>
            <a:off x="6418263" y="3313113"/>
            <a:ext cx="2060575" cy="555625"/>
            <a:chOff x="4043" y="2087"/>
            <a:chExt cx="1298" cy="350"/>
          </a:xfrm>
        </p:grpSpPr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4623" y="2090"/>
              <a:ext cx="71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3399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1500" i="1">
                  <a:solidFill>
                    <a:srgbClr val="003399"/>
                  </a:solidFill>
                  <a:latin typeface="Arial" panose="020B0604020202020204" pitchFamily="34" charset="0"/>
                </a:rPr>
                <a:t>: C</a:t>
              </a:r>
              <a:r>
                <a:rPr lang="en-US" altLang="en-US" sz="1600" baseline="-19000">
                  <a:solidFill>
                    <a:srgbClr val="0033CC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1500" i="1">
                  <a:solidFill>
                    <a:srgbClr val="0033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500">
                  <a:solidFill>
                    <a:srgbClr val="003399"/>
                  </a:solidFill>
                  <a:latin typeface="Arial" panose="020B0604020202020204" pitchFamily="34" charset="0"/>
                </a:rPr>
                <a:t>wt% Sn</a:t>
              </a:r>
            </a:p>
          </p:txBody>
        </p:sp>
        <p:sp>
          <p:nvSpPr>
            <p:cNvPr id="23564" name="Line 111"/>
            <p:cNvSpPr>
              <a:spLocks noChangeShapeType="1"/>
            </p:cNvSpPr>
            <p:nvPr/>
          </p:nvSpPr>
          <p:spPr bwMode="auto">
            <a:xfrm flipV="1">
              <a:off x="4511" y="2176"/>
              <a:ext cx="99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41"/>
            <p:cNvSpPr>
              <a:spLocks noChangeShapeType="1"/>
            </p:cNvSpPr>
            <p:nvPr/>
          </p:nvSpPr>
          <p:spPr bwMode="auto">
            <a:xfrm flipV="1">
              <a:off x="4051" y="2355"/>
              <a:ext cx="165" cy="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Oval 197"/>
            <p:cNvSpPr>
              <a:spLocks noChangeArrowheads="1"/>
            </p:cNvSpPr>
            <p:nvPr/>
          </p:nvSpPr>
          <p:spPr bwMode="auto">
            <a:xfrm>
              <a:off x="4043" y="2380"/>
              <a:ext cx="40" cy="4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23567" name="Group 200"/>
            <p:cNvGrpSpPr>
              <a:grpSpLocks/>
            </p:cNvGrpSpPr>
            <p:nvPr/>
          </p:nvGrpSpPr>
          <p:grpSpPr bwMode="auto">
            <a:xfrm>
              <a:off x="4184" y="2087"/>
              <a:ext cx="350" cy="350"/>
              <a:chOff x="4184" y="2087"/>
              <a:chExt cx="350" cy="350"/>
            </a:xfrm>
          </p:grpSpPr>
          <p:sp>
            <p:nvSpPr>
              <p:cNvPr id="23568" name="Oval 112"/>
              <p:cNvSpPr>
                <a:spLocks noChangeArrowheads="1"/>
              </p:cNvSpPr>
              <p:nvPr/>
            </p:nvSpPr>
            <p:spPr bwMode="auto">
              <a:xfrm>
                <a:off x="4184" y="2087"/>
                <a:ext cx="350" cy="350"/>
              </a:xfrm>
              <a:prstGeom prst="ellipse">
                <a:avLst/>
              </a:prstGeom>
              <a:solidFill>
                <a:srgbClr val="0033CC"/>
              </a:solidFill>
              <a:ln w="11113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3569" name="Freeform 113"/>
              <p:cNvSpPr>
                <a:spLocks/>
              </p:cNvSpPr>
              <p:nvPr/>
            </p:nvSpPr>
            <p:spPr bwMode="auto">
              <a:xfrm>
                <a:off x="4326" y="2090"/>
                <a:ext cx="198" cy="224"/>
              </a:xfrm>
              <a:custGeom>
                <a:avLst/>
                <a:gdLst>
                  <a:gd name="T0" fmla="*/ 0 w 198"/>
                  <a:gd name="T1" fmla="*/ 0 h 224"/>
                  <a:gd name="T2" fmla="*/ 20 w 198"/>
                  <a:gd name="T3" fmla="*/ 20 h 224"/>
                  <a:gd name="T4" fmla="*/ 40 w 198"/>
                  <a:gd name="T5" fmla="*/ 66 h 224"/>
                  <a:gd name="T6" fmla="*/ 60 w 198"/>
                  <a:gd name="T7" fmla="*/ 106 h 224"/>
                  <a:gd name="T8" fmla="*/ 80 w 198"/>
                  <a:gd name="T9" fmla="*/ 139 h 224"/>
                  <a:gd name="T10" fmla="*/ 99 w 198"/>
                  <a:gd name="T11" fmla="*/ 178 h 224"/>
                  <a:gd name="T12" fmla="*/ 126 w 198"/>
                  <a:gd name="T13" fmla="*/ 205 h 224"/>
                  <a:gd name="T14" fmla="*/ 152 w 198"/>
                  <a:gd name="T15" fmla="*/ 224 h 224"/>
                  <a:gd name="T16" fmla="*/ 192 w 198"/>
                  <a:gd name="T17" fmla="*/ 224 h 224"/>
                  <a:gd name="T18" fmla="*/ 198 w 198"/>
                  <a:gd name="T19" fmla="*/ 224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"/>
                  <a:gd name="T31" fmla="*/ 0 h 224"/>
                  <a:gd name="T32" fmla="*/ 198 w 198"/>
                  <a:gd name="T33" fmla="*/ 224 h 2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" h="224">
                    <a:moveTo>
                      <a:pt x="0" y="0"/>
                    </a:moveTo>
                    <a:lnTo>
                      <a:pt x="20" y="20"/>
                    </a:lnTo>
                    <a:lnTo>
                      <a:pt x="40" y="66"/>
                    </a:lnTo>
                    <a:lnTo>
                      <a:pt x="60" y="106"/>
                    </a:lnTo>
                    <a:lnTo>
                      <a:pt x="80" y="139"/>
                    </a:lnTo>
                    <a:lnTo>
                      <a:pt x="99" y="178"/>
                    </a:lnTo>
                    <a:lnTo>
                      <a:pt x="126" y="205"/>
                    </a:lnTo>
                    <a:lnTo>
                      <a:pt x="152" y="224"/>
                    </a:lnTo>
                    <a:lnTo>
                      <a:pt x="192" y="224"/>
                    </a:lnTo>
                    <a:lnTo>
                      <a:pt x="198" y="224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15"/>
              <p:cNvSpPr>
                <a:spLocks/>
              </p:cNvSpPr>
              <p:nvPr/>
            </p:nvSpPr>
            <p:spPr bwMode="auto">
              <a:xfrm>
                <a:off x="4307" y="2216"/>
                <a:ext cx="92" cy="217"/>
              </a:xfrm>
              <a:custGeom>
                <a:avLst/>
                <a:gdLst>
                  <a:gd name="T0" fmla="*/ 92 w 92"/>
                  <a:gd name="T1" fmla="*/ 0 h 217"/>
                  <a:gd name="T2" fmla="*/ 72 w 92"/>
                  <a:gd name="T3" fmla="*/ 19 h 217"/>
                  <a:gd name="T4" fmla="*/ 59 w 92"/>
                  <a:gd name="T5" fmla="*/ 39 h 217"/>
                  <a:gd name="T6" fmla="*/ 52 w 92"/>
                  <a:gd name="T7" fmla="*/ 59 h 217"/>
                  <a:gd name="T8" fmla="*/ 39 w 92"/>
                  <a:gd name="T9" fmla="*/ 98 h 217"/>
                  <a:gd name="T10" fmla="*/ 33 w 92"/>
                  <a:gd name="T11" fmla="*/ 151 h 217"/>
                  <a:gd name="T12" fmla="*/ 26 w 92"/>
                  <a:gd name="T13" fmla="*/ 184 h 217"/>
                  <a:gd name="T14" fmla="*/ 13 w 92"/>
                  <a:gd name="T15" fmla="*/ 204 h 217"/>
                  <a:gd name="T16" fmla="*/ 0 w 92"/>
                  <a:gd name="T17" fmla="*/ 210 h 217"/>
                  <a:gd name="T18" fmla="*/ 0 w 92"/>
                  <a:gd name="T19" fmla="*/ 210 h 217"/>
                  <a:gd name="T20" fmla="*/ 0 w 92"/>
                  <a:gd name="T21" fmla="*/ 217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17"/>
                  <a:gd name="T35" fmla="*/ 92 w 92"/>
                  <a:gd name="T36" fmla="*/ 217 h 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17">
                    <a:moveTo>
                      <a:pt x="92" y="0"/>
                    </a:moveTo>
                    <a:lnTo>
                      <a:pt x="72" y="19"/>
                    </a:lnTo>
                    <a:lnTo>
                      <a:pt x="59" y="39"/>
                    </a:lnTo>
                    <a:lnTo>
                      <a:pt x="52" y="59"/>
                    </a:lnTo>
                    <a:lnTo>
                      <a:pt x="39" y="98"/>
                    </a:lnTo>
                    <a:lnTo>
                      <a:pt x="33" y="151"/>
                    </a:lnTo>
                    <a:lnTo>
                      <a:pt x="26" y="184"/>
                    </a:lnTo>
                    <a:lnTo>
                      <a:pt x="13" y="204"/>
                    </a:lnTo>
                    <a:lnTo>
                      <a:pt x="0" y="210"/>
                    </a:lnTo>
                    <a:lnTo>
                      <a:pt x="0" y="217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17"/>
              <p:cNvSpPr>
                <a:spLocks/>
              </p:cNvSpPr>
              <p:nvPr/>
            </p:nvSpPr>
            <p:spPr bwMode="auto">
              <a:xfrm>
                <a:off x="4188" y="2229"/>
                <a:ext cx="158" cy="85"/>
              </a:xfrm>
              <a:custGeom>
                <a:avLst/>
                <a:gdLst>
                  <a:gd name="T0" fmla="*/ 0 w 158"/>
                  <a:gd name="T1" fmla="*/ 0 h 85"/>
                  <a:gd name="T2" fmla="*/ 26 w 158"/>
                  <a:gd name="T3" fmla="*/ 19 h 85"/>
                  <a:gd name="T4" fmla="*/ 79 w 158"/>
                  <a:gd name="T5" fmla="*/ 33 h 85"/>
                  <a:gd name="T6" fmla="*/ 125 w 158"/>
                  <a:gd name="T7" fmla="*/ 52 h 85"/>
                  <a:gd name="T8" fmla="*/ 152 w 158"/>
                  <a:gd name="T9" fmla="*/ 72 h 85"/>
                  <a:gd name="T10" fmla="*/ 158 w 158"/>
                  <a:gd name="T11" fmla="*/ 85 h 85"/>
                  <a:gd name="T12" fmla="*/ 158 w 158"/>
                  <a:gd name="T13" fmla="*/ 85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85"/>
                  <a:gd name="T23" fmla="*/ 158 w 158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85">
                    <a:moveTo>
                      <a:pt x="0" y="0"/>
                    </a:moveTo>
                    <a:lnTo>
                      <a:pt x="26" y="19"/>
                    </a:lnTo>
                    <a:lnTo>
                      <a:pt x="79" y="33"/>
                    </a:lnTo>
                    <a:lnTo>
                      <a:pt x="125" y="52"/>
                    </a:lnTo>
                    <a:lnTo>
                      <a:pt x="152" y="72"/>
                    </a:lnTo>
                    <a:lnTo>
                      <a:pt x="158" y="85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B6D814C6-6C16-4A54-9D1D-D808CD2D519A}" type="slidenum">
              <a:rPr lang="en-US" altLang="en-US" sz="1200">
                <a:latin typeface="Arial" panose="020B0604020202020204" pitchFamily="34" charset="0"/>
              </a:rPr>
              <a:pPr algn="ctr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33400" y="1258888"/>
            <a:ext cx="6973888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For alloy of composition 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  <a:r>
              <a:rPr lang="en-US" altLang="en-US" sz="2800" baseline="-20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  <a:r>
              <a:rPr lang="en-US" altLang="en-US" sz="2800" i="1" baseline="-20000">
                <a:latin typeface="Arial" panose="020B0604020202020204" pitchFamily="34" charset="0"/>
              </a:rPr>
              <a:t>E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•  Result:</a:t>
            </a:r>
            <a:r>
              <a:rPr lang="en-US" altLang="en-US" sz="2200">
                <a:latin typeface="Arial" panose="020B0604020202020204" pitchFamily="34" charset="0"/>
              </a:rPr>
              <a:t>  Eutectic microstructure (lamellar structure)</a:t>
            </a:r>
            <a:endParaRPr lang="en-US" altLang="en-US" sz="2400">
              <a:latin typeface="Arial" panose="020B0604020202020204" pitchFamily="34" charset="0"/>
            </a:endParaRPr>
          </a:p>
          <a:p>
            <a:r>
              <a:rPr lang="en-US" altLang="en-US" sz="2200">
                <a:latin typeface="Arial" panose="020B0604020202020204" pitchFamily="34" charset="0"/>
              </a:rPr>
              <a:t>    -- alternating layers (lamellae) of </a:t>
            </a:r>
            <a:r>
              <a:rPr lang="en-US" altLang="en-US" sz="2200">
                <a:latin typeface="Symbol" panose="05050102010706020507" pitchFamily="18" charset="2"/>
              </a:rPr>
              <a:t>a</a:t>
            </a:r>
            <a:r>
              <a:rPr lang="en-US" altLang="en-US" sz="2200">
                <a:latin typeface="Arial" panose="020B0604020202020204" pitchFamily="34" charset="0"/>
              </a:rPr>
              <a:t> and </a:t>
            </a:r>
            <a:r>
              <a:rPr lang="en-US" altLang="en-US" sz="2200">
                <a:latin typeface="Symbol" panose="05050102010706020507" pitchFamily="18" charset="2"/>
              </a:rPr>
              <a:t>b</a:t>
            </a:r>
            <a:r>
              <a:rPr lang="en-US" altLang="en-US" sz="2200">
                <a:latin typeface="Arial" panose="020B0604020202020204" pitchFamily="34" charset="0"/>
              </a:rPr>
              <a:t> phases.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609600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10.13,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7630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Microstructural Developments </a:t>
            </a:r>
            <a:br>
              <a:rPr lang="en-US" altLang="en-US" smtClean="0"/>
            </a:br>
            <a:r>
              <a:rPr lang="en-US" altLang="en-US" smtClean="0"/>
              <a:t>in Eutectic Systems III</a:t>
            </a:r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5943600" y="2425700"/>
            <a:ext cx="2971800" cy="3236913"/>
            <a:chOff x="3744" y="1528"/>
            <a:chExt cx="1872" cy="2039"/>
          </a:xfrm>
        </p:grpSpPr>
        <p:sp>
          <p:nvSpPr>
            <p:cNvPr id="24682" name="Rectangle 8"/>
            <p:cNvSpPr>
              <a:spLocks noChangeArrowheads="1"/>
            </p:cNvSpPr>
            <p:nvPr/>
          </p:nvSpPr>
          <p:spPr bwMode="auto">
            <a:xfrm>
              <a:off x="3744" y="3279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Adapted from Fig. 10.14, </a:t>
              </a:r>
              <a:b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altLang="en-US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Callister &amp; Rethwisch 3e.</a:t>
              </a: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grpSp>
          <p:nvGrpSpPr>
            <p:cNvPr id="24683" name="Group 121"/>
            <p:cNvGrpSpPr>
              <a:grpSpLocks/>
            </p:cNvGrpSpPr>
            <p:nvPr/>
          </p:nvGrpSpPr>
          <p:grpSpPr bwMode="auto">
            <a:xfrm>
              <a:off x="3792" y="1528"/>
              <a:ext cx="1408" cy="1765"/>
              <a:chOff x="3792" y="1528"/>
              <a:chExt cx="1408" cy="1765"/>
            </a:xfrm>
          </p:grpSpPr>
          <p:pic>
            <p:nvPicPr>
              <p:cNvPr id="24684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" y="2072"/>
                <a:ext cx="1384" cy="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685" name="Group 17"/>
              <p:cNvGrpSpPr>
                <a:grpSpLocks/>
              </p:cNvGrpSpPr>
              <p:nvPr/>
            </p:nvGrpSpPr>
            <p:grpSpPr bwMode="auto">
              <a:xfrm>
                <a:off x="3816" y="3056"/>
                <a:ext cx="1384" cy="80"/>
                <a:chOff x="3816" y="3056"/>
                <a:chExt cx="1384" cy="80"/>
              </a:xfrm>
            </p:grpSpPr>
            <p:sp>
              <p:nvSpPr>
                <p:cNvPr id="24690" name="Freeform 14"/>
                <p:cNvSpPr>
                  <a:spLocks/>
                </p:cNvSpPr>
                <p:nvPr/>
              </p:nvSpPr>
              <p:spPr bwMode="auto">
                <a:xfrm>
                  <a:off x="3816" y="3056"/>
                  <a:ext cx="88" cy="80"/>
                </a:xfrm>
                <a:custGeom>
                  <a:avLst/>
                  <a:gdLst>
                    <a:gd name="T0" fmla="*/ 0 w 88"/>
                    <a:gd name="T1" fmla="*/ 40 h 80"/>
                    <a:gd name="T2" fmla="*/ 88 w 88"/>
                    <a:gd name="T3" fmla="*/ 0 h 80"/>
                    <a:gd name="T4" fmla="*/ 56 w 88"/>
                    <a:gd name="T5" fmla="*/ 40 h 80"/>
                    <a:gd name="T6" fmla="*/ 88 w 88"/>
                    <a:gd name="T7" fmla="*/ 80 h 80"/>
                    <a:gd name="T8" fmla="*/ 0 w 88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80"/>
                    <a:gd name="T17" fmla="*/ 88 w 88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80">
                      <a:moveTo>
                        <a:pt x="0" y="40"/>
                      </a:moveTo>
                      <a:lnTo>
                        <a:pt x="88" y="0"/>
                      </a:lnTo>
                      <a:lnTo>
                        <a:pt x="56" y="40"/>
                      </a:lnTo>
                      <a:lnTo>
                        <a:pt x="88" y="8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127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1" name="Freeform 15"/>
                <p:cNvSpPr>
                  <a:spLocks/>
                </p:cNvSpPr>
                <p:nvPr/>
              </p:nvSpPr>
              <p:spPr bwMode="auto">
                <a:xfrm>
                  <a:off x="5112" y="3056"/>
                  <a:ext cx="88" cy="80"/>
                </a:xfrm>
                <a:custGeom>
                  <a:avLst/>
                  <a:gdLst>
                    <a:gd name="T0" fmla="*/ 88 w 88"/>
                    <a:gd name="T1" fmla="*/ 40 h 80"/>
                    <a:gd name="T2" fmla="*/ 0 w 88"/>
                    <a:gd name="T3" fmla="*/ 80 h 80"/>
                    <a:gd name="T4" fmla="*/ 32 w 88"/>
                    <a:gd name="T5" fmla="*/ 40 h 80"/>
                    <a:gd name="T6" fmla="*/ 0 w 88"/>
                    <a:gd name="T7" fmla="*/ 0 h 80"/>
                    <a:gd name="T8" fmla="*/ 88 w 88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80"/>
                    <a:gd name="T17" fmla="*/ 88 w 88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80">
                      <a:moveTo>
                        <a:pt x="88" y="40"/>
                      </a:moveTo>
                      <a:lnTo>
                        <a:pt x="0" y="80"/>
                      </a:lnTo>
                      <a:lnTo>
                        <a:pt x="32" y="40"/>
                      </a:lnTo>
                      <a:lnTo>
                        <a:pt x="0" y="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127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2" name="Line 16"/>
                <p:cNvSpPr>
                  <a:spLocks noChangeShapeType="1"/>
                </p:cNvSpPr>
                <p:nvPr/>
              </p:nvSpPr>
              <p:spPr bwMode="auto">
                <a:xfrm>
                  <a:off x="3872" y="3096"/>
                  <a:ext cx="1272" cy="1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86" name="Rectangle 18"/>
              <p:cNvSpPr>
                <a:spLocks noChangeArrowheads="1"/>
              </p:cNvSpPr>
              <p:nvPr/>
            </p:nvSpPr>
            <p:spPr bwMode="auto">
              <a:xfrm>
                <a:off x="4312" y="3120"/>
                <a:ext cx="4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993300"/>
                    </a:solidFill>
                    <a:latin typeface="Arial" panose="020B0604020202020204" pitchFamily="34" charset="0"/>
                  </a:rPr>
                  <a:t>160</a:t>
                </a:r>
                <a:r>
                  <a:rPr lang="en-US" altLang="en-US" sz="800">
                    <a:solidFill>
                      <a:srgbClr val="9933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>
                    <a:solidFill>
                      <a:srgbClr val="9933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</a:t>
                </a:r>
                <a:r>
                  <a:rPr lang="en-US" altLang="en-US">
                    <a:solidFill>
                      <a:srgbClr val="9933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4687" name="Rectangle 21"/>
              <p:cNvSpPr>
                <a:spLocks noChangeArrowheads="1"/>
              </p:cNvSpPr>
              <p:nvPr/>
            </p:nvSpPr>
            <p:spPr bwMode="auto">
              <a:xfrm>
                <a:off x="3792" y="1528"/>
                <a:ext cx="136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993300"/>
                    </a:solidFill>
                    <a:latin typeface="Arial" panose="020B0604020202020204" pitchFamily="34" charset="0"/>
                  </a:rPr>
                  <a:t>Micrograph of Pb-Sn 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4688" name="Rectangle 22"/>
              <p:cNvSpPr>
                <a:spLocks noChangeArrowheads="1"/>
              </p:cNvSpPr>
              <p:nvPr/>
            </p:nvSpPr>
            <p:spPr bwMode="auto">
              <a:xfrm>
                <a:off x="3792" y="1696"/>
                <a:ext cx="5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993300"/>
                    </a:solidFill>
                    <a:latin typeface="Arial" panose="020B0604020202020204" pitchFamily="34" charset="0"/>
                  </a:rPr>
                  <a:t>eutectic 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4689" name="Rectangle 23"/>
              <p:cNvSpPr>
                <a:spLocks noChangeArrowheads="1"/>
              </p:cNvSpPr>
              <p:nvPr/>
            </p:nvSpPr>
            <p:spPr bwMode="auto">
              <a:xfrm>
                <a:off x="3792" y="1864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993300"/>
                    </a:solidFill>
                    <a:latin typeface="Arial" panose="020B0604020202020204" pitchFamily="34" charset="0"/>
                  </a:rPr>
                  <a:t>microstructure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583" name="Group 155"/>
          <p:cNvGrpSpPr>
            <a:grpSpLocks/>
          </p:cNvGrpSpPr>
          <p:nvPr/>
        </p:nvGrpSpPr>
        <p:grpSpPr bwMode="auto">
          <a:xfrm>
            <a:off x="304800" y="2489200"/>
            <a:ext cx="5424488" cy="4067175"/>
            <a:chOff x="192" y="1568"/>
            <a:chExt cx="3417" cy="2562"/>
          </a:xfrm>
        </p:grpSpPr>
        <p:sp>
          <p:nvSpPr>
            <p:cNvPr id="24632" name="Rectangle 6"/>
            <p:cNvSpPr>
              <a:spLocks noChangeArrowheads="1"/>
            </p:cNvSpPr>
            <p:nvPr/>
          </p:nvSpPr>
          <p:spPr bwMode="auto">
            <a:xfrm>
              <a:off x="192" y="2112"/>
              <a:ext cx="7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Pb-Sn</a:t>
              </a:r>
            </a:p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system</a:t>
              </a:r>
            </a:p>
          </p:txBody>
        </p:sp>
        <p:sp>
          <p:nvSpPr>
            <p:cNvPr id="24633" name="Freeform 28"/>
            <p:cNvSpPr>
              <a:spLocks/>
            </p:cNvSpPr>
            <p:nvPr/>
          </p:nvSpPr>
          <p:spPr bwMode="auto">
            <a:xfrm>
              <a:off x="880" y="1816"/>
              <a:ext cx="2452" cy="880"/>
            </a:xfrm>
            <a:custGeom>
              <a:avLst/>
              <a:gdLst>
                <a:gd name="T0" fmla="*/ 0 w 2432"/>
                <a:gd name="T1" fmla="*/ 0 h 880"/>
                <a:gd name="T2" fmla="*/ 0 w 2432"/>
                <a:gd name="T3" fmla="*/ 104 h 880"/>
                <a:gd name="T4" fmla="*/ 121 w 2432"/>
                <a:gd name="T5" fmla="*/ 184 h 880"/>
                <a:gd name="T6" fmla="*/ 315 w 2432"/>
                <a:gd name="T7" fmla="*/ 296 h 880"/>
                <a:gd name="T8" fmla="*/ 702 w 2432"/>
                <a:gd name="T9" fmla="*/ 480 h 880"/>
                <a:gd name="T10" fmla="*/ 1097 w 2432"/>
                <a:gd name="T11" fmla="*/ 664 h 880"/>
                <a:gd name="T12" fmla="*/ 1420 w 2432"/>
                <a:gd name="T13" fmla="*/ 808 h 880"/>
                <a:gd name="T14" fmla="*/ 1524 w 2432"/>
                <a:gd name="T15" fmla="*/ 880 h 880"/>
                <a:gd name="T16" fmla="*/ 1839 w 2432"/>
                <a:gd name="T17" fmla="*/ 792 h 880"/>
                <a:gd name="T18" fmla="*/ 2178 w 2432"/>
                <a:gd name="T19" fmla="*/ 696 h 880"/>
                <a:gd name="T20" fmla="*/ 2452 w 2432"/>
                <a:gd name="T21" fmla="*/ 608 h 880"/>
                <a:gd name="T22" fmla="*/ 2452 w 2432"/>
                <a:gd name="T23" fmla="*/ 0 h 880"/>
                <a:gd name="T24" fmla="*/ 0 w 2432"/>
                <a:gd name="T25" fmla="*/ 0 h 8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2"/>
                <a:gd name="T40" fmla="*/ 0 h 880"/>
                <a:gd name="T41" fmla="*/ 2432 w 2432"/>
                <a:gd name="T42" fmla="*/ 880 h 8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2" h="880">
                  <a:moveTo>
                    <a:pt x="0" y="0"/>
                  </a:moveTo>
                  <a:lnTo>
                    <a:pt x="0" y="104"/>
                  </a:lnTo>
                  <a:lnTo>
                    <a:pt x="120" y="184"/>
                  </a:lnTo>
                  <a:lnTo>
                    <a:pt x="312" y="296"/>
                  </a:lnTo>
                  <a:lnTo>
                    <a:pt x="696" y="480"/>
                  </a:lnTo>
                  <a:lnTo>
                    <a:pt x="1088" y="664"/>
                  </a:lnTo>
                  <a:lnTo>
                    <a:pt x="1408" y="808"/>
                  </a:lnTo>
                  <a:lnTo>
                    <a:pt x="1512" y="880"/>
                  </a:lnTo>
                  <a:lnTo>
                    <a:pt x="1824" y="792"/>
                  </a:lnTo>
                  <a:lnTo>
                    <a:pt x="2160" y="696"/>
                  </a:lnTo>
                  <a:lnTo>
                    <a:pt x="2432" y="608"/>
                  </a:lnTo>
                  <a:lnTo>
                    <a:pt x="2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29"/>
            <p:cNvSpPr>
              <a:spLocks noChangeShapeType="1"/>
            </p:cNvSpPr>
            <p:nvPr/>
          </p:nvSpPr>
          <p:spPr bwMode="auto">
            <a:xfrm>
              <a:off x="1312" y="2704"/>
              <a:ext cx="1984" cy="1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Rectangle 30"/>
            <p:cNvSpPr>
              <a:spLocks noChangeArrowheads="1"/>
            </p:cNvSpPr>
            <p:nvPr/>
          </p:nvSpPr>
          <p:spPr bwMode="auto">
            <a:xfrm>
              <a:off x="2904" y="2512"/>
              <a:ext cx="3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2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000">
                  <a:solidFill>
                    <a:srgbClr val="00CC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</a:t>
              </a:r>
              <a:r>
                <a:rPr lang="en-US" altLang="en-US" sz="2200">
                  <a:latin typeface="Symbol" panose="05050102010706020507" pitchFamily="18" charset="2"/>
                  <a:sym typeface="Symbol" panose="05050102010706020507" pitchFamily="18" charset="2"/>
                </a:rPr>
                <a:t></a:t>
              </a:r>
              <a:r>
                <a:rPr lang="en-US" altLang="en-US" sz="1000">
                  <a:latin typeface="Symbol" panose="05050102010706020507" pitchFamily="18" charset="2"/>
                  <a:sym typeface="Symbol" panose="05050102010706020507" pitchFamily="18" charset="2"/>
                </a:rPr>
                <a:t></a:t>
              </a:r>
              <a:r>
                <a:rPr lang="en-US" altLang="en-US" sz="2200">
                  <a:solidFill>
                    <a:srgbClr val="FF66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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4636" name="Rectangle 33"/>
            <p:cNvSpPr>
              <a:spLocks noChangeArrowheads="1"/>
            </p:cNvSpPr>
            <p:nvPr/>
          </p:nvSpPr>
          <p:spPr bwMode="auto">
            <a:xfrm>
              <a:off x="1792" y="3176"/>
              <a:ext cx="4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Symbol" panose="05050102010706020507" pitchFamily="18" charset="2"/>
                </a:rPr>
                <a:t>a</a:t>
              </a:r>
              <a:r>
                <a:rPr lang="en-US" altLang="en-US" sz="2400">
                  <a:latin typeface="Symbol" panose="05050102010706020507" pitchFamily="18" charset="2"/>
                </a:rPr>
                <a:t></a:t>
              </a:r>
              <a:r>
                <a:rPr lang="en-US" altLang="en-US" sz="2400">
                  <a:solidFill>
                    <a:srgbClr val="FF6600"/>
                  </a:solidFill>
                  <a:latin typeface="Symbol" panose="05050102010706020507" pitchFamily="18" charset="2"/>
                </a:rPr>
                <a:t>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37" name="Rectangle 35"/>
            <p:cNvSpPr>
              <a:spLocks noChangeArrowheads="1"/>
            </p:cNvSpPr>
            <p:nvPr/>
          </p:nvSpPr>
          <p:spPr bwMode="auto">
            <a:xfrm>
              <a:off x="608" y="254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638" name="Rectangle 36"/>
            <p:cNvSpPr>
              <a:spLocks noChangeArrowheads="1"/>
            </p:cNvSpPr>
            <p:nvPr/>
          </p:nvSpPr>
          <p:spPr bwMode="auto">
            <a:xfrm>
              <a:off x="864" y="254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39" name="Rectangle 37"/>
            <p:cNvSpPr>
              <a:spLocks noChangeArrowheads="1"/>
            </p:cNvSpPr>
            <p:nvPr/>
          </p:nvSpPr>
          <p:spPr bwMode="auto">
            <a:xfrm>
              <a:off x="808" y="1568"/>
              <a:ext cx="46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640" name="Line 38"/>
            <p:cNvSpPr>
              <a:spLocks noChangeShapeType="1"/>
            </p:cNvSpPr>
            <p:nvPr/>
          </p:nvSpPr>
          <p:spPr bwMode="auto">
            <a:xfrm>
              <a:off x="1864" y="3624"/>
              <a:ext cx="1" cy="32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Rectangle 40"/>
            <p:cNvSpPr>
              <a:spLocks noChangeArrowheads="1"/>
            </p:cNvSpPr>
            <p:nvPr/>
          </p:nvSpPr>
          <p:spPr bwMode="auto">
            <a:xfrm>
              <a:off x="2862" y="3938"/>
              <a:ext cx="7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, wt% Sn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4642" name="Rectangle 41"/>
            <p:cNvSpPr>
              <a:spLocks noChangeArrowheads="1"/>
            </p:cNvSpPr>
            <p:nvPr/>
          </p:nvSpPr>
          <p:spPr bwMode="auto">
            <a:xfrm>
              <a:off x="1316" y="371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643" name="Rectangle 42"/>
            <p:cNvSpPr>
              <a:spLocks noChangeArrowheads="1"/>
            </p:cNvSpPr>
            <p:nvPr/>
          </p:nvSpPr>
          <p:spPr bwMode="auto">
            <a:xfrm>
              <a:off x="2280" y="371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644" name="Rectangle 43"/>
            <p:cNvSpPr>
              <a:spLocks noChangeArrowheads="1"/>
            </p:cNvSpPr>
            <p:nvPr/>
          </p:nvSpPr>
          <p:spPr bwMode="auto">
            <a:xfrm>
              <a:off x="2760" y="371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645" name="Rectangle 44"/>
            <p:cNvSpPr>
              <a:spLocks noChangeArrowheads="1"/>
            </p:cNvSpPr>
            <p:nvPr/>
          </p:nvSpPr>
          <p:spPr bwMode="auto">
            <a:xfrm>
              <a:off x="3264" y="3712"/>
              <a:ext cx="2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646" name="Rectangle 45"/>
            <p:cNvSpPr>
              <a:spLocks noChangeArrowheads="1"/>
            </p:cNvSpPr>
            <p:nvPr/>
          </p:nvSpPr>
          <p:spPr bwMode="auto">
            <a:xfrm>
              <a:off x="864" y="371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647" name="Line 46"/>
            <p:cNvSpPr>
              <a:spLocks noChangeShapeType="1"/>
            </p:cNvSpPr>
            <p:nvPr/>
          </p:nvSpPr>
          <p:spPr bwMode="auto">
            <a:xfrm flipV="1">
              <a:off x="1376" y="362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47"/>
            <p:cNvSpPr>
              <a:spLocks noChangeShapeType="1"/>
            </p:cNvSpPr>
            <p:nvPr/>
          </p:nvSpPr>
          <p:spPr bwMode="auto">
            <a:xfrm flipV="1">
              <a:off x="1864" y="362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48"/>
            <p:cNvSpPr>
              <a:spLocks noChangeShapeType="1"/>
            </p:cNvSpPr>
            <p:nvPr/>
          </p:nvSpPr>
          <p:spPr bwMode="auto">
            <a:xfrm flipV="1">
              <a:off x="2352" y="362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49"/>
            <p:cNvSpPr>
              <a:spLocks noChangeShapeType="1"/>
            </p:cNvSpPr>
            <p:nvPr/>
          </p:nvSpPr>
          <p:spPr bwMode="auto">
            <a:xfrm flipV="1">
              <a:off x="2840" y="363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Rectangle 50"/>
            <p:cNvSpPr>
              <a:spLocks noChangeArrowheads="1"/>
            </p:cNvSpPr>
            <p:nvPr/>
          </p:nvSpPr>
          <p:spPr bwMode="auto">
            <a:xfrm>
              <a:off x="608" y="2008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300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652" name="Rectangle 51"/>
            <p:cNvSpPr>
              <a:spLocks noChangeArrowheads="1"/>
            </p:cNvSpPr>
            <p:nvPr/>
          </p:nvSpPr>
          <p:spPr bwMode="auto">
            <a:xfrm>
              <a:off x="864" y="2008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53" name="Rectangle 52"/>
            <p:cNvSpPr>
              <a:spLocks noChangeArrowheads="1"/>
            </p:cNvSpPr>
            <p:nvPr/>
          </p:nvSpPr>
          <p:spPr bwMode="auto">
            <a:xfrm>
              <a:off x="608" y="309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654" name="Rectangle 53"/>
            <p:cNvSpPr>
              <a:spLocks noChangeArrowheads="1"/>
            </p:cNvSpPr>
            <p:nvPr/>
          </p:nvSpPr>
          <p:spPr bwMode="auto">
            <a:xfrm>
              <a:off x="864" y="3096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55" name="Freeform 54"/>
            <p:cNvSpPr>
              <a:spLocks/>
            </p:cNvSpPr>
            <p:nvPr/>
          </p:nvSpPr>
          <p:spPr bwMode="auto">
            <a:xfrm>
              <a:off x="880" y="1928"/>
              <a:ext cx="432" cy="1520"/>
            </a:xfrm>
            <a:custGeom>
              <a:avLst/>
              <a:gdLst>
                <a:gd name="T0" fmla="*/ 0 w 432"/>
                <a:gd name="T1" fmla="*/ 0 h 1520"/>
                <a:gd name="T2" fmla="*/ 96 w 432"/>
                <a:gd name="T3" fmla="*/ 88 h 1520"/>
                <a:gd name="T4" fmla="*/ 192 w 432"/>
                <a:gd name="T5" fmla="*/ 208 h 1520"/>
                <a:gd name="T6" fmla="*/ 296 w 432"/>
                <a:gd name="T7" fmla="*/ 368 h 1520"/>
                <a:gd name="T8" fmla="*/ 368 w 432"/>
                <a:gd name="T9" fmla="*/ 504 h 1520"/>
                <a:gd name="T10" fmla="*/ 400 w 432"/>
                <a:gd name="T11" fmla="*/ 632 h 1520"/>
                <a:gd name="T12" fmla="*/ 432 w 432"/>
                <a:gd name="T13" fmla="*/ 776 h 1520"/>
                <a:gd name="T14" fmla="*/ 336 w 432"/>
                <a:gd name="T15" fmla="*/ 848 h 1520"/>
                <a:gd name="T16" fmla="*/ 264 w 432"/>
                <a:gd name="T17" fmla="*/ 928 h 1520"/>
                <a:gd name="T18" fmla="*/ 192 w 432"/>
                <a:gd name="T19" fmla="*/ 1040 h 1520"/>
                <a:gd name="T20" fmla="*/ 128 w 432"/>
                <a:gd name="T21" fmla="*/ 1192 h 1520"/>
                <a:gd name="T22" fmla="*/ 80 w 432"/>
                <a:gd name="T23" fmla="*/ 1352 h 1520"/>
                <a:gd name="T24" fmla="*/ 48 w 432"/>
                <a:gd name="T25" fmla="*/ 1480 h 1520"/>
                <a:gd name="T26" fmla="*/ 40 w 432"/>
                <a:gd name="T27" fmla="*/ 1520 h 1520"/>
                <a:gd name="T28" fmla="*/ 0 w 432"/>
                <a:gd name="T29" fmla="*/ 1520 h 1520"/>
                <a:gd name="T30" fmla="*/ 0 w 432"/>
                <a:gd name="T31" fmla="*/ 0 h 15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520"/>
                <a:gd name="T50" fmla="*/ 432 w 432"/>
                <a:gd name="T51" fmla="*/ 1520 h 15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520">
                  <a:moveTo>
                    <a:pt x="0" y="0"/>
                  </a:moveTo>
                  <a:lnTo>
                    <a:pt x="96" y="88"/>
                  </a:lnTo>
                  <a:lnTo>
                    <a:pt x="192" y="208"/>
                  </a:lnTo>
                  <a:lnTo>
                    <a:pt x="296" y="368"/>
                  </a:lnTo>
                  <a:lnTo>
                    <a:pt x="368" y="504"/>
                  </a:lnTo>
                  <a:lnTo>
                    <a:pt x="400" y="632"/>
                  </a:lnTo>
                  <a:lnTo>
                    <a:pt x="432" y="776"/>
                  </a:lnTo>
                  <a:lnTo>
                    <a:pt x="336" y="848"/>
                  </a:lnTo>
                  <a:lnTo>
                    <a:pt x="264" y="928"/>
                  </a:lnTo>
                  <a:lnTo>
                    <a:pt x="192" y="1040"/>
                  </a:lnTo>
                  <a:lnTo>
                    <a:pt x="128" y="1192"/>
                  </a:lnTo>
                  <a:lnTo>
                    <a:pt x="80" y="1352"/>
                  </a:lnTo>
                  <a:lnTo>
                    <a:pt x="48" y="1480"/>
                  </a:lnTo>
                  <a:lnTo>
                    <a:pt x="40" y="1520"/>
                  </a:lnTo>
                  <a:lnTo>
                    <a:pt x="0" y="1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55"/>
            <p:cNvSpPr>
              <a:spLocks/>
            </p:cNvSpPr>
            <p:nvPr/>
          </p:nvSpPr>
          <p:spPr bwMode="auto">
            <a:xfrm>
              <a:off x="3264" y="2432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48 w 64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968"/>
                <a:gd name="T38" fmla="*/ 64 w 64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56"/>
            <p:cNvSpPr>
              <a:spLocks/>
            </p:cNvSpPr>
            <p:nvPr/>
          </p:nvSpPr>
          <p:spPr bwMode="auto">
            <a:xfrm>
              <a:off x="3264" y="2432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968"/>
                <a:gd name="T35" fmla="*/ 64 w 64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Rectangle 57"/>
            <p:cNvSpPr>
              <a:spLocks noChangeArrowheads="1"/>
            </p:cNvSpPr>
            <p:nvPr/>
          </p:nvSpPr>
          <p:spPr bwMode="auto">
            <a:xfrm>
              <a:off x="1896" y="2008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659" name="Rectangle 58"/>
            <p:cNvSpPr>
              <a:spLocks noChangeArrowheads="1"/>
            </p:cNvSpPr>
            <p:nvPr/>
          </p:nvSpPr>
          <p:spPr bwMode="auto">
            <a:xfrm>
              <a:off x="976" y="2424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6699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60" name="Rectangle 59"/>
            <p:cNvSpPr>
              <a:spLocks noChangeArrowheads="1"/>
            </p:cNvSpPr>
            <p:nvPr/>
          </p:nvSpPr>
          <p:spPr bwMode="auto">
            <a:xfrm>
              <a:off x="2288" y="2560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990099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61" name="Line 60"/>
            <p:cNvSpPr>
              <a:spLocks noChangeShapeType="1"/>
            </p:cNvSpPr>
            <p:nvPr/>
          </p:nvSpPr>
          <p:spPr bwMode="auto">
            <a:xfrm flipH="1">
              <a:off x="916" y="3448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61"/>
            <p:cNvSpPr>
              <a:spLocks noChangeShapeType="1"/>
            </p:cNvSpPr>
            <p:nvPr/>
          </p:nvSpPr>
          <p:spPr bwMode="auto">
            <a:xfrm>
              <a:off x="912" y="3504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62"/>
            <p:cNvSpPr>
              <a:spLocks noChangeShapeType="1"/>
            </p:cNvSpPr>
            <p:nvPr/>
          </p:nvSpPr>
          <p:spPr bwMode="auto">
            <a:xfrm>
              <a:off x="912" y="3560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63"/>
            <p:cNvSpPr>
              <a:spLocks noChangeShapeType="1"/>
            </p:cNvSpPr>
            <p:nvPr/>
          </p:nvSpPr>
          <p:spPr bwMode="auto">
            <a:xfrm>
              <a:off x="3304" y="3400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64"/>
            <p:cNvSpPr>
              <a:spLocks noChangeShapeType="1"/>
            </p:cNvSpPr>
            <p:nvPr/>
          </p:nvSpPr>
          <p:spPr bwMode="auto">
            <a:xfrm>
              <a:off x="3304" y="3456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65"/>
            <p:cNvSpPr>
              <a:spLocks noChangeShapeType="1"/>
            </p:cNvSpPr>
            <p:nvPr/>
          </p:nvSpPr>
          <p:spPr bwMode="auto">
            <a:xfrm>
              <a:off x="3304" y="3512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Rectangle 66"/>
            <p:cNvSpPr>
              <a:spLocks noChangeArrowheads="1"/>
            </p:cNvSpPr>
            <p:nvPr/>
          </p:nvSpPr>
          <p:spPr bwMode="auto">
            <a:xfrm>
              <a:off x="884" y="1820"/>
              <a:ext cx="2448" cy="18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4668" name="Line 67"/>
            <p:cNvSpPr>
              <a:spLocks noChangeShapeType="1"/>
            </p:cNvSpPr>
            <p:nvPr/>
          </p:nvSpPr>
          <p:spPr bwMode="auto">
            <a:xfrm>
              <a:off x="864" y="3192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68"/>
            <p:cNvSpPr>
              <a:spLocks noChangeShapeType="1"/>
            </p:cNvSpPr>
            <p:nvPr/>
          </p:nvSpPr>
          <p:spPr bwMode="auto">
            <a:xfrm>
              <a:off x="864" y="264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69"/>
            <p:cNvSpPr>
              <a:spLocks noChangeShapeType="1"/>
            </p:cNvSpPr>
            <p:nvPr/>
          </p:nvSpPr>
          <p:spPr bwMode="auto">
            <a:xfrm>
              <a:off x="864" y="2088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Oval 70"/>
            <p:cNvSpPr>
              <a:spLocks noChangeArrowheads="1"/>
            </p:cNvSpPr>
            <p:nvPr/>
          </p:nvSpPr>
          <p:spPr bwMode="auto">
            <a:xfrm>
              <a:off x="3248" y="2688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4672" name="Oval 71"/>
            <p:cNvSpPr>
              <a:spLocks noChangeArrowheads="1"/>
            </p:cNvSpPr>
            <p:nvPr/>
          </p:nvSpPr>
          <p:spPr bwMode="auto">
            <a:xfrm>
              <a:off x="1304" y="2688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4673" name="Rectangle 72"/>
            <p:cNvSpPr>
              <a:spLocks noChangeArrowheads="1"/>
            </p:cNvSpPr>
            <p:nvPr/>
          </p:nvSpPr>
          <p:spPr bwMode="auto">
            <a:xfrm>
              <a:off x="3328" y="249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FF66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>
                <a:solidFill>
                  <a:srgbClr val="FF66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4674" name="Rectangle 73"/>
            <p:cNvSpPr>
              <a:spLocks noChangeArrowheads="1"/>
            </p:cNvSpPr>
            <p:nvPr/>
          </p:nvSpPr>
          <p:spPr bwMode="auto">
            <a:xfrm>
              <a:off x="1238" y="2212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4675" name="Rectangle 74"/>
            <p:cNvSpPr>
              <a:spLocks noChangeArrowheads="1"/>
            </p:cNvSpPr>
            <p:nvPr/>
          </p:nvSpPr>
          <p:spPr bwMode="auto">
            <a:xfrm>
              <a:off x="1350" y="2212"/>
              <a:ext cx="1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4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76" name="Rectangle 75"/>
            <p:cNvSpPr>
              <a:spLocks noChangeArrowheads="1"/>
            </p:cNvSpPr>
            <p:nvPr/>
          </p:nvSpPr>
          <p:spPr bwMode="auto">
            <a:xfrm>
              <a:off x="1474" y="2210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4677" name="Rectangle 76"/>
            <p:cNvSpPr>
              <a:spLocks noChangeArrowheads="1"/>
            </p:cNvSpPr>
            <p:nvPr/>
          </p:nvSpPr>
          <p:spPr bwMode="auto">
            <a:xfrm>
              <a:off x="1620" y="2558"/>
              <a:ext cx="3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990099"/>
                  </a:solidFill>
                  <a:latin typeface="Arial" panose="020B0604020202020204" pitchFamily="34" charset="0"/>
                </a:rPr>
                <a:t>183</a:t>
              </a:r>
              <a:r>
                <a:rPr lang="en-US" altLang="en-US" sz="160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°C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678" name="Rectangle 79"/>
            <p:cNvSpPr>
              <a:spLocks noChangeArrowheads="1"/>
            </p:cNvSpPr>
            <p:nvPr/>
          </p:nvSpPr>
          <p:spPr bwMode="auto">
            <a:xfrm>
              <a:off x="1788" y="3712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679" name="Rectangle 118"/>
            <p:cNvSpPr>
              <a:spLocks noChangeArrowheads="1"/>
            </p:cNvSpPr>
            <p:nvPr/>
          </p:nvSpPr>
          <p:spPr bwMode="auto">
            <a:xfrm>
              <a:off x="700" y="2681"/>
              <a:ext cx="1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990099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1600" i="1" baseline="-25000">
                  <a:solidFill>
                    <a:srgbClr val="990099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4680" name="Line 119"/>
            <p:cNvSpPr>
              <a:spLocks noChangeShapeType="1"/>
            </p:cNvSpPr>
            <p:nvPr/>
          </p:nvSpPr>
          <p:spPr bwMode="auto">
            <a:xfrm>
              <a:off x="861" y="2689"/>
              <a:ext cx="69" cy="1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Oval 39"/>
            <p:cNvSpPr>
              <a:spLocks noChangeArrowheads="1"/>
            </p:cNvSpPr>
            <p:nvPr/>
          </p:nvSpPr>
          <p:spPr bwMode="auto">
            <a:xfrm>
              <a:off x="2384" y="2688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1914525" y="4267200"/>
            <a:ext cx="3130550" cy="2066925"/>
            <a:chOff x="1206" y="2688"/>
            <a:chExt cx="1972" cy="1302"/>
          </a:xfrm>
        </p:grpSpPr>
        <p:grpSp>
          <p:nvGrpSpPr>
            <p:cNvPr id="24624" name="Group 153"/>
            <p:cNvGrpSpPr>
              <a:grpSpLocks/>
            </p:cNvGrpSpPr>
            <p:nvPr/>
          </p:nvGrpSpPr>
          <p:grpSpPr bwMode="auto">
            <a:xfrm>
              <a:off x="1206" y="2688"/>
              <a:ext cx="1197" cy="1302"/>
              <a:chOff x="1206" y="2688"/>
              <a:chExt cx="1197" cy="1302"/>
            </a:xfrm>
          </p:grpSpPr>
          <p:sp>
            <p:nvSpPr>
              <p:cNvPr id="24629" name="Line 78"/>
              <p:cNvSpPr>
                <a:spLocks noChangeShapeType="1"/>
              </p:cNvSpPr>
              <p:nvPr/>
            </p:nvSpPr>
            <p:spPr bwMode="auto">
              <a:xfrm>
                <a:off x="1312" y="2688"/>
                <a:ext cx="0" cy="115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Line 86"/>
              <p:cNvSpPr>
                <a:spLocks noChangeShapeType="1"/>
              </p:cNvSpPr>
              <p:nvPr/>
            </p:nvSpPr>
            <p:spPr bwMode="auto">
              <a:xfrm>
                <a:off x="1262" y="2744"/>
                <a:ext cx="1141" cy="1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114"/>
              <p:cNvSpPr>
                <a:spLocks noChangeArrowheads="1"/>
              </p:cNvSpPr>
              <p:nvPr/>
            </p:nvSpPr>
            <p:spPr bwMode="auto">
              <a:xfrm>
                <a:off x="1206" y="3836"/>
                <a:ext cx="2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33CC"/>
                    </a:solidFill>
                    <a:latin typeface="Arial" panose="020B0604020202020204" pitchFamily="34" charset="0"/>
                  </a:rPr>
                  <a:t>18.3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25" name="Rectangle 89"/>
            <p:cNvSpPr>
              <a:spLocks noChangeArrowheads="1"/>
            </p:cNvSpPr>
            <p:nvPr/>
          </p:nvSpPr>
          <p:spPr bwMode="auto">
            <a:xfrm>
              <a:off x="2447" y="3361"/>
              <a:ext cx="7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3399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  <a:r>
                <a:rPr lang="en-US" altLang="en-US" sz="1400">
                  <a:solidFill>
                    <a:srgbClr val="003399"/>
                  </a:solidFill>
                  <a:latin typeface="Arial" panose="020B0604020202020204" pitchFamily="34" charset="0"/>
                </a:rPr>
                <a:t>: 18.3 wt%Sn</a:t>
              </a:r>
              <a:endParaRPr lang="en-US" altLang="en-US" sz="1400" i="1">
                <a:latin typeface="Arial" panose="020B0604020202020204" pitchFamily="34" charset="0"/>
              </a:endParaRPr>
            </a:p>
          </p:txBody>
        </p:sp>
        <p:grpSp>
          <p:nvGrpSpPr>
            <p:cNvPr id="24626" name="Group 106"/>
            <p:cNvGrpSpPr>
              <a:grpSpLocks/>
            </p:cNvGrpSpPr>
            <p:nvPr/>
          </p:nvGrpSpPr>
          <p:grpSpPr bwMode="auto">
            <a:xfrm>
              <a:off x="2512" y="3170"/>
              <a:ext cx="173" cy="222"/>
              <a:chOff x="2568" y="3186"/>
              <a:chExt cx="173" cy="222"/>
            </a:xfrm>
          </p:grpSpPr>
          <p:sp>
            <p:nvSpPr>
              <p:cNvPr id="24627" name="Freeform 107"/>
              <p:cNvSpPr>
                <a:spLocks/>
              </p:cNvSpPr>
              <p:nvPr/>
            </p:nvSpPr>
            <p:spPr bwMode="auto">
              <a:xfrm>
                <a:off x="2665" y="3186"/>
                <a:ext cx="76" cy="83"/>
              </a:xfrm>
              <a:custGeom>
                <a:avLst/>
                <a:gdLst>
                  <a:gd name="T0" fmla="*/ 76 w 76"/>
                  <a:gd name="T1" fmla="*/ 0 h 83"/>
                  <a:gd name="T2" fmla="*/ 56 w 76"/>
                  <a:gd name="T3" fmla="*/ 83 h 83"/>
                  <a:gd name="T4" fmla="*/ 49 w 76"/>
                  <a:gd name="T5" fmla="*/ 42 h 83"/>
                  <a:gd name="T6" fmla="*/ 0 w 76"/>
                  <a:gd name="T7" fmla="*/ 42 h 83"/>
                  <a:gd name="T8" fmla="*/ 76 w 76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83"/>
                  <a:gd name="T17" fmla="*/ 76 w 76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83">
                    <a:moveTo>
                      <a:pt x="76" y="0"/>
                    </a:moveTo>
                    <a:lnTo>
                      <a:pt x="56" y="83"/>
                    </a:lnTo>
                    <a:lnTo>
                      <a:pt x="49" y="42"/>
                    </a:lnTo>
                    <a:lnTo>
                      <a:pt x="0" y="4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Line 108"/>
              <p:cNvSpPr>
                <a:spLocks noChangeShapeType="1"/>
              </p:cNvSpPr>
              <p:nvPr/>
            </p:nvSpPr>
            <p:spPr bwMode="auto">
              <a:xfrm flipV="1">
                <a:off x="2568" y="3228"/>
                <a:ext cx="146" cy="1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160"/>
          <p:cNvGrpSpPr>
            <a:grpSpLocks/>
          </p:cNvGrpSpPr>
          <p:nvPr/>
        </p:nvGrpSpPr>
        <p:grpSpPr bwMode="auto">
          <a:xfrm>
            <a:off x="3810000" y="4305300"/>
            <a:ext cx="1971675" cy="2017713"/>
            <a:chOff x="2400" y="2712"/>
            <a:chExt cx="1242" cy="1271"/>
          </a:xfrm>
        </p:grpSpPr>
        <p:grpSp>
          <p:nvGrpSpPr>
            <p:cNvPr id="24616" name="Group 154"/>
            <p:cNvGrpSpPr>
              <a:grpSpLocks/>
            </p:cNvGrpSpPr>
            <p:nvPr/>
          </p:nvGrpSpPr>
          <p:grpSpPr bwMode="auto">
            <a:xfrm>
              <a:off x="2400" y="2712"/>
              <a:ext cx="1060" cy="1271"/>
              <a:chOff x="2400" y="2712"/>
              <a:chExt cx="1060" cy="1271"/>
            </a:xfrm>
          </p:grpSpPr>
          <p:sp>
            <p:nvSpPr>
              <p:cNvPr id="24621" name="Line 27"/>
              <p:cNvSpPr>
                <a:spLocks noChangeShapeType="1"/>
              </p:cNvSpPr>
              <p:nvPr/>
            </p:nvSpPr>
            <p:spPr bwMode="auto">
              <a:xfrm>
                <a:off x="2400" y="2745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Line 80"/>
              <p:cNvSpPr>
                <a:spLocks noChangeShapeType="1"/>
              </p:cNvSpPr>
              <p:nvPr/>
            </p:nvSpPr>
            <p:spPr bwMode="auto">
              <a:xfrm>
                <a:off x="3256" y="2712"/>
                <a:ext cx="0" cy="112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Rectangle 115"/>
              <p:cNvSpPr>
                <a:spLocks noChangeArrowheads="1"/>
              </p:cNvSpPr>
              <p:nvPr/>
            </p:nvSpPr>
            <p:spPr bwMode="auto">
              <a:xfrm>
                <a:off x="3211" y="3829"/>
                <a:ext cx="2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CC0000"/>
                    </a:solidFill>
                    <a:latin typeface="Arial" panose="020B0604020202020204" pitchFamily="34" charset="0"/>
                  </a:rPr>
                  <a:t>97.8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17" name="Rectangle 105"/>
            <p:cNvSpPr>
              <a:spLocks noChangeArrowheads="1"/>
            </p:cNvSpPr>
            <p:nvPr/>
          </p:nvSpPr>
          <p:spPr bwMode="auto">
            <a:xfrm>
              <a:off x="2889" y="3225"/>
              <a:ext cx="75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FF66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</a:t>
              </a:r>
              <a:r>
                <a:rPr lang="en-US" altLang="en-US" sz="1400">
                  <a:solidFill>
                    <a:srgbClr val="FF6600"/>
                  </a:solidFill>
                  <a:latin typeface="Arial" panose="020B0604020202020204" pitchFamily="34" charset="0"/>
                </a:rPr>
                <a:t>: 97.8 wt% Sn</a:t>
              </a:r>
              <a:endParaRPr lang="en-US" altLang="en-US" sz="1400" i="1">
                <a:latin typeface="Arial" panose="020B0604020202020204" pitchFamily="34" charset="0"/>
              </a:endParaRPr>
            </a:p>
          </p:txBody>
        </p:sp>
        <p:grpSp>
          <p:nvGrpSpPr>
            <p:cNvPr id="24618" name="Group 109"/>
            <p:cNvGrpSpPr>
              <a:grpSpLocks/>
            </p:cNvGrpSpPr>
            <p:nvPr/>
          </p:nvGrpSpPr>
          <p:grpSpPr bwMode="auto">
            <a:xfrm>
              <a:off x="2796" y="3170"/>
              <a:ext cx="83" cy="104"/>
              <a:chOff x="2852" y="3186"/>
              <a:chExt cx="83" cy="104"/>
            </a:xfrm>
          </p:grpSpPr>
          <p:sp>
            <p:nvSpPr>
              <p:cNvPr id="24619" name="Freeform 110"/>
              <p:cNvSpPr>
                <a:spLocks/>
              </p:cNvSpPr>
              <p:nvPr/>
            </p:nvSpPr>
            <p:spPr bwMode="auto">
              <a:xfrm>
                <a:off x="2852" y="3186"/>
                <a:ext cx="76" cy="83"/>
              </a:xfrm>
              <a:custGeom>
                <a:avLst/>
                <a:gdLst>
                  <a:gd name="T0" fmla="*/ 0 w 76"/>
                  <a:gd name="T1" fmla="*/ 0 h 83"/>
                  <a:gd name="T2" fmla="*/ 76 w 76"/>
                  <a:gd name="T3" fmla="*/ 42 h 83"/>
                  <a:gd name="T4" fmla="*/ 28 w 76"/>
                  <a:gd name="T5" fmla="*/ 42 h 83"/>
                  <a:gd name="T6" fmla="*/ 21 w 76"/>
                  <a:gd name="T7" fmla="*/ 83 h 83"/>
                  <a:gd name="T8" fmla="*/ 0 w 76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83"/>
                  <a:gd name="T17" fmla="*/ 76 w 76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83">
                    <a:moveTo>
                      <a:pt x="0" y="0"/>
                    </a:moveTo>
                    <a:lnTo>
                      <a:pt x="76" y="42"/>
                    </a:lnTo>
                    <a:lnTo>
                      <a:pt x="28" y="42"/>
                    </a:lnTo>
                    <a:lnTo>
                      <a:pt x="21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Line 111"/>
              <p:cNvSpPr>
                <a:spLocks noChangeShapeType="1"/>
              </p:cNvSpPr>
              <p:nvPr/>
            </p:nvSpPr>
            <p:spPr bwMode="auto">
              <a:xfrm>
                <a:off x="2880" y="3228"/>
                <a:ext cx="55" cy="6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3703638" y="3340100"/>
            <a:ext cx="395287" cy="3224213"/>
            <a:chOff x="2333" y="2104"/>
            <a:chExt cx="249" cy="2031"/>
          </a:xfrm>
        </p:grpSpPr>
        <p:sp>
          <p:nvSpPr>
            <p:cNvPr id="24613" name="Line 77"/>
            <p:cNvSpPr>
              <a:spLocks noChangeShapeType="1"/>
            </p:cNvSpPr>
            <p:nvPr/>
          </p:nvSpPr>
          <p:spPr bwMode="auto">
            <a:xfrm>
              <a:off x="2400" y="2104"/>
              <a:ext cx="0" cy="1744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Rectangle 113"/>
            <p:cNvSpPr>
              <a:spLocks noChangeArrowheads="1"/>
            </p:cNvSpPr>
            <p:nvPr/>
          </p:nvSpPr>
          <p:spPr bwMode="auto">
            <a:xfrm>
              <a:off x="2368" y="3850"/>
              <a:ext cx="1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990099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600" i="1" baseline="-25000">
                  <a:solidFill>
                    <a:srgbClr val="990099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4615" name="Rectangle 116"/>
            <p:cNvSpPr>
              <a:spLocks noChangeArrowheads="1"/>
            </p:cNvSpPr>
            <p:nvPr/>
          </p:nvSpPr>
          <p:spPr bwMode="auto">
            <a:xfrm>
              <a:off x="2333" y="3981"/>
              <a:ext cx="2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990099"/>
                  </a:solidFill>
                  <a:latin typeface="Arial" panose="020B0604020202020204" pitchFamily="34" charset="0"/>
                </a:rPr>
                <a:t>61.9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>
            <a:grpSpLocks/>
          </p:cNvGrpSpPr>
          <p:nvPr/>
        </p:nvGrpSpPr>
        <p:grpSpPr bwMode="auto">
          <a:xfrm>
            <a:off x="3783013" y="4330700"/>
            <a:ext cx="858837" cy="717550"/>
            <a:chOff x="2383" y="2728"/>
            <a:chExt cx="541" cy="452"/>
          </a:xfrm>
        </p:grpSpPr>
        <p:sp>
          <p:nvSpPr>
            <p:cNvPr id="24594" name="Line 90"/>
            <p:cNvSpPr>
              <a:spLocks noChangeShapeType="1"/>
            </p:cNvSpPr>
            <p:nvPr/>
          </p:nvSpPr>
          <p:spPr bwMode="auto">
            <a:xfrm>
              <a:off x="2402" y="2741"/>
              <a:ext cx="193" cy="1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5" name="Group 147"/>
            <p:cNvGrpSpPr>
              <a:grpSpLocks/>
            </p:cNvGrpSpPr>
            <p:nvPr/>
          </p:nvGrpSpPr>
          <p:grpSpPr bwMode="auto">
            <a:xfrm>
              <a:off x="2543" y="2813"/>
              <a:ext cx="381" cy="367"/>
              <a:chOff x="2543" y="2813"/>
              <a:chExt cx="381" cy="367"/>
            </a:xfrm>
          </p:grpSpPr>
          <p:grpSp>
            <p:nvGrpSpPr>
              <p:cNvPr id="24597" name="Group 146"/>
              <p:cNvGrpSpPr>
                <a:grpSpLocks/>
              </p:cNvGrpSpPr>
              <p:nvPr/>
            </p:nvGrpSpPr>
            <p:grpSpPr bwMode="auto">
              <a:xfrm>
                <a:off x="2543" y="2813"/>
                <a:ext cx="381" cy="367"/>
                <a:chOff x="2543" y="2813"/>
                <a:chExt cx="381" cy="367"/>
              </a:xfrm>
            </p:grpSpPr>
            <p:sp>
              <p:nvSpPr>
                <p:cNvPr id="24600" name="Oval 87"/>
                <p:cNvSpPr>
                  <a:spLocks noChangeArrowheads="1"/>
                </p:cNvSpPr>
                <p:nvPr/>
              </p:nvSpPr>
              <p:spPr bwMode="auto">
                <a:xfrm>
                  <a:off x="2543" y="2813"/>
                  <a:ext cx="381" cy="367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4601" name="Group 133"/>
                <p:cNvGrpSpPr>
                  <a:grpSpLocks/>
                </p:cNvGrpSpPr>
                <p:nvPr/>
              </p:nvGrpSpPr>
              <p:grpSpPr bwMode="auto">
                <a:xfrm>
                  <a:off x="2544" y="2817"/>
                  <a:ext cx="380" cy="359"/>
                  <a:chOff x="2547" y="2825"/>
                  <a:chExt cx="380" cy="359"/>
                </a:xfrm>
              </p:grpSpPr>
              <p:sp>
                <p:nvSpPr>
                  <p:cNvPr id="24603" name="Freeform 134"/>
                  <p:cNvSpPr>
                    <a:spLocks/>
                  </p:cNvSpPr>
                  <p:nvPr/>
                </p:nvSpPr>
                <p:spPr bwMode="auto">
                  <a:xfrm>
                    <a:off x="2561" y="3074"/>
                    <a:ext cx="55" cy="69"/>
                  </a:xfrm>
                  <a:custGeom>
                    <a:avLst/>
                    <a:gdLst>
                      <a:gd name="T0" fmla="*/ 0 w 55"/>
                      <a:gd name="T1" fmla="*/ 0 h 69"/>
                      <a:gd name="T2" fmla="*/ 34 w 55"/>
                      <a:gd name="T3" fmla="*/ 7 h 69"/>
                      <a:gd name="T4" fmla="*/ 55 w 55"/>
                      <a:gd name="T5" fmla="*/ 69 h 69"/>
                      <a:gd name="T6" fmla="*/ 34 w 55"/>
                      <a:gd name="T7" fmla="*/ 55 h 69"/>
                      <a:gd name="T8" fmla="*/ 21 w 55"/>
                      <a:gd name="T9" fmla="*/ 41 h 69"/>
                      <a:gd name="T10" fmla="*/ 7 w 55"/>
                      <a:gd name="T11" fmla="*/ 20 h 69"/>
                      <a:gd name="T12" fmla="*/ 0 w 55"/>
                      <a:gd name="T13" fmla="*/ 0 h 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5"/>
                      <a:gd name="T22" fmla="*/ 0 h 69"/>
                      <a:gd name="T23" fmla="*/ 55 w 55"/>
                      <a:gd name="T24" fmla="*/ 69 h 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5" h="69">
                        <a:moveTo>
                          <a:pt x="0" y="0"/>
                        </a:moveTo>
                        <a:lnTo>
                          <a:pt x="34" y="7"/>
                        </a:lnTo>
                        <a:lnTo>
                          <a:pt x="55" y="69"/>
                        </a:lnTo>
                        <a:lnTo>
                          <a:pt x="34" y="55"/>
                        </a:lnTo>
                        <a:lnTo>
                          <a:pt x="21" y="41"/>
                        </a:lnTo>
                        <a:lnTo>
                          <a:pt x="7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604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547" y="2825"/>
                    <a:ext cx="380" cy="359"/>
                    <a:chOff x="2547" y="2825"/>
                    <a:chExt cx="380" cy="359"/>
                  </a:xfrm>
                </p:grpSpPr>
                <p:sp>
                  <p:nvSpPr>
                    <p:cNvPr id="24605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651" y="2825"/>
                      <a:ext cx="103" cy="34"/>
                    </a:xfrm>
                    <a:custGeom>
                      <a:avLst/>
                      <a:gdLst>
                        <a:gd name="T0" fmla="*/ 0 w 103"/>
                        <a:gd name="T1" fmla="*/ 21 h 34"/>
                        <a:gd name="T2" fmla="*/ 41 w 103"/>
                        <a:gd name="T3" fmla="*/ 34 h 34"/>
                        <a:gd name="T4" fmla="*/ 103 w 103"/>
                        <a:gd name="T5" fmla="*/ 0 h 34"/>
                        <a:gd name="T6" fmla="*/ 55 w 103"/>
                        <a:gd name="T7" fmla="*/ 0 h 34"/>
                        <a:gd name="T8" fmla="*/ 20 w 103"/>
                        <a:gd name="T9" fmla="*/ 7 h 34"/>
                        <a:gd name="T10" fmla="*/ 0 w 103"/>
                        <a:gd name="T11" fmla="*/ 21 h 3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3"/>
                        <a:gd name="T19" fmla="*/ 0 h 34"/>
                        <a:gd name="T20" fmla="*/ 103 w 103"/>
                        <a:gd name="T21" fmla="*/ 34 h 3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3" h="34">
                          <a:moveTo>
                            <a:pt x="0" y="21"/>
                          </a:moveTo>
                          <a:lnTo>
                            <a:pt x="41" y="34"/>
                          </a:lnTo>
                          <a:lnTo>
                            <a:pt x="103" y="0"/>
                          </a:lnTo>
                          <a:lnTo>
                            <a:pt x="55" y="0"/>
                          </a:lnTo>
                          <a:lnTo>
                            <a:pt x="20" y="7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06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582" y="2825"/>
                      <a:ext cx="248" cy="117"/>
                    </a:xfrm>
                    <a:custGeom>
                      <a:avLst/>
                      <a:gdLst>
                        <a:gd name="T0" fmla="*/ 34 w 248"/>
                        <a:gd name="T1" fmla="*/ 41 h 117"/>
                        <a:gd name="T2" fmla="*/ 145 w 248"/>
                        <a:gd name="T3" fmla="*/ 69 h 117"/>
                        <a:gd name="T4" fmla="*/ 138 w 248"/>
                        <a:gd name="T5" fmla="*/ 48 h 117"/>
                        <a:gd name="T6" fmla="*/ 207 w 248"/>
                        <a:gd name="T7" fmla="*/ 0 h 117"/>
                        <a:gd name="T8" fmla="*/ 228 w 248"/>
                        <a:gd name="T9" fmla="*/ 7 h 117"/>
                        <a:gd name="T10" fmla="*/ 248 w 248"/>
                        <a:gd name="T11" fmla="*/ 21 h 117"/>
                        <a:gd name="T12" fmla="*/ 159 w 248"/>
                        <a:gd name="T13" fmla="*/ 76 h 117"/>
                        <a:gd name="T14" fmla="*/ 179 w 248"/>
                        <a:gd name="T15" fmla="*/ 117 h 117"/>
                        <a:gd name="T16" fmla="*/ 0 w 248"/>
                        <a:gd name="T17" fmla="*/ 76 h 117"/>
                        <a:gd name="T18" fmla="*/ 13 w 248"/>
                        <a:gd name="T19" fmla="*/ 55 h 117"/>
                        <a:gd name="T20" fmla="*/ 34 w 248"/>
                        <a:gd name="T21" fmla="*/ 41 h 1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48"/>
                        <a:gd name="T34" fmla="*/ 0 h 117"/>
                        <a:gd name="T35" fmla="*/ 248 w 248"/>
                        <a:gd name="T36" fmla="*/ 117 h 1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48" h="117">
                          <a:moveTo>
                            <a:pt x="34" y="41"/>
                          </a:moveTo>
                          <a:lnTo>
                            <a:pt x="145" y="69"/>
                          </a:lnTo>
                          <a:lnTo>
                            <a:pt x="138" y="48"/>
                          </a:lnTo>
                          <a:lnTo>
                            <a:pt x="207" y="0"/>
                          </a:lnTo>
                          <a:lnTo>
                            <a:pt x="228" y="7"/>
                          </a:lnTo>
                          <a:lnTo>
                            <a:pt x="248" y="21"/>
                          </a:lnTo>
                          <a:lnTo>
                            <a:pt x="159" y="76"/>
                          </a:lnTo>
                          <a:lnTo>
                            <a:pt x="179" y="117"/>
                          </a:lnTo>
                          <a:lnTo>
                            <a:pt x="0" y="76"/>
                          </a:lnTo>
                          <a:lnTo>
                            <a:pt x="13" y="55"/>
                          </a:lnTo>
                          <a:lnTo>
                            <a:pt x="34" y="41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07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547" y="2991"/>
                      <a:ext cx="166" cy="193"/>
                    </a:xfrm>
                    <a:custGeom>
                      <a:avLst/>
                      <a:gdLst>
                        <a:gd name="T0" fmla="*/ 0 w 166"/>
                        <a:gd name="T1" fmla="*/ 0 h 193"/>
                        <a:gd name="T2" fmla="*/ 111 w 166"/>
                        <a:gd name="T3" fmla="*/ 27 h 193"/>
                        <a:gd name="T4" fmla="*/ 166 w 166"/>
                        <a:gd name="T5" fmla="*/ 193 h 193"/>
                        <a:gd name="T6" fmla="*/ 152 w 166"/>
                        <a:gd name="T7" fmla="*/ 193 h 193"/>
                        <a:gd name="T8" fmla="*/ 131 w 166"/>
                        <a:gd name="T9" fmla="*/ 186 h 193"/>
                        <a:gd name="T10" fmla="*/ 118 w 166"/>
                        <a:gd name="T11" fmla="*/ 179 h 193"/>
                        <a:gd name="T12" fmla="*/ 76 w 166"/>
                        <a:gd name="T13" fmla="*/ 55 h 193"/>
                        <a:gd name="T14" fmla="*/ 69 w 166"/>
                        <a:gd name="T15" fmla="*/ 62 h 193"/>
                        <a:gd name="T16" fmla="*/ 0 w 166"/>
                        <a:gd name="T17" fmla="*/ 48 h 193"/>
                        <a:gd name="T18" fmla="*/ 0 w 166"/>
                        <a:gd name="T19" fmla="*/ 20 h 193"/>
                        <a:gd name="T20" fmla="*/ 0 w 166"/>
                        <a:gd name="T21" fmla="*/ 0 h 19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6"/>
                        <a:gd name="T34" fmla="*/ 0 h 193"/>
                        <a:gd name="T35" fmla="*/ 166 w 166"/>
                        <a:gd name="T36" fmla="*/ 193 h 19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6" h="193">
                          <a:moveTo>
                            <a:pt x="0" y="0"/>
                          </a:moveTo>
                          <a:lnTo>
                            <a:pt x="111" y="27"/>
                          </a:lnTo>
                          <a:lnTo>
                            <a:pt x="166" y="193"/>
                          </a:lnTo>
                          <a:lnTo>
                            <a:pt x="152" y="193"/>
                          </a:lnTo>
                          <a:lnTo>
                            <a:pt x="131" y="186"/>
                          </a:lnTo>
                          <a:lnTo>
                            <a:pt x="118" y="179"/>
                          </a:lnTo>
                          <a:lnTo>
                            <a:pt x="76" y="55"/>
                          </a:lnTo>
                          <a:lnTo>
                            <a:pt x="69" y="62"/>
                          </a:lnTo>
                          <a:lnTo>
                            <a:pt x="0" y="48"/>
                          </a:lnTo>
                          <a:lnTo>
                            <a:pt x="0" y="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08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685" y="2991"/>
                      <a:ext cx="104" cy="193"/>
                    </a:xfrm>
                    <a:custGeom>
                      <a:avLst/>
                      <a:gdLst>
                        <a:gd name="T0" fmla="*/ 0 w 104"/>
                        <a:gd name="T1" fmla="*/ 14 h 193"/>
                        <a:gd name="T2" fmla="*/ 63 w 104"/>
                        <a:gd name="T3" fmla="*/ 193 h 193"/>
                        <a:gd name="T4" fmla="*/ 83 w 104"/>
                        <a:gd name="T5" fmla="*/ 193 h 193"/>
                        <a:gd name="T6" fmla="*/ 104 w 104"/>
                        <a:gd name="T7" fmla="*/ 186 h 193"/>
                        <a:gd name="T8" fmla="*/ 35 w 104"/>
                        <a:gd name="T9" fmla="*/ 0 h 193"/>
                        <a:gd name="T10" fmla="*/ 21 w 104"/>
                        <a:gd name="T11" fmla="*/ 7 h 193"/>
                        <a:gd name="T12" fmla="*/ 0 w 104"/>
                        <a:gd name="T13" fmla="*/ 14 h 19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4"/>
                        <a:gd name="T22" fmla="*/ 0 h 193"/>
                        <a:gd name="T23" fmla="*/ 104 w 104"/>
                        <a:gd name="T24" fmla="*/ 193 h 19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4" h="193">
                          <a:moveTo>
                            <a:pt x="0" y="14"/>
                          </a:moveTo>
                          <a:lnTo>
                            <a:pt x="63" y="193"/>
                          </a:lnTo>
                          <a:lnTo>
                            <a:pt x="83" y="193"/>
                          </a:lnTo>
                          <a:lnTo>
                            <a:pt x="104" y="186"/>
                          </a:lnTo>
                          <a:lnTo>
                            <a:pt x="35" y="0"/>
                          </a:lnTo>
                          <a:lnTo>
                            <a:pt x="21" y="7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09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754" y="2977"/>
                      <a:ext cx="97" cy="193"/>
                    </a:xfrm>
                    <a:custGeom>
                      <a:avLst/>
                      <a:gdLst>
                        <a:gd name="T0" fmla="*/ 0 w 97"/>
                        <a:gd name="T1" fmla="*/ 7 h 193"/>
                        <a:gd name="T2" fmla="*/ 63 w 97"/>
                        <a:gd name="T3" fmla="*/ 193 h 193"/>
                        <a:gd name="T4" fmla="*/ 76 w 97"/>
                        <a:gd name="T5" fmla="*/ 187 h 193"/>
                        <a:gd name="T6" fmla="*/ 97 w 97"/>
                        <a:gd name="T7" fmla="*/ 166 h 193"/>
                        <a:gd name="T8" fmla="*/ 76 w 97"/>
                        <a:gd name="T9" fmla="*/ 97 h 193"/>
                        <a:gd name="T10" fmla="*/ 56 w 97"/>
                        <a:gd name="T11" fmla="*/ 76 h 193"/>
                        <a:gd name="T12" fmla="*/ 35 w 97"/>
                        <a:gd name="T13" fmla="*/ 34 h 193"/>
                        <a:gd name="T14" fmla="*/ 14 w 97"/>
                        <a:gd name="T15" fmla="*/ 0 h 193"/>
                        <a:gd name="T16" fmla="*/ 0 w 97"/>
                        <a:gd name="T17" fmla="*/ 7 h 19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7"/>
                        <a:gd name="T28" fmla="*/ 0 h 193"/>
                        <a:gd name="T29" fmla="*/ 97 w 97"/>
                        <a:gd name="T30" fmla="*/ 193 h 19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7" h="193">
                          <a:moveTo>
                            <a:pt x="0" y="7"/>
                          </a:moveTo>
                          <a:lnTo>
                            <a:pt x="63" y="193"/>
                          </a:lnTo>
                          <a:lnTo>
                            <a:pt x="76" y="187"/>
                          </a:lnTo>
                          <a:lnTo>
                            <a:pt x="97" y="166"/>
                          </a:lnTo>
                          <a:lnTo>
                            <a:pt x="76" y="97"/>
                          </a:lnTo>
                          <a:lnTo>
                            <a:pt x="56" y="76"/>
                          </a:lnTo>
                          <a:lnTo>
                            <a:pt x="35" y="34"/>
                          </a:lnTo>
                          <a:lnTo>
                            <a:pt x="14" y="0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10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817" y="2977"/>
                      <a:ext cx="110" cy="104"/>
                    </a:xfrm>
                    <a:custGeom>
                      <a:avLst/>
                      <a:gdLst>
                        <a:gd name="T0" fmla="*/ 0 w 110"/>
                        <a:gd name="T1" fmla="*/ 69 h 104"/>
                        <a:gd name="T2" fmla="*/ 110 w 110"/>
                        <a:gd name="T3" fmla="*/ 0 h 104"/>
                        <a:gd name="T4" fmla="*/ 110 w 110"/>
                        <a:gd name="T5" fmla="*/ 21 h 104"/>
                        <a:gd name="T6" fmla="*/ 110 w 110"/>
                        <a:gd name="T7" fmla="*/ 41 h 104"/>
                        <a:gd name="T8" fmla="*/ 110 w 110"/>
                        <a:gd name="T9" fmla="*/ 55 h 104"/>
                        <a:gd name="T10" fmla="*/ 20 w 110"/>
                        <a:gd name="T11" fmla="*/ 104 h 104"/>
                        <a:gd name="T12" fmla="*/ 7 w 110"/>
                        <a:gd name="T13" fmla="*/ 90 h 104"/>
                        <a:gd name="T14" fmla="*/ 0 w 110"/>
                        <a:gd name="T15" fmla="*/ 69 h 1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10"/>
                        <a:gd name="T25" fmla="*/ 0 h 104"/>
                        <a:gd name="T26" fmla="*/ 110 w 110"/>
                        <a:gd name="T27" fmla="*/ 104 h 1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10" h="104">
                          <a:moveTo>
                            <a:pt x="0" y="69"/>
                          </a:moveTo>
                          <a:lnTo>
                            <a:pt x="110" y="0"/>
                          </a:lnTo>
                          <a:lnTo>
                            <a:pt x="110" y="21"/>
                          </a:lnTo>
                          <a:lnTo>
                            <a:pt x="110" y="41"/>
                          </a:lnTo>
                          <a:lnTo>
                            <a:pt x="110" y="55"/>
                          </a:lnTo>
                          <a:lnTo>
                            <a:pt x="20" y="104"/>
                          </a:lnTo>
                          <a:lnTo>
                            <a:pt x="7" y="90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11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865" y="3074"/>
                      <a:ext cx="48" cy="55"/>
                    </a:xfrm>
                    <a:custGeom>
                      <a:avLst/>
                      <a:gdLst>
                        <a:gd name="T0" fmla="*/ 48 w 48"/>
                        <a:gd name="T1" fmla="*/ 0 h 55"/>
                        <a:gd name="T2" fmla="*/ 0 w 48"/>
                        <a:gd name="T3" fmla="*/ 20 h 55"/>
                        <a:gd name="T4" fmla="*/ 7 w 48"/>
                        <a:gd name="T5" fmla="*/ 55 h 55"/>
                        <a:gd name="T6" fmla="*/ 21 w 48"/>
                        <a:gd name="T7" fmla="*/ 41 h 55"/>
                        <a:gd name="T8" fmla="*/ 35 w 48"/>
                        <a:gd name="T9" fmla="*/ 20 h 55"/>
                        <a:gd name="T10" fmla="*/ 48 w 48"/>
                        <a:gd name="T11" fmla="*/ 0 h 5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8"/>
                        <a:gd name="T19" fmla="*/ 0 h 55"/>
                        <a:gd name="T20" fmla="*/ 48 w 48"/>
                        <a:gd name="T21" fmla="*/ 55 h 5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8" h="55">
                          <a:moveTo>
                            <a:pt x="48" y="0"/>
                          </a:moveTo>
                          <a:lnTo>
                            <a:pt x="0" y="20"/>
                          </a:lnTo>
                          <a:lnTo>
                            <a:pt x="7" y="55"/>
                          </a:lnTo>
                          <a:lnTo>
                            <a:pt x="21" y="41"/>
                          </a:lnTo>
                          <a:lnTo>
                            <a:pt x="35" y="20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12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554" y="2859"/>
                      <a:ext cx="366" cy="166"/>
                    </a:xfrm>
                    <a:custGeom>
                      <a:avLst/>
                      <a:gdLst>
                        <a:gd name="T0" fmla="*/ 14 w 366"/>
                        <a:gd name="T1" fmla="*/ 63 h 166"/>
                        <a:gd name="T2" fmla="*/ 221 w 366"/>
                        <a:gd name="T3" fmla="*/ 118 h 166"/>
                        <a:gd name="T4" fmla="*/ 200 w 366"/>
                        <a:gd name="T5" fmla="*/ 69 h 166"/>
                        <a:gd name="T6" fmla="*/ 304 w 366"/>
                        <a:gd name="T7" fmla="*/ 0 h 166"/>
                        <a:gd name="T8" fmla="*/ 332 w 366"/>
                        <a:gd name="T9" fmla="*/ 35 h 166"/>
                        <a:gd name="T10" fmla="*/ 214 w 366"/>
                        <a:gd name="T11" fmla="*/ 104 h 166"/>
                        <a:gd name="T12" fmla="*/ 228 w 366"/>
                        <a:gd name="T13" fmla="*/ 125 h 166"/>
                        <a:gd name="T14" fmla="*/ 353 w 366"/>
                        <a:gd name="T15" fmla="*/ 56 h 166"/>
                        <a:gd name="T16" fmla="*/ 366 w 366"/>
                        <a:gd name="T17" fmla="*/ 90 h 166"/>
                        <a:gd name="T18" fmla="*/ 242 w 366"/>
                        <a:gd name="T19" fmla="*/ 166 h 166"/>
                        <a:gd name="T20" fmla="*/ 221 w 366"/>
                        <a:gd name="T21" fmla="*/ 111 h 166"/>
                        <a:gd name="T22" fmla="*/ 173 w 366"/>
                        <a:gd name="T23" fmla="*/ 125 h 166"/>
                        <a:gd name="T24" fmla="*/ 145 w 366"/>
                        <a:gd name="T25" fmla="*/ 139 h 166"/>
                        <a:gd name="T26" fmla="*/ 0 w 366"/>
                        <a:gd name="T27" fmla="*/ 104 h 166"/>
                        <a:gd name="T28" fmla="*/ 0 w 366"/>
                        <a:gd name="T29" fmla="*/ 83 h 166"/>
                        <a:gd name="T30" fmla="*/ 14 w 366"/>
                        <a:gd name="T31" fmla="*/ 63 h 16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66"/>
                        <a:gd name="T49" fmla="*/ 0 h 166"/>
                        <a:gd name="T50" fmla="*/ 366 w 366"/>
                        <a:gd name="T51" fmla="*/ 166 h 16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66" h="166">
                          <a:moveTo>
                            <a:pt x="14" y="63"/>
                          </a:moveTo>
                          <a:lnTo>
                            <a:pt x="221" y="118"/>
                          </a:lnTo>
                          <a:lnTo>
                            <a:pt x="200" y="69"/>
                          </a:lnTo>
                          <a:lnTo>
                            <a:pt x="304" y="0"/>
                          </a:lnTo>
                          <a:lnTo>
                            <a:pt x="332" y="35"/>
                          </a:lnTo>
                          <a:lnTo>
                            <a:pt x="214" y="104"/>
                          </a:lnTo>
                          <a:lnTo>
                            <a:pt x="228" y="125"/>
                          </a:lnTo>
                          <a:lnTo>
                            <a:pt x="353" y="56"/>
                          </a:lnTo>
                          <a:lnTo>
                            <a:pt x="366" y="90"/>
                          </a:lnTo>
                          <a:lnTo>
                            <a:pt x="242" y="166"/>
                          </a:lnTo>
                          <a:lnTo>
                            <a:pt x="221" y="111"/>
                          </a:lnTo>
                          <a:lnTo>
                            <a:pt x="173" y="125"/>
                          </a:lnTo>
                          <a:lnTo>
                            <a:pt x="145" y="139"/>
                          </a:lnTo>
                          <a:lnTo>
                            <a:pt x="0" y="104"/>
                          </a:lnTo>
                          <a:lnTo>
                            <a:pt x="0" y="83"/>
                          </a:lnTo>
                          <a:lnTo>
                            <a:pt x="14" y="63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602" name="Oval 145"/>
                <p:cNvSpPr>
                  <a:spLocks noChangeArrowheads="1"/>
                </p:cNvSpPr>
                <p:nvPr/>
              </p:nvSpPr>
              <p:spPr bwMode="auto">
                <a:xfrm>
                  <a:off x="2543" y="2813"/>
                  <a:ext cx="381" cy="367"/>
                </a:xfrm>
                <a:prstGeom prst="ellips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4598" name="Freeform 144"/>
              <p:cNvSpPr>
                <a:spLocks/>
              </p:cNvSpPr>
              <p:nvPr/>
            </p:nvSpPr>
            <p:spPr bwMode="auto">
              <a:xfrm>
                <a:off x="2584" y="2967"/>
                <a:ext cx="190" cy="135"/>
              </a:xfrm>
              <a:custGeom>
                <a:avLst/>
                <a:gdLst>
                  <a:gd name="T0" fmla="*/ 190 w 193"/>
                  <a:gd name="T1" fmla="*/ 0 h 138"/>
                  <a:gd name="T2" fmla="*/ 150 w 193"/>
                  <a:gd name="T3" fmla="*/ 7 h 138"/>
                  <a:gd name="T4" fmla="*/ 115 w 193"/>
                  <a:gd name="T5" fmla="*/ 21 h 138"/>
                  <a:gd name="T6" fmla="*/ 68 w 193"/>
                  <a:gd name="T7" fmla="*/ 47 h 138"/>
                  <a:gd name="T8" fmla="*/ 33 w 193"/>
                  <a:gd name="T9" fmla="*/ 68 h 138"/>
                  <a:gd name="T10" fmla="*/ 7 w 193"/>
                  <a:gd name="T11" fmla="*/ 109 h 138"/>
                  <a:gd name="T12" fmla="*/ 0 w 193"/>
                  <a:gd name="T13" fmla="*/ 135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138"/>
                  <a:gd name="T23" fmla="*/ 193 w 193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138">
                    <a:moveTo>
                      <a:pt x="193" y="0"/>
                    </a:moveTo>
                    <a:lnTo>
                      <a:pt x="152" y="7"/>
                    </a:lnTo>
                    <a:lnTo>
                      <a:pt x="117" y="21"/>
                    </a:lnTo>
                    <a:lnTo>
                      <a:pt x="69" y="48"/>
                    </a:lnTo>
                    <a:lnTo>
                      <a:pt x="34" y="69"/>
                    </a:lnTo>
                    <a:lnTo>
                      <a:pt x="7" y="111"/>
                    </a:lnTo>
                    <a:lnTo>
                      <a:pt x="0" y="13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Freeform 100"/>
              <p:cNvSpPr>
                <a:spLocks/>
              </p:cNvSpPr>
              <p:nvPr/>
            </p:nvSpPr>
            <p:spPr bwMode="auto">
              <a:xfrm>
                <a:off x="2661" y="2828"/>
                <a:ext cx="221" cy="276"/>
              </a:xfrm>
              <a:custGeom>
                <a:avLst/>
                <a:gdLst>
                  <a:gd name="T0" fmla="*/ 0 w 221"/>
                  <a:gd name="T1" fmla="*/ 0 h 276"/>
                  <a:gd name="T2" fmla="*/ 34 w 221"/>
                  <a:gd name="T3" fmla="*/ 27 h 276"/>
                  <a:gd name="T4" fmla="*/ 62 w 221"/>
                  <a:gd name="T5" fmla="*/ 55 h 276"/>
                  <a:gd name="T6" fmla="*/ 96 w 221"/>
                  <a:gd name="T7" fmla="*/ 110 h 276"/>
                  <a:gd name="T8" fmla="*/ 117 w 221"/>
                  <a:gd name="T9" fmla="*/ 166 h 276"/>
                  <a:gd name="T10" fmla="*/ 145 w 221"/>
                  <a:gd name="T11" fmla="*/ 214 h 276"/>
                  <a:gd name="T12" fmla="*/ 172 w 221"/>
                  <a:gd name="T13" fmla="*/ 256 h 276"/>
                  <a:gd name="T14" fmla="*/ 221 w 221"/>
                  <a:gd name="T15" fmla="*/ 276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"/>
                  <a:gd name="T25" fmla="*/ 0 h 276"/>
                  <a:gd name="T26" fmla="*/ 221 w 221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" h="276">
                    <a:moveTo>
                      <a:pt x="0" y="0"/>
                    </a:moveTo>
                    <a:lnTo>
                      <a:pt x="34" y="27"/>
                    </a:lnTo>
                    <a:lnTo>
                      <a:pt x="62" y="55"/>
                    </a:lnTo>
                    <a:lnTo>
                      <a:pt x="96" y="110"/>
                    </a:lnTo>
                    <a:lnTo>
                      <a:pt x="117" y="166"/>
                    </a:lnTo>
                    <a:lnTo>
                      <a:pt x="145" y="214"/>
                    </a:lnTo>
                    <a:lnTo>
                      <a:pt x="172" y="256"/>
                    </a:lnTo>
                    <a:lnTo>
                      <a:pt x="221" y="2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6" name="Oval 148"/>
            <p:cNvSpPr>
              <a:spLocks noChangeArrowheads="1"/>
            </p:cNvSpPr>
            <p:nvPr/>
          </p:nvSpPr>
          <p:spPr bwMode="auto">
            <a:xfrm>
              <a:off x="2383" y="2728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52"/>
          <p:cNvGrpSpPr>
            <a:grpSpLocks/>
          </p:cNvGrpSpPr>
          <p:nvPr/>
        </p:nvGrpSpPr>
        <p:grpSpPr bwMode="auto">
          <a:xfrm>
            <a:off x="3787775" y="2901950"/>
            <a:ext cx="1443038" cy="862013"/>
            <a:chOff x="2386" y="1828"/>
            <a:chExt cx="909" cy="543"/>
          </a:xfrm>
        </p:grpSpPr>
        <p:sp>
          <p:nvSpPr>
            <p:cNvPr id="24589" name="Rectangle 83"/>
            <p:cNvSpPr>
              <a:spLocks noChangeArrowheads="1"/>
            </p:cNvSpPr>
            <p:nvPr/>
          </p:nvSpPr>
          <p:spPr bwMode="auto">
            <a:xfrm>
              <a:off x="2506" y="1828"/>
              <a:ext cx="7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600">
                  <a:solidFill>
                    <a:srgbClr val="009900"/>
                  </a:solidFill>
                  <a:latin typeface="Arial" panose="020B0604020202020204" pitchFamily="34" charset="0"/>
                </a:rPr>
                <a:t>:  </a:t>
              </a:r>
              <a:r>
                <a:rPr lang="en-US" altLang="en-US" sz="1600" i="1">
                  <a:solidFill>
                    <a:srgbClr val="0099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600" baseline="-19000">
                  <a:solidFill>
                    <a:srgbClr val="0099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1600">
                  <a:solidFill>
                    <a:srgbClr val="009900"/>
                  </a:solidFill>
                  <a:latin typeface="Arial" panose="020B0604020202020204" pitchFamily="34" charset="0"/>
                </a:rPr>
                <a:t> wt% Sn</a:t>
              </a:r>
            </a:p>
          </p:txBody>
        </p:sp>
        <p:grpSp>
          <p:nvGrpSpPr>
            <p:cNvPr id="24590" name="Group 150"/>
            <p:cNvGrpSpPr>
              <a:grpSpLocks/>
            </p:cNvGrpSpPr>
            <p:nvPr/>
          </p:nvGrpSpPr>
          <p:grpSpPr bwMode="auto">
            <a:xfrm>
              <a:off x="2386" y="1993"/>
              <a:ext cx="665" cy="378"/>
              <a:chOff x="2386" y="1993"/>
              <a:chExt cx="665" cy="378"/>
            </a:xfrm>
          </p:grpSpPr>
          <p:sp>
            <p:nvSpPr>
              <p:cNvPr id="24591" name="Line 85"/>
              <p:cNvSpPr>
                <a:spLocks noChangeShapeType="1"/>
              </p:cNvSpPr>
              <p:nvPr/>
            </p:nvSpPr>
            <p:spPr bwMode="auto">
              <a:xfrm flipV="1">
                <a:off x="2406" y="2240"/>
                <a:ext cx="29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Oval 149"/>
              <p:cNvSpPr>
                <a:spLocks noChangeArrowheads="1"/>
              </p:cNvSpPr>
              <p:nvPr/>
            </p:nvSpPr>
            <p:spPr bwMode="auto">
              <a:xfrm>
                <a:off x="2386" y="2339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4593" name="Oval 81"/>
              <p:cNvSpPr>
                <a:spLocks noChangeArrowheads="1"/>
              </p:cNvSpPr>
              <p:nvPr/>
            </p:nvSpPr>
            <p:spPr bwMode="auto">
              <a:xfrm>
                <a:off x="2684" y="1993"/>
                <a:ext cx="367" cy="368"/>
              </a:xfrm>
              <a:prstGeom prst="ellipse">
                <a:avLst/>
              </a:prstGeom>
              <a:solidFill>
                <a:srgbClr val="009900"/>
              </a:solidFill>
              <a:ln w="11113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CBD1CF50-BFA3-49D8-8AA7-013A9F088A43}" type="slidenum">
              <a:rPr lang="en-US" altLang="en-US" sz="1200">
                <a:latin typeface="Arial" panose="020B0604020202020204" pitchFamily="34" charset="0"/>
              </a:rPr>
              <a:pPr algn="ctr"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533400" y="1447800"/>
            <a:ext cx="7504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•  For alloys for which 18.3 wt% Sn &lt; </a:t>
            </a:r>
            <a:r>
              <a:rPr lang="en-US" altLang="en-US" sz="2400" i="1">
                <a:latin typeface="Arial" panose="020B0604020202020204" pitchFamily="34" charset="0"/>
              </a:rPr>
              <a:t>C</a:t>
            </a:r>
            <a:r>
              <a:rPr lang="en-US" altLang="en-US" sz="2800" baseline="-20000">
                <a:latin typeface="Arial" panose="020B0604020202020204" pitchFamily="34" charset="0"/>
              </a:rPr>
              <a:t>0</a:t>
            </a:r>
            <a:r>
              <a:rPr lang="en-US" altLang="en-US" sz="2400">
                <a:latin typeface="Arial" panose="020B0604020202020204" pitchFamily="34" charset="0"/>
              </a:rPr>
              <a:t> &lt; 61.9 wt% Sn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•  Result:</a:t>
            </a:r>
            <a:r>
              <a:rPr lang="en-US" altLang="en-US" sz="2200">
                <a:latin typeface="Arial" panose="020B0604020202020204" pitchFamily="34" charset="0"/>
              </a:rPr>
              <a:t>  </a:t>
            </a:r>
            <a:r>
              <a:rPr lang="en-US" altLang="en-US" sz="2200">
                <a:latin typeface="Symbol" panose="05050102010706020507" pitchFamily="18" charset="2"/>
              </a:rPr>
              <a:t>a</a:t>
            </a:r>
            <a:r>
              <a:rPr lang="en-US" altLang="en-US" sz="2200">
                <a:latin typeface="Arial" panose="020B0604020202020204" pitchFamily="34" charset="0"/>
              </a:rPr>
              <a:t> phase particles and a eutectic microconstituent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7630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Microstructural Developments </a:t>
            </a:r>
            <a:br>
              <a:rPr lang="en-US" altLang="en-US" smtClean="0"/>
            </a:br>
            <a:r>
              <a:rPr lang="en-US" altLang="en-US" smtClean="0"/>
              <a:t>in Eutectic Systems IV</a:t>
            </a: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1647825" y="3910013"/>
            <a:ext cx="2089150" cy="2349500"/>
            <a:chOff x="1038" y="2463"/>
            <a:chExt cx="1316" cy="1480"/>
          </a:xfrm>
        </p:grpSpPr>
        <p:sp>
          <p:nvSpPr>
            <p:cNvPr id="25795" name="Rectangle 66"/>
            <p:cNvSpPr>
              <a:spLocks noChangeArrowheads="1"/>
            </p:cNvSpPr>
            <p:nvPr/>
          </p:nvSpPr>
          <p:spPr bwMode="auto">
            <a:xfrm>
              <a:off x="1038" y="3789"/>
              <a:ext cx="2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33CC"/>
                  </a:solidFill>
                  <a:latin typeface="Arial" panose="020B0604020202020204" pitchFamily="34" charset="0"/>
                </a:rPr>
                <a:t>18.3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96" name="Rectangle 68"/>
            <p:cNvSpPr>
              <a:spLocks noChangeArrowheads="1"/>
            </p:cNvSpPr>
            <p:nvPr/>
          </p:nvSpPr>
          <p:spPr bwMode="auto">
            <a:xfrm>
              <a:off x="2105" y="3789"/>
              <a:ext cx="2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8800"/>
                  </a:solidFill>
                  <a:latin typeface="Arial" panose="020B0604020202020204" pitchFamily="34" charset="0"/>
                </a:rPr>
                <a:t>61.9</a:t>
              </a:r>
              <a:endParaRPr lang="en-US" altLang="en-US" sz="2400" i="1">
                <a:solidFill>
                  <a:srgbClr val="0088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5797" name="Group 220"/>
            <p:cNvGrpSpPr>
              <a:grpSpLocks/>
            </p:cNvGrpSpPr>
            <p:nvPr/>
          </p:nvGrpSpPr>
          <p:grpSpPr bwMode="auto">
            <a:xfrm>
              <a:off x="1134" y="2463"/>
              <a:ext cx="1098" cy="1313"/>
              <a:chOff x="1134" y="2463"/>
              <a:chExt cx="1098" cy="1313"/>
            </a:xfrm>
          </p:grpSpPr>
          <p:sp>
            <p:nvSpPr>
              <p:cNvPr id="25798" name="Line 60"/>
              <p:cNvSpPr>
                <a:spLocks noChangeShapeType="1"/>
              </p:cNvSpPr>
              <p:nvPr/>
            </p:nvSpPr>
            <p:spPr bwMode="auto">
              <a:xfrm>
                <a:off x="2232" y="2632"/>
                <a:ext cx="0" cy="1144"/>
              </a:xfrm>
              <a:prstGeom prst="line">
                <a:avLst/>
              </a:prstGeom>
              <a:noFill/>
              <a:ln w="19050">
                <a:solidFill>
                  <a:srgbClr val="0088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Line 61"/>
              <p:cNvSpPr>
                <a:spLocks noChangeShapeType="1"/>
              </p:cNvSpPr>
              <p:nvPr/>
            </p:nvSpPr>
            <p:spPr bwMode="auto">
              <a:xfrm>
                <a:off x="1144" y="2616"/>
                <a:ext cx="0" cy="115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800" name="Group 219"/>
              <p:cNvGrpSpPr>
                <a:grpSpLocks/>
              </p:cNvGrpSpPr>
              <p:nvPr/>
            </p:nvGrpSpPr>
            <p:grpSpPr bwMode="auto">
              <a:xfrm>
                <a:off x="1134" y="2463"/>
                <a:ext cx="1062" cy="135"/>
                <a:chOff x="1134" y="2463"/>
                <a:chExt cx="1062" cy="135"/>
              </a:xfrm>
            </p:grpSpPr>
            <p:sp>
              <p:nvSpPr>
                <p:cNvPr id="25801" name="Line 11"/>
                <p:cNvSpPr>
                  <a:spLocks noChangeShapeType="1"/>
                </p:cNvSpPr>
                <p:nvPr/>
              </p:nvSpPr>
              <p:spPr bwMode="auto">
                <a:xfrm>
                  <a:off x="1686" y="2598"/>
                  <a:ext cx="510" cy="0"/>
                </a:xfrm>
                <a:prstGeom prst="line">
                  <a:avLst/>
                </a:prstGeom>
                <a:noFill/>
                <a:ln w="19050">
                  <a:solidFill>
                    <a:srgbClr val="008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2" name="Line 12"/>
                <p:cNvSpPr>
                  <a:spLocks noChangeShapeType="1"/>
                </p:cNvSpPr>
                <p:nvPr/>
              </p:nvSpPr>
              <p:spPr bwMode="auto">
                <a:xfrm>
                  <a:off x="1134" y="2598"/>
                  <a:ext cx="558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3" name="Rectangle 96"/>
                <p:cNvSpPr>
                  <a:spLocks noChangeArrowheads="1"/>
                </p:cNvSpPr>
                <p:nvPr/>
              </p:nvSpPr>
              <p:spPr bwMode="auto">
                <a:xfrm>
                  <a:off x="1895" y="2463"/>
                  <a:ext cx="7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400" i="1">
                      <a:solidFill>
                        <a:srgbClr val="0088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1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04" name="Rectangle 98"/>
                <p:cNvSpPr>
                  <a:spLocks noChangeArrowheads="1"/>
                </p:cNvSpPr>
                <p:nvPr/>
              </p:nvSpPr>
              <p:spPr bwMode="auto">
                <a:xfrm>
                  <a:off x="1381" y="2463"/>
                  <a:ext cx="81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400" i="1">
                      <a:solidFill>
                        <a:srgbClr val="0033FF"/>
                      </a:solidFill>
                      <a:latin typeface="Arial" panose="020B0604020202020204" pitchFamily="34" charset="0"/>
                    </a:rPr>
                    <a:t>R</a:t>
                  </a:r>
                  <a:endParaRPr lang="en-US" altLang="en-US" sz="1400" i="1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" name="Group 226"/>
          <p:cNvGrpSpPr>
            <a:grpSpLocks/>
          </p:cNvGrpSpPr>
          <p:nvPr/>
        </p:nvGrpSpPr>
        <p:grpSpPr bwMode="auto">
          <a:xfrm>
            <a:off x="1800225" y="4191000"/>
            <a:ext cx="3425825" cy="2068513"/>
            <a:chOff x="1134" y="2640"/>
            <a:chExt cx="2158" cy="1303"/>
          </a:xfrm>
        </p:grpSpPr>
        <p:grpSp>
          <p:nvGrpSpPr>
            <p:cNvPr id="25788" name="Group 224"/>
            <p:cNvGrpSpPr>
              <a:grpSpLocks/>
            </p:cNvGrpSpPr>
            <p:nvPr/>
          </p:nvGrpSpPr>
          <p:grpSpPr bwMode="auto">
            <a:xfrm>
              <a:off x="1134" y="2640"/>
              <a:ext cx="2158" cy="1303"/>
              <a:chOff x="1134" y="2640"/>
              <a:chExt cx="2158" cy="1303"/>
            </a:xfrm>
          </p:grpSpPr>
          <p:sp>
            <p:nvSpPr>
              <p:cNvPr id="25791" name="Line 63"/>
              <p:cNvSpPr>
                <a:spLocks noChangeShapeType="1"/>
              </p:cNvSpPr>
              <p:nvPr/>
            </p:nvSpPr>
            <p:spPr bwMode="auto">
              <a:xfrm>
                <a:off x="3088" y="2640"/>
                <a:ext cx="0" cy="112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Line 13"/>
              <p:cNvSpPr>
                <a:spLocks noChangeShapeType="1"/>
              </p:cNvSpPr>
              <p:nvPr/>
            </p:nvSpPr>
            <p:spPr bwMode="auto">
              <a:xfrm>
                <a:off x="1696" y="2657"/>
                <a:ext cx="14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Line 64"/>
              <p:cNvSpPr>
                <a:spLocks noChangeShapeType="1"/>
              </p:cNvSpPr>
              <p:nvPr/>
            </p:nvSpPr>
            <p:spPr bwMode="auto">
              <a:xfrm>
                <a:off x="1134" y="2656"/>
                <a:ext cx="557" cy="1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Rectangle 67"/>
              <p:cNvSpPr>
                <a:spLocks noChangeArrowheads="1"/>
              </p:cNvSpPr>
              <p:nvPr/>
            </p:nvSpPr>
            <p:spPr bwMode="auto">
              <a:xfrm>
                <a:off x="3043" y="3789"/>
                <a:ext cx="2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CC0000"/>
                    </a:solidFill>
                    <a:latin typeface="Arial" panose="020B0604020202020204" pitchFamily="34" charset="0"/>
                  </a:rPr>
                  <a:t>97.8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89" name="Rectangle 97"/>
            <p:cNvSpPr>
              <a:spLocks noChangeArrowheads="1"/>
            </p:cNvSpPr>
            <p:nvPr/>
          </p:nvSpPr>
          <p:spPr bwMode="auto">
            <a:xfrm>
              <a:off x="2307" y="2671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DD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90" name="Rectangle 99"/>
            <p:cNvSpPr>
              <a:spLocks noChangeArrowheads="1"/>
            </p:cNvSpPr>
            <p:nvPr/>
          </p:nvSpPr>
          <p:spPr bwMode="auto">
            <a:xfrm>
              <a:off x="1381" y="2676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0033FF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2655888" y="4191000"/>
            <a:ext cx="3175000" cy="1503363"/>
            <a:chOff x="1697" y="2608"/>
            <a:chExt cx="2000" cy="947"/>
          </a:xfrm>
        </p:grpSpPr>
        <p:grpSp>
          <p:nvGrpSpPr>
            <p:cNvPr id="25744" name="Group 101"/>
            <p:cNvGrpSpPr>
              <a:grpSpLocks/>
            </p:cNvGrpSpPr>
            <p:nvPr/>
          </p:nvGrpSpPr>
          <p:grpSpPr bwMode="auto">
            <a:xfrm>
              <a:off x="3500" y="3119"/>
              <a:ext cx="133" cy="323"/>
              <a:chOff x="3500" y="3119"/>
              <a:chExt cx="133" cy="323"/>
            </a:xfrm>
          </p:grpSpPr>
          <p:sp>
            <p:nvSpPr>
              <p:cNvPr id="25786" name="Freeform 102"/>
              <p:cNvSpPr>
                <a:spLocks/>
              </p:cNvSpPr>
              <p:nvPr/>
            </p:nvSpPr>
            <p:spPr bwMode="auto">
              <a:xfrm>
                <a:off x="3500" y="3119"/>
                <a:ext cx="64" cy="76"/>
              </a:xfrm>
              <a:custGeom>
                <a:avLst/>
                <a:gdLst>
                  <a:gd name="T0" fmla="*/ 6 w 64"/>
                  <a:gd name="T1" fmla="*/ 0 h 76"/>
                  <a:gd name="T2" fmla="*/ 64 w 64"/>
                  <a:gd name="T3" fmla="*/ 50 h 76"/>
                  <a:gd name="T4" fmla="*/ 26 w 64"/>
                  <a:gd name="T5" fmla="*/ 44 h 76"/>
                  <a:gd name="T6" fmla="*/ 0 w 64"/>
                  <a:gd name="T7" fmla="*/ 76 h 76"/>
                  <a:gd name="T8" fmla="*/ 6 w 64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6"/>
                  <a:gd name="T17" fmla="*/ 64 w 6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6">
                    <a:moveTo>
                      <a:pt x="6" y="0"/>
                    </a:moveTo>
                    <a:lnTo>
                      <a:pt x="64" y="50"/>
                    </a:lnTo>
                    <a:lnTo>
                      <a:pt x="26" y="44"/>
                    </a:lnTo>
                    <a:lnTo>
                      <a:pt x="0" y="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0000"/>
              </a:solidFill>
              <a:ln w="9525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Line 103"/>
              <p:cNvSpPr>
                <a:spLocks noChangeShapeType="1"/>
              </p:cNvSpPr>
              <p:nvPr/>
            </p:nvSpPr>
            <p:spPr bwMode="auto">
              <a:xfrm>
                <a:off x="3526" y="3163"/>
                <a:ext cx="107" cy="279"/>
              </a:xfrm>
              <a:prstGeom prst="line">
                <a:avLst/>
              </a:prstGeom>
              <a:noFill/>
              <a:ln w="9525">
                <a:solidFill>
                  <a:srgbClr val="DD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5" name="Group 104"/>
            <p:cNvGrpSpPr>
              <a:grpSpLocks/>
            </p:cNvGrpSpPr>
            <p:nvPr/>
          </p:nvGrpSpPr>
          <p:grpSpPr bwMode="auto">
            <a:xfrm>
              <a:off x="3275" y="2801"/>
              <a:ext cx="358" cy="343"/>
              <a:chOff x="3275" y="2801"/>
              <a:chExt cx="358" cy="343"/>
            </a:xfrm>
          </p:grpSpPr>
          <p:sp>
            <p:nvSpPr>
              <p:cNvPr id="25762" name="Oval 105"/>
              <p:cNvSpPr>
                <a:spLocks noChangeArrowheads="1"/>
              </p:cNvSpPr>
              <p:nvPr/>
            </p:nvSpPr>
            <p:spPr bwMode="auto">
              <a:xfrm>
                <a:off x="3275" y="2804"/>
                <a:ext cx="355" cy="337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5763" name="Freeform 106"/>
              <p:cNvSpPr>
                <a:spLocks/>
              </p:cNvSpPr>
              <p:nvPr/>
            </p:nvSpPr>
            <p:spPr bwMode="auto">
              <a:xfrm>
                <a:off x="3373" y="2814"/>
                <a:ext cx="102" cy="32"/>
              </a:xfrm>
              <a:custGeom>
                <a:avLst/>
                <a:gdLst>
                  <a:gd name="T0" fmla="*/ 0 w 102"/>
                  <a:gd name="T1" fmla="*/ 19 h 32"/>
                  <a:gd name="T2" fmla="*/ 45 w 102"/>
                  <a:gd name="T3" fmla="*/ 32 h 32"/>
                  <a:gd name="T4" fmla="*/ 102 w 102"/>
                  <a:gd name="T5" fmla="*/ 0 h 32"/>
                  <a:gd name="T6" fmla="*/ 57 w 102"/>
                  <a:gd name="T7" fmla="*/ 0 h 32"/>
                  <a:gd name="T8" fmla="*/ 26 w 102"/>
                  <a:gd name="T9" fmla="*/ 6 h 32"/>
                  <a:gd name="T10" fmla="*/ 0 w 102"/>
                  <a:gd name="T11" fmla="*/ 19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32"/>
                  <a:gd name="T20" fmla="*/ 102 w 10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32">
                    <a:moveTo>
                      <a:pt x="0" y="19"/>
                    </a:moveTo>
                    <a:lnTo>
                      <a:pt x="45" y="32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26" y="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Freeform 107"/>
              <p:cNvSpPr>
                <a:spLocks/>
              </p:cNvSpPr>
              <p:nvPr/>
            </p:nvSpPr>
            <p:spPr bwMode="auto">
              <a:xfrm>
                <a:off x="3316" y="2820"/>
                <a:ext cx="229" cy="102"/>
              </a:xfrm>
              <a:custGeom>
                <a:avLst/>
                <a:gdLst>
                  <a:gd name="T0" fmla="*/ 32 w 229"/>
                  <a:gd name="T1" fmla="*/ 32 h 102"/>
                  <a:gd name="T2" fmla="*/ 133 w 229"/>
                  <a:gd name="T3" fmla="*/ 57 h 102"/>
                  <a:gd name="T4" fmla="*/ 127 w 229"/>
                  <a:gd name="T5" fmla="*/ 38 h 102"/>
                  <a:gd name="T6" fmla="*/ 190 w 229"/>
                  <a:gd name="T7" fmla="*/ 0 h 102"/>
                  <a:gd name="T8" fmla="*/ 210 w 229"/>
                  <a:gd name="T9" fmla="*/ 0 h 102"/>
                  <a:gd name="T10" fmla="*/ 229 w 229"/>
                  <a:gd name="T11" fmla="*/ 13 h 102"/>
                  <a:gd name="T12" fmla="*/ 140 w 229"/>
                  <a:gd name="T13" fmla="*/ 64 h 102"/>
                  <a:gd name="T14" fmla="*/ 159 w 229"/>
                  <a:gd name="T15" fmla="*/ 102 h 102"/>
                  <a:gd name="T16" fmla="*/ 0 w 229"/>
                  <a:gd name="T17" fmla="*/ 64 h 102"/>
                  <a:gd name="T18" fmla="*/ 6 w 229"/>
                  <a:gd name="T19" fmla="*/ 45 h 102"/>
                  <a:gd name="T20" fmla="*/ 32 w 229"/>
                  <a:gd name="T21" fmla="*/ 32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102"/>
                  <a:gd name="T35" fmla="*/ 229 w 229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102">
                    <a:moveTo>
                      <a:pt x="32" y="32"/>
                    </a:moveTo>
                    <a:lnTo>
                      <a:pt x="133" y="57"/>
                    </a:lnTo>
                    <a:lnTo>
                      <a:pt x="127" y="38"/>
                    </a:lnTo>
                    <a:lnTo>
                      <a:pt x="190" y="0"/>
                    </a:lnTo>
                    <a:lnTo>
                      <a:pt x="210" y="0"/>
                    </a:lnTo>
                    <a:lnTo>
                      <a:pt x="229" y="13"/>
                    </a:lnTo>
                    <a:lnTo>
                      <a:pt x="140" y="64"/>
                    </a:lnTo>
                    <a:lnTo>
                      <a:pt x="159" y="102"/>
                    </a:lnTo>
                    <a:lnTo>
                      <a:pt x="0" y="64"/>
                    </a:lnTo>
                    <a:lnTo>
                      <a:pt x="6" y="45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Freeform 108"/>
              <p:cNvSpPr>
                <a:spLocks/>
              </p:cNvSpPr>
              <p:nvPr/>
            </p:nvSpPr>
            <p:spPr bwMode="auto">
              <a:xfrm>
                <a:off x="3278" y="2966"/>
                <a:ext cx="159" cy="178"/>
              </a:xfrm>
              <a:custGeom>
                <a:avLst/>
                <a:gdLst>
                  <a:gd name="T0" fmla="*/ 6 w 159"/>
                  <a:gd name="T1" fmla="*/ 0 h 178"/>
                  <a:gd name="T2" fmla="*/ 108 w 159"/>
                  <a:gd name="T3" fmla="*/ 26 h 178"/>
                  <a:gd name="T4" fmla="*/ 159 w 159"/>
                  <a:gd name="T5" fmla="*/ 178 h 178"/>
                  <a:gd name="T6" fmla="*/ 146 w 159"/>
                  <a:gd name="T7" fmla="*/ 178 h 178"/>
                  <a:gd name="T8" fmla="*/ 121 w 159"/>
                  <a:gd name="T9" fmla="*/ 172 h 178"/>
                  <a:gd name="T10" fmla="*/ 114 w 159"/>
                  <a:gd name="T11" fmla="*/ 165 h 178"/>
                  <a:gd name="T12" fmla="*/ 76 w 159"/>
                  <a:gd name="T13" fmla="*/ 51 h 178"/>
                  <a:gd name="T14" fmla="*/ 70 w 159"/>
                  <a:gd name="T15" fmla="*/ 64 h 178"/>
                  <a:gd name="T16" fmla="*/ 6 w 159"/>
                  <a:gd name="T17" fmla="*/ 45 h 178"/>
                  <a:gd name="T18" fmla="*/ 0 w 159"/>
                  <a:gd name="T19" fmla="*/ 19 h 178"/>
                  <a:gd name="T20" fmla="*/ 6 w 159"/>
                  <a:gd name="T21" fmla="*/ 0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9"/>
                  <a:gd name="T34" fmla="*/ 0 h 178"/>
                  <a:gd name="T35" fmla="*/ 159 w 159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9" h="178">
                    <a:moveTo>
                      <a:pt x="6" y="0"/>
                    </a:moveTo>
                    <a:lnTo>
                      <a:pt x="108" y="26"/>
                    </a:lnTo>
                    <a:lnTo>
                      <a:pt x="159" y="178"/>
                    </a:lnTo>
                    <a:lnTo>
                      <a:pt x="146" y="178"/>
                    </a:lnTo>
                    <a:lnTo>
                      <a:pt x="121" y="172"/>
                    </a:lnTo>
                    <a:lnTo>
                      <a:pt x="114" y="165"/>
                    </a:lnTo>
                    <a:lnTo>
                      <a:pt x="76" y="51"/>
                    </a:lnTo>
                    <a:lnTo>
                      <a:pt x="70" y="64"/>
                    </a:lnTo>
                    <a:lnTo>
                      <a:pt x="6" y="45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Freeform 109"/>
              <p:cNvSpPr>
                <a:spLocks/>
              </p:cNvSpPr>
              <p:nvPr/>
            </p:nvSpPr>
            <p:spPr bwMode="auto">
              <a:xfrm>
                <a:off x="3297" y="3042"/>
                <a:ext cx="51" cy="64"/>
              </a:xfrm>
              <a:custGeom>
                <a:avLst/>
                <a:gdLst>
                  <a:gd name="T0" fmla="*/ 0 w 51"/>
                  <a:gd name="T1" fmla="*/ 0 h 64"/>
                  <a:gd name="T2" fmla="*/ 32 w 51"/>
                  <a:gd name="T3" fmla="*/ 7 h 64"/>
                  <a:gd name="T4" fmla="*/ 51 w 51"/>
                  <a:gd name="T5" fmla="*/ 64 h 64"/>
                  <a:gd name="T6" fmla="*/ 32 w 51"/>
                  <a:gd name="T7" fmla="*/ 51 h 64"/>
                  <a:gd name="T8" fmla="*/ 19 w 51"/>
                  <a:gd name="T9" fmla="*/ 38 h 64"/>
                  <a:gd name="T10" fmla="*/ 6 w 51"/>
                  <a:gd name="T11" fmla="*/ 19 h 64"/>
                  <a:gd name="T12" fmla="*/ 0 w 51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4"/>
                  <a:gd name="T23" fmla="*/ 51 w 51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4">
                    <a:moveTo>
                      <a:pt x="0" y="0"/>
                    </a:moveTo>
                    <a:lnTo>
                      <a:pt x="32" y="7"/>
                    </a:lnTo>
                    <a:lnTo>
                      <a:pt x="51" y="64"/>
                    </a:lnTo>
                    <a:lnTo>
                      <a:pt x="32" y="51"/>
                    </a:lnTo>
                    <a:lnTo>
                      <a:pt x="19" y="38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Freeform 110"/>
              <p:cNvSpPr>
                <a:spLocks/>
              </p:cNvSpPr>
              <p:nvPr/>
            </p:nvSpPr>
            <p:spPr bwMode="auto">
              <a:xfrm>
                <a:off x="3411" y="2966"/>
                <a:ext cx="89" cy="178"/>
              </a:xfrm>
              <a:custGeom>
                <a:avLst/>
                <a:gdLst>
                  <a:gd name="T0" fmla="*/ 0 w 89"/>
                  <a:gd name="T1" fmla="*/ 13 h 178"/>
                  <a:gd name="T2" fmla="*/ 57 w 89"/>
                  <a:gd name="T3" fmla="*/ 178 h 178"/>
                  <a:gd name="T4" fmla="*/ 70 w 89"/>
                  <a:gd name="T5" fmla="*/ 178 h 178"/>
                  <a:gd name="T6" fmla="*/ 89 w 89"/>
                  <a:gd name="T7" fmla="*/ 172 h 178"/>
                  <a:gd name="T8" fmla="*/ 32 w 89"/>
                  <a:gd name="T9" fmla="*/ 0 h 178"/>
                  <a:gd name="T10" fmla="*/ 19 w 89"/>
                  <a:gd name="T11" fmla="*/ 7 h 178"/>
                  <a:gd name="T12" fmla="*/ 0 w 89"/>
                  <a:gd name="T13" fmla="*/ 13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78"/>
                  <a:gd name="T23" fmla="*/ 89 w 89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78">
                    <a:moveTo>
                      <a:pt x="0" y="13"/>
                    </a:moveTo>
                    <a:lnTo>
                      <a:pt x="57" y="178"/>
                    </a:lnTo>
                    <a:lnTo>
                      <a:pt x="70" y="178"/>
                    </a:lnTo>
                    <a:lnTo>
                      <a:pt x="89" y="172"/>
                    </a:lnTo>
                    <a:lnTo>
                      <a:pt x="32" y="0"/>
                    </a:lnTo>
                    <a:lnTo>
                      <a:pt x="19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Freeform 111"/>
              <p:cNvSpPr>
                <a:spLocks/>
              </p:cNvSpPr>
              <p:nvPr/>
            </p:nvSpPr>
            <p:spPr bwMode="auto">
              <a:xfrm>
                <a:off x="3468" y="2954"/>
                <a:ext cx="96" cy="177"/>
              </a:xfrm>
              <a:custGeom>
                <a:avLst/>
                <a:gdLst>
                  <a:gd name="T0" fmla="*/ 0 w 96"/>
                  <a:gd name="T1" fmla="*/ 6 h 177"/>
                  <a:gd name="T2" fmla="*/ 58 w 96"/>
                  <a:gd name="T3" fmla="*/ 177 h 177"/>
                  <a:gd name="T4" fmla="*/ 77 w 96"/>
                  <a:gd name="T5" fmla="*/ 171 h 177"/>
                  <a:gd name="T6" fmla="*/ 96 w 96"/>
                  <a:gd name="T7" fmla="*/ 158 h 177"/>
                  <a:gd name="T8" fmla="*/ 70 w 96"/>
                  <a:gd name="T9" fmla="*/ 88 h 177"/>
                  <a:gd name="T10" fmla="*/ 58 w 96"/>
                  <a:gd name="T11" fmla="*/ 69 h 177"/>
                  <a:gd name="T12" fmla="*/ 38 w 96"/>
                  <a:gd name="T13" fmla="*/ 31 h 177"/>
                  <a:gd name="T14" fmla="*/ 19 w 96"/>
                  <a:gd name="T15" fmla="*/ 0 h 177"/>
                  <a:gd name="T16" fmla="*/ 0 w 96"/>
                  <a:gd name="T17" fmla="*/ 6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177"/>
                  <a:gd name="T29" fmla="*/ 96 w 96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177">
                    <a:moveTo>
                      <a:pt x="0" y="6"/>
                    </a:moveTo>
                    <a:lnTo>
                      <a:pt x="58" y="177"/>
                    </a:lnTo>
                    <a:lnTo>
                      <a:pt x="77" y="171"/>
                    </a:lnTo>
                    <a:lnTo>
                      <a:pt x="96" y="158"/>
                    </a:lnTo>
                    <a:lnTo>
                      <a:pt x="70" y="88"/>
                    </a:lnTo>
                    <a:lnTo>
                      <a:pt x="58" y="69"/>
                    </a:lnTo>
                    <a:lnTo>
                      <a:pt x="38" y="31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Freeform 112"/>
              <p:cNvSpPr>
                <a:spLocks/>
              </p:cNvSpPr>
              <p:nvPr/>
            </p:nvSpPr>
            <p:spPr bwMode="auto">
              <a:xfrm>
                <a:off x="3532" y="2954"/>
                <a:ext cx="101" cy="101"/>
              </a:xfrm>
              <a:custGeom>
                <a:avLst/>
                <a:gdLst>
                  <a:gd name="T0" fmla="*/ 0 w 101"/>
                  <a:gd name="T1" fmla="*/ 63 h 101"/>
                  <a:gd name="T2" fmla="*/ 95 w 101"/>
                  <a:gd name="T3" fmla="*/ 0 h 101"/>
                  <a:gd name="T4" fmla="*/ 101 w 101"/>
                  <a:gd name="T5" fmla="*/ 19 h 101"/>
                  <a:gd name="T6" fmla="*/ 101 w 101"/>
                  <a:gd name="T7" fmla="*/ 38 h 101"/>
                  <a:gd name="T8" fmla="*/ 95 w 101"/>
                  <a:gd name="T9" fmla="*/ 50 h 101"/>
                  <a:gd name="T10" fmla="*/ 19 w 101"/>
                  <a:gd name="T11" fmla="*/ 101 h 101"/>
                  <a:gd name="T12" fmla="*/ 6 w 101"/>
                  <a:gd name="T13" fmla="*/ 82 h 101"/>
                  <a:gd name="T14" fmla="*/ 0 w 101"/>
                  <a:gd name="T15" fmla="*/ 63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"/>
                  <a:gd name="T25" fmla="*/ 0 h 101"/>
                  <a:gd name="T26" fmla="*/ 101 w 101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" h="101">
                    <a:moveTo>
                      <a:pt x="0" y="63"/>
                    </a:moveTo>
                    <a:lnTo>
                      <a:pt x="95" y="0"/>
                    </a:lnTo>
                    <a:lnTo>
                      <a:pt x="101" y="19"/>
                    </a:lnTo>
                    <a:lnTo>
                      <a:pt x="101" y="38"/>
                    </a:lnTo>
                    <a:lnTo>
                      <a:pt x="95" y="50"/>
                    </a:lnTo>
                    <a:lnTo>
                      <a:pt x="19" y="101"/>
                    </a:lnTo>
                    <a:lnTo>
                      <a:pt x="6" y="8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Freeform 113"/>
              <p:cNvSpPr>
                <a:spLocks/>
              </p:cNvSpPr>
              <p:nvPr/>
            </p:nvSpPr>
            <p:spPr bwMode="auto">
              <a:xfrm>
                <a:off x="3576" y="3042"/>
                <a:ext cx="45" cy="51"/>
              </a:xfrm>
              <a:custGeom>
                <a:avLst/>
                <a:gdLst>
                  <a:gd name="T0" fmla="*/ 45 w 45"/>
                  <a:gd name="T1" fmla="*/ 0 h 51"/>
                  <a:gd name="T2" fmla="*/ 0 w 45"/>
                  <a:gd name="T3" fmla="*/ 19 h 51"/>
                  <a:gd name="T4" fmla="*/ 0 w 45"/>
                  <a:gd name="T5" fmla="*/ 51 h 51"/>
                  <a:gd name="T6" fmla="*/ 19 w 45"/>
                  <a:gd name="T7" fmla="*/ 38 h 51"/>
                  <a:gd name="T8" fmla="*/ 32 w 45"/>
                  <a:gd name="T9" fmla="*/ 19 h 51"/>
                  <a:gd name="T10" fmla="*/ 45 w 4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1"/>
                  <a:gd name="T20" fmla="*/ 45 w 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1">
                    <a:moveTo>
                      <a:pt x="45" y="0"/>
                    </a:moveTo>
                    <a:lnTo>
                      <a:pt x="0" y="19"/>
                    </a:lnTo>
                    <a:lnTo>
                      <a:pt x="0" y="51"/>
                    </a:lnTo>
                    <a:lnTo>
                      <a:pt x="19" y="38"/>
                    </a:lnTo>
                    <a:lnTo>
                      <a:pt x="32" y="19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Freeform 114"/>
              <p:cNvSpPr>
                <a:spLocks/>
              </p:cNvSpPr>
              <p:nvPr/>
            </p:nvSpPr>
            <p:spPr bwMode="auto">
              <a:xfrm>
                <a:off x="3284" y="2846"/>
                <a:ext cx="343" cy="152"/>
              </a:xfrm>
              <a:custGeom>
                <a:avLst/>
                <a:gdLst>
                  <a:gd name="T0" fmla="*/ 13 w 343"/>
                  <a:gd name="T1" fmla="*/ 63 h 152"/>
                  <a:gd name="T2" fmla="*/ 203 w 343"/>
                  <a:gd name="T3" fmla="*/ 108 h 152"/>
                  <a:gd name="T4" fmla="*/ 184 w 343"/>
                  <a:gd name="T5" fmla="*/ 63 h 152"/>
                  <a:gd name="T6" fmla="*/ 286 w 343"/>
                  <a:gd name="T7" fmla="*/ 0 h 152"/>
                  <a:gd name="T8" fmla="*/ 311 w 343"/>
                  <a:gd name="T9" fmla="*/ 31 h 152"/>
                  <a:gd name="T10" fmla="*/ 197 w 343"/>
                  <a:gd name="T11" fmla="*/ 95 h 152"/>
                  <a:gd name="T12" fmla="*/ 210 w 343"/>
                  <a:gd name="T13" fmla="*/ 120 h 152"/>
                  <a:gd name="T14" fmla="*/ 324 w 343"/>
                  <a:gd name="T15" fmla="*/ 50 h 152"/>
                  <a:gd name="T16" fmla="*/ 343 w 343"/>
                  <a:gd name="T17" fmla="*/ 82 h 152"/>
                  <a:gd name="T18" fmla="*/ 229 w 343"/>
                  <a:gd name="T19" fmla="*/ 152 h 152"/>
                  <a:gd name="T20" fmla="*/ 203 w 343"/>
                  <a:gd name="T21" fmla="*/ 101 h 152"/>
                  <a:gd name="T22" fmla="*/ 165 w 343"/>
                  <a:gd name="T23" fmla="*/ 114 h 152"/>
                  <a:gd name="T24" fmla="*/ 134 w 343"/>
                  <a:gd name="T25" fmla="*/ 127 h 152"/>
                  <a:gd name="T26" fmla="*/ 0 w 343"/>
                  <a:gd name="T27" fmla="*/ 101 h 152"/>
                  <a:gd name="T28" fmla="*/ 7 w 343"/>
                  <a:gd name="T29" fmla="*/ 76 h 152"/>
                  <a:gd name="T30" fmla="*/ 13 w 343"/>
                  <a:gd name="T31" fmla="*/ 63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3"/>
                  <a:gd name="T49" fmla="*/ 0 h 152"/>
                  <a:gd name="T50" fmla="*/ 343 w 343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3" h="152">
                    <a:moveTo>
                      <a:pt x="13" y="63"/>
                    </a:moveTo>
                    <a:lnTo>
                      <a:pt x="203" y="108"/>
                    </a:lnTo>
                    <a:lnTo>
                      <a:pt x="184" y="63"/>
                    </a:lnTo>
                    <a:lnTo>
                      <a:pt x="286" y="0"/>
                    </a:lnTo>
                    <a:lnTo>
                      <a:pt x="311" y="31"/>
                    </a:lnTo>
                    <a:lnTo>
                      <a:pt x="197" y="95"/>
                    </a:lnTo>
                    <a:lnTo>
                      <a:pt x="210" y="120"/>
                    </a:lnTo>
                    <a:lnTo>
                      <a:pt x="324" y="50"/>
                    </a:lnTo>
                    <a:lnTo>
                      <a:pt x="343" y="82"/>
                    </a:lnTo>
                    <a:lnTo>
                      <a:pt x="229" y="152"/>
                    </a:lnTo>
                    <a:lnTo>
                      <a:pt x="203" y="101"/>
                    </a:lnTo>
                    <a:lnTo>
                      <a:pt x="165" y="114"/>
                    </a:lnTo>
                    <a:lnTo>
                      <a:pt x="134" y="127"/>
                    </a:lnTo>
                    <a:lnTo>
                      <a:pt x="0" y="101"/>
                    </a:lnTo>
                    <a:lnTo>
                      <a:pt x="7" y="76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Freeform 115"/>
              <p:cNvSpPr>
                <a:spLocks/>
              </p:cNvSpPr>
              <p:nvPr/>
            </p:nvSpPr>
            <p:spPr bwMode="auto">
              <a:xfrm>
                <a:off x="3386" y="2814"/>
                <a:ext cx="203" cy="254"/>
              </a:xfrm>
              <a:custGeom>
                <a:avLst/>
                <a:gdLst>
                  <a:gd name="T0" fmla="*/ 0 w 203"/>
                  <a:gd name="T1" fmla="*/ 0 h 254"/>
                  <a:gd name="T2" fmla="*/ 32 w 203"/>
                  <a:gd name="T3" fmla="*/ 25 h 254"/>
                  <a:gd name="T4" fmla="*/ 57 w 203"/>
                  <a:gd name="T5" fmla="*/ 57 h 254"/>
                  <a:gd name="T6" fmla="*/ 82 w 203"/>
                  <a:gd name="T7" fmla="*/ 102 h 254"/>
                  <a:gd name="T8" fmla="*/ 108 w 203"/>
                  <a:gd name="T9" fmla="*/ 152 h 254"/>
                  <a:gd name="T10" fmla="*/ 127 w 203"/>
                  <a:gd name="T11" fmla="*/ 197 h 254"/>
                  <a:gd name="T12" fmla="*/ 159 w 203"/>
                  <a:gd name="T13" fmla="*/ 235 h 254"/>
                  <a:gd name="T14" fmla="*/ 203 w 203"/>
                  <a:gd name="T15" fmla="*/ 254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3"/>
                  <a:gd name="T25" fmla="*/ 0 h 254"/>
                  <a:gd name="T26" fmla="*/ 203 w 203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3" h="254">
                    <a:moveTo>
                      <a:pt x="0" y="0"/>
                    </a:moveTo>
                    <a:lnTo>
                      <a:pt x="32" y="25"/>
                    </a:lnTo>
                    <a:lnTo>
                      <a:pt x="57" y="57"/>
                    </a:lnTo>
                    <a:lnTo>
                      <a:pt x="82" y="102"/>
                    </a:lnTo>
                    <a:lnTo>
                      <a:pt x="108" y="152"/>
                    </a:lnTo>
                    <a:lnTo>
                      <a:pt x="127" y="197"/>
                    </a:lnTo>
                    <a:lnTo>
                      <a:pt x="159" y="235"/>
                    </a:lnTo>
                    <a:lnTo>
                      <a:pt x="203" y="2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116"/>
              <p:cNvSpPr>
                <a:spLocks/>
              </p:cNvSpPr>
              <p:nvPr/>
            </p:nvSpPr>
            <p:spPr bwMode="auto">
              <a:xfrm>
                <a:off x="3392" y="2820"/>
                <a:ext cx="203" cy="254"/>
              </a:xfrm>
              <a:custGeom>
                <a:avLst/>
                <a:gdLst>
                  <a:gd name="T0" fmla="*/ 0 w 203"/>
                  <a:gd name="T1" fmla="*/ 0 h 254"/>
                  <a:gd name="T2" fmla="*/ 32 w 203"/>
                  <a:gd name="T3" fmla="*/ 26 h 254"/>
                  <a:gd name="T4" fmla="*/ 57 w 203"/>
                  <a:gd name="T5" fmla="*/ 51 h 254"/>
                  <a:gd name="T6" fmla="*/ 83 w 203"/>
                  <a:gd name="T7" fmla="*/ 102 h 254"/>
                  <a:gd name="T8" fmla="*/ 108 w 203"/>
                  <a:gd name="T9" fmla="*/ 153 h 254"/>
                  <a:gd name="T10" fmla="*/ 127 w 203"/>
                  <a:gd name="T11" fmla="*/ 197 h 254"/>
                  <a:gd name="T12" fmla="*/ 159 w 203"/>
                  <a:gd name="T13" fmla="*/ 235 h 254"/>
                  <a:gd name="T14" fmla="*/ 203 w 203"/>
                  <a:gd name="T15" fmla="*/ 254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3"/>
                  <a:gd name="T25" fmla="*/ 0 h 254"/>
                  <a:gd name="T26" fmla="*/ 203 w 203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3" h="254">
                    <a:moveTo>
                      <a:pt x="0" y="0"/>
                    </a:moveTo>
                    <a:lnTo>
                      <a:pt x="32" y="26"/>
                    </a:lnTo>
                    <a:lnTo>
                      <a:pt x="57" y="51"/>
                    </a:lnTo>
                    <a:lnTo>
                      <a:pt x="83" y="102"/>
                    </a:lnTo>
                    <a:lnTo>
                      <a:pt x="108" y="153"/>
                    </a:lnTo>
                    <a:lnTo>
                      <a:pt x="127" y="197"/>
                    </a:lnTo>
                    <a:lnTo>
                      <a:pt x="159" y="235"/>
                    </a:lnTo>
                    <a:lnTo>
                      <a:pt x="203" y="2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Freeform 117"/>
              <p:cNvSpPr>
                <a:spLocks/>
              </p:cNvSpPr>
              <p:nvPr/>
            </p:nvSpPr>
            <p:spPr bwMode="auto">
              <a:xfrm>
                <a:off x="3303" y="2947"/>
                <a:ext cx="184" cy="127"/>
              </a:xfrm>
              <a:custGeom>
                <a:avLst/>
                <a:gdLst>
                  <a:gd name="T0" fmla="*/ 184 w 184"/>
                  <a:gd name="T1" fmla="*/ 0 h 127"/>
                  <a:gd name="T2" fmla="*/ 146 w 184"/>
                  <a:gd name="T3" fmla="*/ 7 h 127"/>
                  <a:gd name="T4" fmla="*/ 108 w 184"/>
                  <a:gd name="T5" fmla="*/ 19 h 127"/>
                  <a:gd name="T6" fmla="*/ 70 w 184"/>
                  <a:gd name="T7" fmla="*/ 45 h 127"/>
                  <a:gd name="T8" fmla="*/ 39 w 184"/>
                  <a:gd name="T9" fmla="*/ 64 h 127"/>
                  <a:gd name="T10" fmla="*/ 13 w 184"/>
                  <a:gd name="T11" fmla="*/ 102 h 127"/>
                  <a:gd name="T12" fmla="*/ 0 w 184"/>
                  <a:gd name="T13" fmla="*/ 127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127"/>
                  <a:gd name="T23" fmla="*/ 184 w 184"/>
                  <a:gd name="T24" fmla="*/ 127 h 1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127">
                    <a:moveTo>
                      <a:pt x="184" y="0"/>
                    </a:moveTo>
                    <a:lnTo>
                      <a:pt x="146" y="7"/>
                    </a:lnTo>
                    <a:lnTo>
                      <a:pt x="108" y="19"/>
                    </a:lnTo>
                    <a:lnTo>
                      <a:pt x="70" y="45"/>
                    </a:lnTo>
                    <a:lnTo>
                      <a:pt x="39" y="64"/>
                    </a:lnTo>
                    <a:lnTo>
                      <a:pt x="13" y="102"/>
                    </a:lnTo>
                    <a:lnTo>
                      <a:pt x="0" y="1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Freeform 118"/>
              <p:cNvSpPr>
                <a:spLocks/>
              </p:cNvSpPr>
              <p:nvPr/>
            </p:nvSpPr>
            <p:spPr bwMode="auto">
              <a:xfrm>
                <a:off x="3310" y="2954"/>
                <a:ext cx="177" cy="126"/>
              </a:xfrm>
              <a:custGeom>
                <a:avLst/>
                <a:gdLst>
                  <a:gd name="T0" fmla="*/ 177 w 177"/>
                  <a:gd name="T1" fmla="*/ 0 h 126"/>
                  <a:gd name="T2" fmla="*/ 139 w 177"/>
                  <a:gd name="T3" fmla="*/ 6 h 126"/>
                  <a:gd name="T4" fmla="*/ 108 w 177"/>
                  <a:gd name="T5" fmla="*/ 19 h 126"/>
                  <a:gd name="T6" fmla="*/ 63 w 177"/>
                  <a:gd name="T7" fmla="*/ 44 h 126"/>
                  <a:gd name="T8" fmla="*/ 32 w 177"/>
                  <a:gd name="T9" fmla="*/ 63 h 126"/>
                  <a:gd name="T10" fmla="*/ 6 w 177"/>
                  <a:gd name="T11" fmla="*/ 101 h 126"/>
                  <a:gd name="T12" fmla="*/ 0 w 177"/>
                  <a:gd name="T13" fmla="*/ 12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26"/>
                  <a:gd name="T23" fmla="*/ 177 w 177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26">
                    <a:moveTo>
                      <a:pt x="177" y="0"/>
                    </a:moveTo>
                    <a:lnTo>
                      <a:pt x="139" y="6"/>
                    </a:lnTo>
                    <a:lnTo>
                      <a:pt x="108" y="19"/>
                    </a:lnTo>
                    <a:lnTo>
                      <a:pt x="63" y="44"/>
                    </a:lnTo>
                    <a:lnTo>
                      <a:pt x="32" y="63"/>
                    </a:lnTo>
                    <a:lnTo>
                      <a:pt x="6" y="101"/>
                    </a:lnTo>
                    <a:lnTo>
                      <a:pt x="0" y="1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76" name="Group 119"/>
              <p:cNvGrpSpPr>
                <a:grpSpLocks/>
              </p:cNvGrpSpPr>
              <p:nvPr/>
            </p:nvGrpSpPr>
            <p:grpSpPr bwMode="auto">
              <a:xfrm>
                <a:off x="3310" y="2801"/>
                <a:ext cx="292" cy="292"/>
                <a:chOff x="3310" y="2801"/>
                <a:chExt cx="292" cy="292"/>
              </a:xfrm>
            </p:grpSpPr>
            <p:sp>
              <p:nvSpPr>
                <p:cNvPr id="25777" name="Freeform 120"/>
                <p:cNvSpPr>
                  <a:spLocks/>
                </p:cNvSpPr>
                <p:nvPr/>
              </p:nvSpPr>
              <p:spPr bwMode="auto">
                <a:xfrm>
                  <a:off x="3449" y="2909"/>
                  <a:ext cx="64" cy="76"/>
                </a:xfrm>
                <a:custGeom>
                  <a:avLst/>
                  <a:gdLst>
                    <a:gd name="T0" fmla="*/ 13 w 64"/>
                    <a:gd name="T1" fmla="*/ 0 h 76"/>
                    <a:gd name="T2" fmla="*/ 0 w 64"/>
                    <a:gd name="T3" fmla="*/ 32 h 76"/>
                    <a:gd name="T4" fmla="*/ 0 w 64"/>
                    <a:gd name="T5" fmla="*/ 51 h 76"/>
                    <a:gd name="T6" fmla="*/ 13 w 64"/>
                    <a:gd name="T7" fmla="*/ 76 h 76"/>
                    <a:gd name="T8" fmla="*/ 26 w 64"/>
                    <a:gd name="T9" fmla="*/ 76 h 76"/>
                    <a:gd name="T10" fmla="*/ 45 w 64"/>
                    <a:gd name="T11" fmla="*/ 70 h 76"/>
                    <a:gd name="T12" fmla="*/ 64 w 64"/>
                    <a:gd name="T13" fmla="*/ 45 h 76"/>
                    <a:gd name="T14" fmla="*/ 64 w 64"/>
                    <a:gd name="T15" fmla="*/ 19 h 76"/>
                    <a:gd name="T16" fmla="*/ 45 w 64"/>
                    <a:gd name="T17" fmla="*/ 13 h 76"/>
                    <a:gd name="T18" fmla="*/ 26 w 64"/>
                    <a:gd name="T19" fmla="*/ 0 h 76"/>
                    <a:gd name="T20" fmla="*/ 13 w 64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76"/>
                    <a:gd name="T35" fmla="*/ 64 w 64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76">
                      <a:moveTo>
                        <a:pt x="13" y="0"/>
                      </a:moveTo>
                      <a:lnTo>
                        <a:pt x="0" y="32"/>
                      </a:lnTo>
                      <a:lnTo>
                        <a:pt x="0" y="51"/>
                      </a:lnTo>
                      <a:lnTo>
                        <a:pt x="13" y="76"/>
                      </a:lnTo>
                      <a:lnTo>
                        <a:pt x="26" y="76"/>
                      </a:lnTo>
                      <a:lnTo>
                        <a:pt x="45" y="70"/>
                      </a:lnTo>
                      <a:lnTo>
                        <a:pt x="64" y="45"/>
                      </a:lnTo>
                      <a:lnTo>
                        <a:pt x="64" y="19"/>
                      </a:lnTo>
                      <a:lnTo>
                        <a:pt x="45" y="13"/>
                      </a:lnTo>
                      <a:lnTo>
                        <a:pt x="2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8" name="Freeform 121"/>
                <p:cNvSpPr>
                  <a:spLocks/>
                </p:cNvSpPr>
                <p:nvPr/>
              </p:nvSpPr>
              <p:spPr bwMode="auto">
                <a:xfrm>
                  <a:off x="3456" y="2916"/>
                  <a:ext cx="63" cy="76"/>
                </a:xfrm>
                <a:custGeom>
                  <a:avLst/>
                  <a:gdLst>
                    <a:gd name="T0" fmla="*/ 12 w 63"/>
                    <a:gd name="T1" fmla="*/ 0 h 76"/>
                    <a:gd name="T2" fmla="*/ 0 w 63"/>
                    <a:gd name="T3" fmla="*/ 31 h 76"/>
                    <a:gd name="T4" fmla="*/ 0 w 63"/>
                    <a:gd name="T5" fmla="*/ 50 h 76"/>
                    <a:gd name="T6" fmla="*/ 12 w 63"/>
                    <a:gd name="T7" fmla="*/ 76 h 76"/>
                    <a:gd name="T8" fmla="*/ 25 w 63"/>
                    <a:gd name="T9" fmla="*/ 76 h 76"/>
                    <a:gd name="T10" fmla="*/ 44 w 63"/>
                    <a:gd name="T11" fmla="*/ 69 h 76"/>
                    <a:gd name="T12" fmla="*/ 63 w 63"/>
                    <a:gd name="T13" fmla="*/ 38 h 76"/>
                    <a:gd name="T14" fmla="*/ 57 w 63"/>
                    <a:gd name="T15" fmla="*/ 19 h 76"/>
                    <a:gd name="T16" fmla="*/ 44 w 63"/>
                    <a:gd name="T17" fmla="*/ 6 h 76"/>
                    <a:gd name="T18" fmla="*/ 25 w 63"/>
                    <a:gd name="T19" fmla="*/ 0 h 76"/>
                    <a:gd name="T20" fmla="*/ 12 w 63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76"/>
                    <a:gd name="T35" fmla="*/ 63 w 63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76">
                      <a:moveTo>
                        <a:pt x="12" y="0"/>
                      </a:moveTo>
                      <a:lnTo>
                        <a:pt x="0" y="31"/>
                      </a:lnTo>
                      <a:lnTo>
                        <a:pt x="0" y="50"/>
                      </a:lnTo>
                      <a:lnTo>
                        <a:pt x="12" y="76"/>
                      </a:lnTo>
                      <a:lnTo>
                        <a:pt x="25" y="76"/>
                      </a:lnTo>
                      <a:lnTo>
                        <a:pt x="44" y="69"/>
                      </a:lnTo>
                      <a:lnTo>
                        <a:pt x="63" y="38"/>
                      </a:lnTo>
                      <a:lnTo>
                        <a:pt x="57" y="19"/>
                      </a:lnTo>
                      <a:lnTo>
                        <a:pt x="44" y="6"/>
                      </a:lnTo>
                      <a:lnTo>
                        <a:pt x="25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9" name="Freeform 122"/>
                <p:cNvSpPr>
                  <a:spLocks/>
                </p:cNvSpPr>
                <p:nvPr/>
              </p:nvSpPr>
              <p:spPr bwMode="auto">
                <a:xfrm>
                  <a:off x="3526" y="3017"/>
                  <a:ext cx="76" cy="76"/>
                </a:xfrm>
                <a:custGeom>
                  <a:avLst/>
                  <a:gdLst>
                    <a:gd name="T0" fmla="*/ 63 w 76"/>
                    <a:gd name="T1" fmla="*/ 13 h 76"/>
                    <a:gd name="T2" fmla="*/ 38 w 76"/>
                    <a:gd name="T3" fmla="*/ 0 h 76"/>
                    <a:gd name="T4" fmla="*/ 25 w 76"/>
                    <a:gd name="T5" fmla="*/ 0 h 76"/>
                    <a:gd name="T6" fmla="*/ 6 w 76"/>
                    <a:gd name="T7" fmla="*/ 19 h 76"/>
                    <a:gd name="T8" fmla="*/ 0 w 76"/>
                    <a:gd name="T9" fmla="*/ 38 h 76"/>
                    <a:gd name="T10" fmla="*/ 6 w 76"/>
                    <a:gd name="T11" fmla="*/ 51 h 76"/>
                    <a:gd name="T12" fmla="*/ 19 w 76"/>
                    <a:gd name="T13" fmla="*/ 63 h 76"/>
                    <a:gd name="T14" fmla="*/ 38 w 76"/>
                    <a:gd name="T15" fmla="*/ 76 h 76"/>
                    <a:gd name="T16" fmla="*/ 63 w 76"/>
                    <a:gd name="T17" fmla="*/ 63 h 76"/>
                    <a:gd name="T18" fmla="*/ 69 w 76"/>
                    <a:gd name="T19" fmla="*/ 44 h 76"/>
                    <a:gd name="T20" fmla="*/ 76 w 76"/>
                    <a:gd name="T21" fmla="*/ 25 h 76"/>
                    <a:gd name="T22" fmla="*/ 63 w 76"/>
                    <a:gd name="T23" fmla="*/ 13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"/>
                    <a:gd name="T37" fmla="*/ 0 h 76"/>
                    <a:gd name="T38" fmla="*/ 76 w 76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" h="76">
                      <a:moveTo>
                        <a:pt x="63" y="13"/>
                      </a:moveTo>
                      <a:lnTo>
                        <a:pt x="38" y="0"/>
                      </a:lnTo>
                      <a:lnTo>
                        <a:pt x="25" y="0"/>
                      </a:lnTo>
                      <a:lnTo>
                        <a:pt x="6" y="19"/>
                      </a:lnTo>
                      <a:lnTo>
                        <a:pt x="0" y="38"/>
                      </a:lnTo>
                      <a:lnTo>
                        <a:pt x="6" y="51"/>
                      </a:lnTo>
                      <a:lnTo>
                        <a:pt x="19" y="63"/>
                      </a:lnTo>
                      <a:lnTo>
                        <a:pt x="38" y="76"/>
                      </a:lnTo>
                      <a:lnTo>
                        <a:pt x="63" y="63"/>
                      </a:lnTo>
                      <a:lnTo>
                        <a:pt x="69" y="44"/>
                      </a:lnTo>
                      <a:lnTo>
                        <a:pt x="76" y="25"/>
                      </a:lnTo>
                      <a:lnTo>
                        <a:pt x="63" y="13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0" name="Freeform 123"/>
                <p:cNvSpPr>
                  <a:spLocks/>
                </p:cNvSpPr>
                <p:nvPr/>
              </p:nvSpPr>
              <p:spPr bwMode="auto">
                <a:xfrm>
                  <a:off x="3532" y="3023"/>
                  <a:ext cx="70" cy="70"/>
                </a:xfrm>
                <a:custGeom>
                  <a:avLst/>
                  <a:gdLst>
                    <a:gd name="T0" fmla="*/ 57 w 70"/>
                    <a:gd name="T1" fmla="*/ 7 h 70"/>
                    <a:gd name="T2" fmla="*/ 32 w 70"/>
                    <a:gd name="T3" fmla="*/ 0 h 70"/>
                    <a:gd name="T4" fmla="*/ 19 w 70"/>
                    <a:gd name="T5" fmla="*/ 0 h 70"/>
                    <a:gd name="T6" fmla="*/ 6 w 70"/>
                    <a:gd name="T7" fmla="*/ 13 h 70"/>
                    <a:gd name="T8" fmla="*/ 0 w 70"/>
                    <a:gd name="T9" fmla="*/ 32 h 70"/>
                    <a:gd name="T10" fmla="*/ 6 w 70"/>
                    <a:gd name="T11" fmla="*/ 51 h 70"/>
                    <a:gd name="T12" fmla="*/ 13 w 70"/>
                    <a:gd name="T13" fmla="*/ 57 h 70"/>
                    <a:gd name="T14" fmla="*/ 32 w 70"/>
                    <a:gd name="T15" fmla="*/ 70 h 70"/>
                    <a:gd name="T16" fmla="*/ 57 w 70"/>
                    <a:gd name="T17" fmla="*/ 57 h 70"/>
                    <a:gd name="T18" fmla="*/ 70 w 70"/>
                    <a:gd name="T19" fmla="*/ 38 h 70"/>
                    <a:gd name="T20" fmla="*/ 70 w 70"/>
                    <a:gd name="T21" fmla="*/ 26 h 70"/>
                    <a:gd name="T22" fmla="*/ 57 w 70"/>
                    <a:gd name="T23" fmla="*/ 13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70"/>
                    <a:gd name="T38" fmla="*/ 70 w 70"/>
                    <a:gd name="T39" fmla="*/ 70 h 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70">
                      <a:moveTo>
                        <a:pt x="57" y="7"/>
                      </a:move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6" y="13"/>
                      </a:lnTo>
                      <a:lnTo>
                        <a:pt x="0" y="32"/>
                      </a:lnTo>
                      <a:lnTo>
                        <a:pt x="6" y="51"/>
                      </a:lnTo>
                      <a:lnTo>
                        <a:pt x="13" y="57"/>
                      </a:lnTo>
                      <a:lnTo>
                        <a:pt x="32" y="70"/>
                      </a:lnTo>
                      <a:lnTo>
                        <a:pt x="57" y="57"/>
                      </a:lnTo>
                      <a:lnTo>
                        <a:pt x="70" y="38"/>
                      </a:lnTo>
                      <a:lnTo>
                        <a:pt x="70" y="26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1" name="Freeform 124"/>
                <p:cNvSpPr>
                  <a:spLocks/>
                </p:cNvSpPr>
                <p:nvPr/>
              </p:nvSpPr>
              <p:spPr bwMode="auto">
                <a:xfrm>
                  <a:off x="3310" y="2985"/>
                  <a:ext cx="70" cy="70"/>
                </a:xfrm>
                <a:custGeom>
                  <a:avLst/>
                  <a:gdLst>
                    <a:gd name="T0" fmla="*/ 57 w 70"/>
                    <a:gd name="T1" fmla="*/ 7 h 70"/>
                    <a:gd name="T2" fmla="*/ 44 w 70"/>
                    <a:gd name="T3" fmla="*/ 0 h 70"/>
                    <a:gd name="T4" fmla="*/ 25 w 70"/>
                    <a:gd name="T5" fmla="*/ 0 h 70"/>
                    <a:gd name="T6" fmla="*/ 6 w 70"/>
                    <a:gd name="T7" fmla="*/ 0 h 70"/>
                    <a:gd name="T8" fmla="*/ 0 w 70"/>
                    <a:gd name="T9" fmla="*/ 32 h 70"/>
                    <a:gd name="T10" fmla="*/ 0 w 70"/>
                    <a:gd name="T11" fmla="*/ 57 h 70"/>
                    <a:gd name="T12" fmla="*/ 19 w 70"/>
                    <a:gd name="T13" fmla="*/ 70 h 70"/>
                    <a:gd name="T14" fmla="*/ 51 w 70"/>
                    <a:gd name="T15" fmla="*/ 70 h 70"/>
                    <a:gd name="T16" fmla="*/ 70 w 70"/>
                    <a:gd name="T17" fmla="*/ 64 h 70"/>
                    <a:gd name="T18" fmla="*/ 70 w 70"/>
                    <a:gd name="T19" fmla="*/ 38 h 70"/>
                    <a:gd name="T20" fmla="*/ 63 w 70"/>
                    <a:gd name="T21" fmla="*/ 26 h 70"/>
                    <a:gd name="T22" fmla="*/ 57 w 70"/>
                    <a:gd name="T23" fmla="*/ 7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70"/>
                    <a:gd name="T38" fmla="*/ 70 w 70"/>
                    <a:gd name="T39" fmla="*/ 70 h 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70">
                      <a:moveTo>
                        <a:pt x="57" y="7"/>
                      </a:moveTo>
                      <a:lnTo>
                        <a:pt x="44" y="0"/>
                      </a:lnTo>
                      <a:lnTo>
                        <a:pt x="25" y="0"/>
                      </a:lnTo>
                      <a:lnTo>
                        <a:pt x="6" y="0"/>
                      </a:lnTo>
                      <a:lnTo>
                        <a:pt x="0" y="32"/>
                      </a:lnTo>
                      <a:lnTo>
                        <a:pt x="0" y="57"/>
                      </a:lnTo>
                      <a:lnTo>
                        <a:pt x="19" y="70"/>
                      </a:lnTo>
                      <a:lnTo>
                        <a:pt x="51" y="70"/>
                      </a:lnTo>
                      <a:lnTo>
                        <a:pt x="70" y="64"/>
                      </a:lnTo>
                      <a:lnTo>
                        <a:pt x="70" y="38"/>
                      </a:lnTo>
                      <a:lnTo>
                        <a:pt x="63" y="26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2" name="Freeform 125"/>
                <p:cNvSpPr>
                  <a:spLocks/>
                </p:cNvSpPr>
                <p:nvPr/>
              </p:nvSpPr>
              <p:spPr bwMode="auto">
                <a:xfrm>
                  <a:off x="3316" y="2992"/>
                  <a:ext cx="70" cy="69"/>
                </a:xfrm>
                <a:custGeom>
                  <a:avLst/>
                  <a:gdLst>
                    <a:gd name="T0" fmla="*/ 57 w 70"/>
                    <a:gd name="T1" fmla="*/ 6 h 69"/>
                    <a:gd name="T2" fmla="*/ 38 w 70"/>
                    <a:gd name="T3" fmla="*/ 0 h 69"/>
                    <a:gd name="T4" fmla="*/ 26 w 70"/>
                    <a:gd name="T5" fmla="*/ 0 h 69"/>
                    <a:gd name="T6" fmla="*/ 6 w 70"/>
                    <a:gd name="T7" fmla="*/ 0 h 69"/>
                    <a:gd name="T8" fmla="*/ 0 w 70"/>
                    <a:gd name="T9" fmla="*/ 25 h 69"/>
                    <a:gd name="T10" fmla="*/ 0 w 70"/>
                    <a:gd name="T11" fmla="*/ 50 h 69"/>
                    <a:gd name="T12" fmla="*/ 19 w 70"/>
                    <a:gd name="T13" fmla="*/ 69 h 69"/>
                    <a:gd name="T14" fmla="*/ 51 w 70"/>
                    <a:gd name="T15" fmla="*/ 69 h 69"/>
                    <a:gd name="T16" fmla="*/ 70 w 70"/>
                    <a:gd name="T17" fmla="*/ 57 h 69"/>
                    <a:gd name="T18" fmla="*/ 70 w 70"/>
                    <a:gd name="T19" fmla="*/ 38 h 69"/>
                    <a:gd name="T20" fmla="*/ 64 w 70"/>
                    <a:gd name="T21" fmla="*/ 19 h 69"/>
                    <a:gd name="T22" fmla="*/ 57 w 70"/>
                    <a:gd name="T23" fmla="*/ 6 h 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69"/>
                    <a:gd name="T38" fmla="*/ 70 w 70"/>
                    <a:gd name="T39" fmla="*/ 69 h 6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69">
                      <a:moveTo>
                        <a:pt x="57" y="6"/>
                      </a:move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0" y="25"/>
                      </a:lnTo>
                      <a:lnTo>
                        <a:pt x="0" y="50"/>
                      </a:lnTo>
                      <a:lnTo>
                        <a:pt x="19" y="69"/>
                      </a:lnTo>
                      <a:lnTo>
                        <a:pt x="51" y="69"/>
                      </a:lnTo>
                      <a:lnTo>
                        <a:pt x="70" y="57"/>
                      </a:lnTo>
                      <a:lnTo>
                        <a:pt x="70" y="38"/>
                      </a:lnTo>
                      <a:lnTo>
                        <a:pt x="64" y="19"/>
                      </a:lnTo>
                      <a:lnTo>
                        <a:pt x="57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3" name="Freeform 126"/>
                <p:cNvSpPr>
                  <a:spLocks/>
                </p:cNvSpPr>
                <p:nvPr/>
              </p:nvSpPr>
              <p:spPr bwMode="auto">
                <a:xfrm>
                  <a:off x="3361" y="2801"/>
                  <a:ext cx="76" cy="89"/>
                </a:xfrm>
                <a:custGeom>
                  <a:avLst/>
                  <a:gdLst>
                    <a:gd name="T0" fmla="*/ 50 w 76"/>
                    <a:gd name="T1" fmla="*/ 7 h 89"/>
                    <a:gd name="T2" fmla="*/ 31 w 76"/>
                    <a:gd name="T3" fmla="*/ 0 h 89"/>
                    <a:gd name="T4" fmla="*/ 19 w 76"/>
                    <a:gd name="T5" fmla="*/ 13 h 89"/>
                    <a:gd name="T6" fmla="*/ 0 w 76"/>
                    <a:gd name="T7" fmla="*/ 38 h 89"/>
                    <a:gd name="T8" fmla="*/ 0 w 76"/>
                    <a:gd name="T9" fmla="*/ 57 h 89"/>
                    <a:gd name="T10" fmla="*/ 6 w 76"/>
                    <a:gd name="T11" fmla="*/ 70 h 89"/>
                    <a:gd name="T12" fmla="*/ 38 w 76"/>
                    <a:gd name="T13" fmla="*/ 89 h 89"/>
                    <a:gd name="T14" fmla="*/ 63 w 76"/>
                    <a:gd name="T15" fmla="*/ 89 h 89"/>
                    <a:gd name="T16" fmla="*/ 76 w 76"/>
                    <a:gd name="T17" fmla="*/ 70 h 89"/>
                    <a:gd name="T18" fmla="*/ 76 w 76"/>
                    <a:gd name="T19" fmla="*/ 51 h 89"/>
                    <a:gd name="T20" fmla="*/ 76 w 76"/>
                    <a:gd name="T21" fmla="*/ 38 h 89"/>
                    <a:gd name="T22" fmla="*/ 69 w 76"/>
                    <a:gd name="T23" fmla="*/ 19 h 89"/>
                    <a:gd name="T24" fmla="*/ 57 w 76"/>
                    <a:gd name="T25" fmla="*/ 7 h 89"/>
                    <a:gd name="T26" fmla="*/ 44 w 76"/>
                    <a:gd name="T27" fmla="*/ 0 h 89"/>
                    <a:gd name="T28" fmla="*/ 31 w 76"/>
                    <a:gd name="T29" fmla="*/ 0 h 89"/>
                    <a:gd name="T30" fmla="*/ 50 w 76"/>
                    <a:gd name="T31" fmla="*/ 7 h 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89"/>
                    <a:gd name="T50" fmla="*/ 76 w 76"/>
                    <a:gd name="T51" fmla="*/ 89 h 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89">
                      <a:moveTo>
                        <a:pt x="50" y="7"/>
                      </a:moveTo>
                      <a:lnTo>
                        <a:pt x="31" y="0"/>
                      </a:lnTo>
                      <a:lnTo>
                        <a:pt x="19" y="13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6" y="70"/>
                      </a:lnTo>
                      <a:lnTo>
                        <a:pt x="38" y="89"/>
                      </a:lnTo>
                      <a:lnTo>
                        <a:pt x="63" y="89"/>
                      </a:lnTo>
                      <a:lnTo>
                        <a:pt x="76" y="70"/>
                      </a:lnTo>
                      <a:lnTo>
                        <a:pt x="76" y="51"/>
                      </a:lnTo>
                      <a:lnTo>
                        <a:pt x="76" y="38"/>
                      </a:lnTo>
                      <a:lnTo>
                        <a:pt x="69" y="19"/>
                      </a:lnTo>
                      <a:lnTo>
                        <a:pt x="57" y="7"/>
                      </a:lnTo>
                      <a:lnTo>
                        <a:pt x="44" y="0"/>
                      </a:lnTo>
                      <a:lnTo>
                        <a:pt x="31" y="0"/>
                      </a:lnTo>
                      <a:lnTo>
                        <a:pt x="50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4" name="Freeform 127"/>
                <p:cNvSpPr>
                  <a:spLocks/>
                </p:cNvSpPr>
                <p:nvPr/>
              </p:nvSpPr>
              <p:spPr bwMode="auto">
                <a:xfrm>
                  <a:off x="3361" y="2801"/>
                  <a:ext cx="76" cy="89"/>
                </a:xfrm>
                <a:custGeom>
                  <a:avLst/>
                  <a:gdLst>
                    <a:gd name="T0" fmla="*/ 50 w 76"/>
                    <a:gd name="T1" fmla="*/ 7 h 89"/>
                    <a:gd name="T2" fmla="*/ 31 w 76"/>
                    <a:gd name="T3" fmla="*/ 0 h 89"/>
                    <a:gd name="T4" fmla="*/ 19 w 76"/>
                    <a:gd name="T5" fmla="*/ 13 h 89"/>
                    <a:gd name="T6" fmla="*/ 0 w 76"/>
                    <a:gd name="T7" fmla="*/ 38 h 89"/>
                    <a:gd name="T8" fmla="*/ 0 w 76"/>
                    <a:gd name="T9" fmla="*/ 57 h 89"/>
                    <a:gd name="T10" fmla="*/ 6 w 76"/>
                    <a:gd name="T11" fmla="*/ 70 h 89"/>
                    <a:gd name="T12" fmla="*/ 38 w 76"/>
                    <a:gd name="T13" fmla="*/ 89 h 89"/>
                    <a:gd name="T14" fmla="*/ 63 w 76"/>
                    <a:gd name="T15" fmla="*/ 89 h 89"/>
                    <a:gd name="T16" fmla="*/ 76 w 76"/>
                    <a:gd name="T17" fmla="*/ 70 h 89"/>
                    <a:gd name="T18" fmla="*/ 76 w 76"/>
                    <a:gd name="T19" fmla="*/ 51 h 89"/>
                    <a:gd name="T20" fmla="*/ 76 w 76"/>
                    <a:gd name="T21" fmla="*/ 38 h 89"/>
                    <a:gd name="T22" fmla="*/ 69 w 76"/>
                    <a:gd name="T23" fmla="*/ 19 h 89"/>
                    <a:gd name="T24" fmla="*/ 57 w 76"/>
                    <a:gd name="T25" fmla="*/ 7 h 89"/>
                    <a:gd name="T26" fmla="*/ 44 w 76"/>
                    <a:gd name="T27" fmla="*/ 0 h 89"/>
                    <a:gd name="T28" fmla="*/ 31 w 76"/>
                    <a:gd name="T29" fmla="*/ 0 h 8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6"/>
                    <a:gd name="T46" fmla="*/ 0 h 89"/>
                    <a:gd name="T47" fmla="*/ 76 w 76"/>
                    <a:gd name="T48" fmla="*/ 89 h 8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6" h="89">
                      <a:moveTo>
                        <a:pt x="50" y="7"/>
                      </a:moveTo>
                      <a:lnTo>
                        <a:pt x="31" y="0"/>
                      </a:lnTo>
                      <a:lnTo>
                        <a:pt x="19" y="13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6" y="70"/>
                      </a:lnTo>
                      <a:lnTo>
                        <a:pt x="38" y="89"/>
                      </a:lnTo>
                      <a:lnTo>
                        <a:pt x="63" y="89"/>
                      </a:lnTo>
                      <a:lnTo>
                        <a:pt x="76" y="70"/>
                      </a:lnTo>
                      <a:lnTo>
                        <a:pt x="76" y="51"/>
                      </a:lnTo>
                      <a:lnTo>
                        <a:pt x="76" y="38"/>
                      </a:lnTo>
                      <a:lnTo>
                        <a:pt x="69" y="19"/>
                      </a:lnTo>
                      <a:lnTo>
                        <a:pt x="57" y="7"/>
                      </a:lnTo>
                      <a:lnTo>
                        <a:pt x="44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5" name="Freeform 128"/>
                <p:cNvSpPr>
                  <a:spLocks/>
                </p:cNvSpPr>
                <p:nvPr/>
              </p:nvSpPr>
              <p:spPr bwMode="auto">
                <a:xfrm>
                  <a:off x="3367" y="2808"/>
                  <a:ext cx="76" cy="82"/>
                </a:xfrm>
                <a:custGeom>
                  <a:avLst/>
                  <a:gdLst>
                    <a:gd name="T0" fmla="*/ 51 w 76"/>
                    <a:gd name="T1" fmla="*/ 0 h 82"/>
                    <a:gd name="T2" fmla="*/ 32 w 76"/>
                    <a:gd name="T3" fmla="*/ 0 h 82"/>
                    <a:gd name="T4" fmla="*/ 19 w 76"/>
                    <a:gd name="T5" fmla="*/ 6 h 82"/>
                    <a:gd name="T6" fmla="*/ 0 w 76"/>
                    <a:gd name="T7" fmla="*/ 31 h 82"/>
                    <a:gd name="T8" fmla="*/ 0 w 76"/>
                    <a:gd name="T9" fmla="*/ 50 h 82"/>
                    <a:gd name="T10" fmla="*/ 6 w 76"/>
                    <a:gd name="T11" fmla="*/ 69 h 82"/>
                    <a:gd name="T12" fmla="*/ 38 w 76"/>
                    <a:gd name="T13" fmla="*/ 82 h 82"/>
                    <a:gd name="T14" fmla="*/ 63 w 76"/>
                    <a:gd name="T15" fmla="*/ 82 h 82"/>
                    <a:gd name="T16" fmla="*/ 76 w 76"/>
                    <a:gd name="T17" fmla="*/ 69 h 82"/>
                    <a:gd name="T18" fmla="*/ 76 w 76"/>
                    <a:gd name="T19" fmla="*/ 50 h 82"/>
                    <a:gd name="T20" fmla="*/ 76 w 76"/>
                    <a:gd name="T21" fmla="*/ 31 h 82"/>
                    <a:gd name="T22" fmla="*/ 70 w 76"/>
                    <a:gd name="T23" fmla="*/ 19 h 82"/>
                    <a:gd name="T24" fmla="*/ 57 w 76"/>
                    <a:gd name="T25" fmla="*/ 6 h 82"/>
                    <a:gd name="T26" fmla="*/ 38 w 76"/>
                    <a:gd name="T27" fmla="*/ 0 h 82"/>
                    <a:gd name="T28" fmla="*/ 32 w 76"/>
                    <a:gd name="T29" fmla="*/ 0 h 8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6"/>
                    <a:gd name="T46" fmla="*/ 0 h 82"/>
                    <a:gd name="T47" fmla="*/ 76 w 76"/>
                    <a:gd name="T48" fmla="*/ 82 h 8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6" h="82">
                      <a:moveTo>
                        <a:pt x="51" y="0"/>
                      </a:moveTo>
                      <a:lnTo>
                        <a:pt x="32" y="0"/>
                      </a:lnTo>
                      <a:lnTo>
                        <a:pt x="19" y="6"/>
                      </a:lnTo>
                      <a:lnTo>
                        <a:pt x="0" y="31"/>
                      </a:lnTo>
                      <a:lnTo>
                        <a:pt x="0" y="50"/>
                      </a:lnTo>
                      <a:lnTo>
                        <a:pt x="6" y="69"/>
                      </a:lnTo>
                      <a:lnTo>
                        <a:pt x="38" y="82"/>
                      </a:lnTo>
                      <a:lnTo>
                        <a:pt x="63" y="82"/>
                      </a:lnTo>
                      <a:lnTo>
                        <a:pt x="76" y="69"/>
                      </a:lnTo>
                      <a:lnTo>
                        <a:pt x="76" y="50"/>
                      </a:lnTo>
                      <a:lnTo>
                        <a:pt x="76" y="31"/>
                      </a:lnTo>
                      <a:lnTo>
                        <a:pt x="70" y="19"/>
                      </a:lnTo>
                      <a:lnTo>
                        <a:pt x="57" y="6"/>
                      </a:lnTo>
                      <a:lnTo>
                        <a:pt x="38" y="0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746" name="Rectangle 129"/>
            <p:cNvSpPr>
              <a:spLocks noChangeArrowheads="1"/>
            </p:cNvSpPr>
            <p:nvPr/>
          </p:nvSpPr>
          <p:spPr bwMode="auto">
            <a:xfrm>
              <a:off x="2948" y="3195"/>
              <a:ext cx="482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47" name="Rectangle 130"/>
            <p:cNvSpPr>
              <a:spLocks noChangeArrowheads="1"/>
            </p:cNvSpPr>
            <p:nvPr/>
          </p:nvSpPr>
          <p:spPr bwMode="auto">
            <a:xfrm>
              <a:off x="2996" y="3195"/>
              <a:ext cx="3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DD"/>
                  </a:solidFill>
                  <a:latin typeface="Arial" panose="020B0604020202020204" pitchFamily="34" charset="0"/>
                </a:rPr>
                <a:t>primary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48" name="Rectangle 131"/>
            <p:cNvSpPr>
              <a:spLocks noChangeArrowheads="1"/>
            </p:cNvSpPr>
            <p:nvPr/>
          </p:nvSpPr>
          <p:spPr bwMode="auto">
            <a:xfrm>
              <a:off x="3367" y="3188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DD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49" name="Freeform 132"/>
            <p:cNvSpPr>
              <a:spLocks/>
            </p:cNvSpPr>
            <p:nvPr/>
          </p:nvSpPr>
          <p:spPr bwMode="auto">
            <a:xfrm>
              <a:off x="1705" y="2624"/>
              <a:ext cx="1573" cy="399"/>
            </a:xfrm>
            <a:custGeom>
              <a:avLst/>
              <a:gdLst>
                <a:gd name="T0" fmla="*/ 0 w 1573"/>
                <a:gd name="T1" fmla="*/ 0 h 399"/>
                <a:gd name="T2" fmla="*/ 355 w 1573"/>
                <a:gd name="T3" fmla="*/ 304 h 399"/>
                <a:gd name="T4" fmla="*/ 1573 w 1573"/>
                <a:gd name="T5" fmla="*/ 399 h 399"/>
                <a:gd name="T6" fmla="*/ 0 60000 65536"/>
                <a:gd name="T7" fmla="*/ 0 60000 65536"/>
                <a:gd name="T8" fmla="*/ 0 60000 65536"/>
                <a:gd name="T9" fmla="*/ 0 w 1573"/>
                <a:gd name="T10" fmla="*/ 0 h 399"/>
                <a:gd name="T11" fmla="*/ 1573 w 1573"/>
                <a:gd name="T12" fmla="*/ 399 h 3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3" h="399">
                  <a:moveTo>
                    <a:pt x="0" y="0"/>
                  </a:moveTo>
                  <a:lnTo>
                    <a:pt x="355" y="304"/>
                  </a:lnTo>
                  <a:lnTo>
                    <a:pt x="1573" y="39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50" name="Group 133"/>
            <p:cNvGrpSpPr>
              <a:grpSpLocks/>
            </p:cNvGrpSpPr>
            <p:nvPr/>
          </p:nvGrpSpPr>
          <p:grpSpPr bwMode="auto">
            <a:xfrm>
              <a:off x="3265" y="3036"/>
              <a:ext cx="77" cy="184"/>
              <a:chOff x="3265" y="3036"/>
              <a:chExt cx="77" cy="184"/>
            </a:xfrm>
          </p:grpSpPr>
          <p:sp>
            <p:nvSpPr>
              <p:cNvPr id="25760" name="Freeform 134"/>
              <p:cNvSpPr>
                <a:spLocks/>
              </p:cNvSpPr>
              <p:nvPr/>
            </p:nvSpPr>
            <p:spPr bwMode="auto">
              <a:xfrm>
                <a:off x="3278" y="3036"/>
                <a:ext cx="64" cy="76"/>
              </a:xfrm>
              <a:custGeom>
                <a:avLst/>
                <a:gdLst>
                  <a:gd name="T0" fmla="*/ 57 w 64"/>
                  <a:gd name="T1" fmla="*/ 0 h 76"/>
                  <a:gd name="T2" fmla="*/ 64 w 64"/>
                  <a:gd name="T3" fmla="*/ 76 h 76"/>
                  <a:gd name="T4" fmla="*/ 44 w 64"/>
                  <a:gd name="T5" fmla="*/ 44 h 76"/>
                  <a:gd name="T6" fmla="*/ 0 w 64"/>
                  <a:gd name="T7" fmla="*/ 57 h 76"/>
                  <a:gd name="T8" fmla="*/ 57 w 64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6"/>
                  <a:gd name="T17" fmla="*/ 64 w 6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6">
                    <a:moveTo>
                      <a:pt x="57" y="0"/>
                    </a:moveTo>
                    <a:lnTo>
                      <a:pt x="64" y="76"/>
                    </a:lnTo>
                    <a:lnTo>
                      <a:pt x="44" y="4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Line 135"/>
              <p:cNvSpPr>
                <a:spLocks noChangeShapeType="1"/>
              </p:cNvSpPr>
              <p:nvPr/>
            </p:nvSpPr>
            <p:spPr bwMode="auto">
              <a:xfrm flipV="1">
                <a:off x="3265" y="3080"/>
                <a:ext cx="57" cy="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51" name="Rectangle 136"/>
            <p:cNvSpPr>
              <a:spLocks noChangeArrowheads="1"/>
            </p:cNvSpPr>
            <p:nvPr/>
          </p:nvSpPr>
          <p:spPr bwMode="auto">
            <a:xfrm>
              <a:off x="3031" y="3315"/>
              <a:ext cx="501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52" name="Rectangle 137"/>
            <p:cNvSpPr>
              <a:spLocks noChangeArrowheads="1"/>
            </p:cNvSpPr>
            <p:nvPr/>
          </p:nvSpPr>
          <p:spPr bwMode="auto">
            <a:xfrm>
              <a:off x="3079" y="3315"/>
              <a:ext cx="3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DD"/>
                  </a:solidFill>
                  <a:latin typeface="Arial" panose="020B0604020202020204" pitchFamily="34" charset="0"/>
                </a:rPr>
                <a:t>eutectic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53" name="Rectangle 138"/>
            <p:cNvSpPr>
              <a:spLocks noChangeArrowheads="1"/>
            </p:cNvSpPr>
            <p:nvPr/>
          </p:nvSpPr>
          <p:spPr bwMode="auto">
            <a:xfrm>
              <a:off x="3462" y="3308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DD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grpSp>
          <p:nvGrpSpPr>
            <p:cNvPr id="25754" name="Group 139"/>
            <p:cNvGrpSpPr>
              <a:grpSpLocks/>
            </p:cNvGrpSpPr>
            <p:nvPr/>
          </p:nvGrpSpPr>
          <p:grpSpPr bwMode="auto">
            <a:xfrm>
              <a:off x="3399" y="3119"/>
              <a:ext cx="76" cy="215"/>
              <a:chOff x="3399" y="3119"/>
              <a:chExt cx="76" cy="215"/>
            </a:xfrm>
          </p:grpSpPr>
          <p:sp>
            <p:nvSpPr>
              <p:cNvPr id="25758" name="Freeform 140"/>
              <p:cNvSpPr>
                <a:spLocks/>
              </p:cNvSpPr>
              <p:nvPr/>
            </p:nvSpPr>
            <p:spPr bwMode="auto">
              <a:xfrm>
                <a:off x="3399" y="3119"/>
                <a:ext cx="57" cy="76"/>
              </a:xfrm>
              <a:custGeom>
                <a:avLst/>
                <a:gdLst>
                  <a:gd name="T0" fmla="*/ 6 w 57"/>
                  <a:gd name="T1" fmla="*/ 0 h 76"/>
                  <a:gd name="T2" fmla="*/ 57 w 57"/>
                  <a:gd name="T3" fmla="*/ 57 h 76"/>
                  <a:gd name="T4" fmla="*/ 19 w 57"/>
                  <a:gd name="T5" fmla="*/ 44 h 76"/>
                  <a:gd name="T6" fmla="*/ 0 w 57"/>
                  <a:gd name="T7" fmla="*/ 76 h 76"/>
                  <a:gd name="T8" fmla="*/ 6 w 57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6" y="0"/>
                    </a:moveTo>
                    <a:lnTo>
                      <a:pt x="57" y="57"/>
                    </a:lnTo>
                    <a:lnTo>
                      <a:pt x="19" y="44"/>
                    </a:lnTo>
                    <a:lnTo>
                      <a:pt x="0" y="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DD"/>
              </a:solidFill>
              <a:ln w="9525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Line 141"/>
              <p:cNvSpPr>
                <a:spLocks noChangeShapeType="1"/>
              </p:cNvSpPr>
              <p:nvPr/>
            </p:nvSpPr>
            <p:spPr bwMode="auto">
              <a:xfrm>
                <a:off x="3418" y="3163"/>
                <a:ext cx="57" cy="171"/>
              </a:xfrm>
              <a:prstGeom prst="line">
                <a:avLst/>
              </a:prstGeom>
              <a:noFill/>
              <a:ln w="9525">
                <a:solidFill>
                  <a:srgbClr val="0000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55" name="Rectangle 142"/>
            <p:cNvSpPr>
              <a:spLocks noChangeArrowheads="1"/>
            </p:cNvSpPr>
            <p:nvPr/>
          </p:nvSpPr>
          <p:spPr bwMode="auto">
            <a:xfrm>
              <a:off x="3257" y="3430"/>
              <a:ext cx="3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CC0000"/>
                  </a:solidFill>
                  <a:latin typeface="Arial" panose="020B0604020202020204" pitchFamily="34" charset="0"/>
                </a:rPr>
                <a:t>eutectic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56" name="Rectangle 143"/>
            <p:cNvSpPr>
              <a:spLocks noChangeArrowheads="1"/>
            </p:cNvSpPr>
            <p:nvPr/>
          </p:nvSpPr>
          <p:spPr bwMode="auto">
            <a:xfrm>
              <a:off x="3640" y="3423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CC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57" name="Oval 144"/>
            <p:cNvSpPr>
              <a:spLocks noChangeArrowheads="1"/>
            </p:cNvSpPr>
            <p:nvPr/>
          </p:nvSpPr>
          <p:spPr bwMode="auto">
            <a:xfrm>
              <a:off x="1697" y="2608"/>
              <a:ext cx="32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90"/>
          <p:cNvGrpSpPr>
            <a:grpSpLocks/>
          </p:cNvGrpSpPr>
          <p:nvPr/>
        </p:nvGrpSpPr>
        <p:grpSpPr bwMode="auto">
          <a:xfrm>
            <a:off x="5892800" y="2222500"/>
            <a:ext cx="2460625" cy="1955800"/>
            <a:chOff x="3712" y="1400"/>
            <a:chExt cx="1550" cy="1232"/>
          </a:xfrm>
        </p:grpSpPr>
        <p:sp>
          <p:nvSpPr>
            <p:cNvPr id="25722" name="Rectangle 164"/>
            <p:cNvSpPr>
              <a:spLocks noChangeArrowheads="1"/>
            </p:cNvSpPr>
            <p:nvPr/>
          </p:nvSpPr>
          <p:spPr bwMode="auto">
            <a:xfrm>
              <a:off x="3832" y="2424"/>
              <a:ext cx="2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8800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000" i="1" baseline="-25000">
                  <a:solidFill>
                    <a:srgbClr val="0088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23" name="Rectangle 167"/>
            <p:cNvSpPr>
              <a:spLocks noChangeArrowheads="1"/>
            </p:cNvSpPr>
            <p:nvPr/>
          </p:nvSpPr>
          <p:spPr bwMode="auto">
            <a:xfrm>
              <a:off x="4102" y="2424"/>
              <a:ext cx="3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= (1-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24" name="Rectangle 168"/>
            <p:cNvSpPr>
              <a:spLocks noChangeArrowheads="1"/>
            </p:cNvSpPr>
            <p:nvPr/>
          </p:nvSpPr>
          <p:spPr bwMode="auto">
            <a:xfrm>
              <a:off x="4456" y="2424"/>
              <a:ext cx="1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W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25" name="Rectangle 169"/>
            <p:cNvSpPr>
              <a:spLocks noChangeArrowheads="1"/>
            </p:cNvSpPr>
            <p:nvPr/>
          </p:nvSpPr>
          <p:spPr bwMode="auto">
            <a:xfrm>
              <a:off x="4608" y="2440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26" name="Rectangle 170"/>
            <p:cNvSpPr>
              <a:spLocks noChangeArrowheads="1"/>
            </p:cNvSpPr>
            <p:nvPr/>
          </p:nvSpPr>
          <p:spPr bwMode="auto">
            <a:xfrm>
              <a:off x="4712" y="242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27" name="Rectangle 171"/>
            <p:cNvSpPr>
              <a:spLocks noChangeArrowheads="1"/>
            </p:cNvSpPr>
            <p:nvPr/>
          </p:nvSpPr>
          <p:spPr bwMode="auto">
            <a:xfrm>
              <a:off x="4768" y="242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0.50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28" name="Rectangle 172"/>
            <p:cNvSpPr>
              <a:spLocks noChangeArrowheads="1"/>
            </p:cNvSpPr>
            <p:nvPr/>
          </p:nvSpPr>
          <p:spPr bwMode="auto">
            <a:xfrm>
              <a:off x="3816" y="1656"/>
              <a:ext cx="1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DD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400" baseline="-16000">
                  <a:solidFill>
                    <a:srgbClr val="0000DD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 baseline="-16000">
                <a:latin typeface="Arial" panose="020B0604020202020204" pitchFamily="34" charset="0"/>
              </a:endParaRPr>
            </a:p>
          </p:txBody>
        </p:sp>
        <p:sp>
          <p:nvSpPr>
            <p:cNvPr id="25729" name="Rectangle 174"/>
            <p:cNvSpPr>
              <a:spLocks noChangeArrowheads="1"/>
            </p:cNvSpPr>
            <p:nvPr/>
          </p:nvSpPr>
          <p:spPr bwMode="auto">
            <a:xfrm>
              <a:off x="4040" y="165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FF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30" name="Rectangle 175"/>
            <p:cNvSpPr>
              <a:spLocks noChangeArrowheads="1"/>
            </p:cNvSpPr>
            <p:nvPr/>
          </p:nvSpPr>
          <p:spPr bwMode="auto">
            <a:xfrm>
              <a:off x="4080" y="1656"/>
              <a:ext cx="10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= 18.3 wt% 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31" name="Rectangle 176"/>
            <p:cNvSpPr>
              <a:spLocks noChangeArrowheads="1"/>
            </p:cNvSpPr>
            <p:nvPr/>
          </p:nvSpPr>
          <p:spPr bwMode="auto">
            <a:xfrm>
              <a:off x="5072" y="165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FF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32" name="Rectangle 177"/>
            <p:cNvSpPr>
              <a:spLocks noChangeArrowheads="1"/>
            </p:cNvSpPr>
            <p:nvPr/>
          </p:nvSpPr>
          <p:spPr bwMode="auto">
            <a:xfrm>
              <a:off x="3816" y="1896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88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i="1" baseline="-25000">
                  <a:solidFill>
                    <a:srgbClr val="0088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33" name="Rectangle 179"/>
            <p:cNvSpPr>
              <a:spLocks noChangeArrowheads="1"/>
            </p:cNvSpPr>
            <p:nvPr/>
          </p:nvSpPr>
          <p:spPr bwMode="auto">
            <a:xfrm>
              <a:off x="4032" y="1896"/>
              <a:ext cx="10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61.9 wt% 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34" name="Line 180"/>
            <p:cNvSpPr>
              <a:spLocks noChangeShapeType="1"/>
            </p:cNvSpPr>
            <p:nvPr/>
          </p:nvSpPr>
          <p:spPr bwMode="auto">
            <a:xfrm>
              <a:off x="4232" y="2256"/>
              <a:ext cx="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Rectangle 181"/>
            <p:cNvSpPr>
              <a:spLocks noChangeArrowheads="1"/>
            </p:cNvSpPr>
            <p:nvPr/>
          </p:nvSpPr>
          <p:spPr bwMode="auto">
            <a:xfrm>
              <a:off x="4392" y="2072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88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36" name="Rectangle 182"/>
            <p:cNvSpPr>
              <a:spLocks noChangeArrowheads="1"/>
            </p:cNvSpPr>
            <p:nvPr/>
          </p:nvSpPr>
          <p:spPr bwMode="auto">
            <a:xfrm>
              <a:off x="4256" y="2272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DD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37" name="Rectangle 183"/>
            <p:cNvSpPr>
              <a:spLocks noChangeArrowheads="1"/>
            </p:cNvSpPr>
            <p:nvPr/>
          </p:nvSpPr>
          <p:spPr bwMode="auto">
            <a:xfrm>
              <a:off x="4368" y="227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FF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38" name="Rectangle 184"/>
            <p:cNvSpPr>
              <a:spLocks noChangeArrowheads="1"/>
            </p:cNvSpPr>
            <p:nvPr/>
          </p:nvSpPr>
          <p:spPr bwMode="auto">
            <a:xfrm>
              <a:off x="4408" y="2272"/>
              <a:ext cx="1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39" name="Rectangle 185"/>
            <p:cNvSpPr>
              <a:spLocks noChangeArrowheads="1"/>
            </p:cNvSpPr>
            <p:nvPr/>
          </p:nvSpPr>
          <p:spPr bwMode="auto">
            <a:xfrm>
              <a:off x="4544" y="2272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88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40" name="Rectangle 186"/>
            <p:cNvSpPr>
              <a:spLocks noChangeArrowheads="1"/>
            </p:cNvSpPr>
            <p:nvPr/>
          </p:nvSpPr>
          <p:spPr bwMode="auto">
            <a:xfrm>
              <a:off x="3832" y="2152"/>
              <a:ext cx="2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DD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 baseline="-16000">
                  <a:solidFill>
                    <a:srgbClr val="0000DD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41" name="Rectangle 188"/>
            <p:cNvSpPr>
              <a:spLocks noChangeArrowheads="1"/>
            </p:cNvSpPr>
            <p:nvPr/>
          </p:nvSpPr>
          <p:spPr bwMode="auto">
            <a:xfrm>
              <a:off x="4061" y="2170"/>
              <a:ext cx="1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" panose="020B0604020202020204" pitchFamily="34" charset="0"/>
                </a:rPr>
                <a:t> =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42" name="Rectangle 189"/>
            <p:cNvSpPr>
              <a:spLocks noChangeArrowheads="1"/>
            </p:cNvSpPr>
            <p:nvPr/>
          </p:nvSpPr>
          <p:spPr bwMode="auto">
            <a:xfrm>
              <a:off x="4728" y="2168"/>
              <a:ext cx="4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= 0.50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43" name="Rectangle 161"/>
            <p:cNvSpPr>
              <a:spLocks noChangeArrowheads="1"/>
            </p:cNvSpPr>
            <p:nvPr/>
          </p:nvSpPr>
          <p:spPr bwMode="auto">
            <a:xfrm>
              <a:off x="3712" y="1400"/>
              <a:ext cx="128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Arial" panose="020B0604020202020204" pitchFamily="34" charset="0"/>
                </a:rPr>
                <a:t>• Just above </a:t>
              </a:r>
              <a:r>
                <a:rPr lang="en-US" altLang="en-US" sz="22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2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E </a:t>
              </a:r>
              <a:r>
                <a:rPr lang="en-US" altLang="en-US" sz="2200">
                  <a:solidFill>
                    <a:srgbClr val="000000"/>
                  </a:solidFill>
                  <a:latin typeface="Arial" panose="020B0604020202020204" pitchFamily="34" charset="0"/>
                </a:rPr>
                <a:t>: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218"/>
          <p:cNvGrpSpPr>
            <a:grpSpLocks/>
          </p:cNvGrpSpPr>
          <p:nvPr/>
        </p:nvGrpSpPr>
        <p:grpSpPr bwMode="auto">
          <a:xfrm>
            <a:off x="5867400" y="4330700"/>
            <a:ext cx="2452688" cy="1965325"/>
            <a:chOff x="3696" y="2728"/>
            <a:chExt cx="1545" cy="1238"/>
          </a:xfrm>
        </p:grpSpPr>
        <p:sp>
          <p:nvSpPr>
            <p:cNvPr id="25700" name="Rectangle 193"/>
            <p:cNvSpPr>
              <a:spLocks noChangeArrowheads="1"/>
            </p:cNvSpPr>
            <p:nvPr/>
          </p:nvSpPr>
          <p:spPr bwMode="auto">
            <a:xfrm>
              <a:off x="3696" y="2728"/>
              <a:ext cx="127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Arial" panose="020B0604020202020204" pitchFamily="34" charset="0"/>
                </a:rPr>
                <a:t>• Just below </a:t>
              </a:r>
              <a:r>
                <a:rPr lang="en-US" altLang="en-US" sz="22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2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2200">
                  <a:solidFill>
                    <a:srgbClr val="000000"/>
                  </a:solidFill>
                  <a:latin typeface="Arial" panose="020B0604020202020204" pitchFamily="34" charset="0"/>
                </a:rPr>
                <a:t> :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01" name="Rectangle 196"/>
            <p:cNvSpPr>
              <a:spLocks noChangeArrowheads="1"/>
            </p:cNvSpPr>
            <p:nvPr/>
          </p:nvSpPr>
          <p:spPr bwMode="auto">
            <a:xfrm>
              <a:off x="3880" y="2968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DD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02" name="Rectangle 197"/>
            <p:cNvSpPr>
              <a:spLocks noChangeArrowheads="1"/>
            </p:cNvSpPr>
            <p:nvPr/>
          </p:nvSpPr>
          <p:spPr bwMode="auto">
            <a:xfrm>
              <a:off x="4000" y="2984"/>
              <a:ext cx="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900" baseline="-10000">
                  <a:solidFill>
                    <a:srgbClr val="0000DD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5703" name="Rectangle 198"/>
            <p:cNvSpPr>
              <a:spLocks noChangeArrowheads="1"/>
            </p:cNvSpPr>
            <p:nvPr/>
          </p:nvSpPr>
          <p:spPr bwMode="auto">
            <a:xfrm>
              <a:off x="4104" y="2968"/>
              <a:ext cx="10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= 18.3 wt% 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04" name="Rectangle 200"/>
            <p:cNvSpPr>
              <a:spLocks noChangeArrowheads="1"/>
            </p:cNvSpPr>
            <p:nvPr/>
          </p:nvSpPr>
          <p:spPr bwMode="auto">
            <a:xfrm>
              <a:off x="3880" y="3208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AA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05" name="Rectangle 201"/>
            <p:cNvSpPr>
              <a:spLocks noChangeArrowheads="1"/>
            </p:cNvSpPr>
            <p:nvPr/>
          </p:nvSpPr>
          <p:spPr bwMode="auto">
            <a:xfrm>
              <a:off x="4000" y="322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900" baseline="-10000">
                  <a:solidFill>
                    <a:schemeClr val="tx2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</a:t>
              </a:r>
            </a:p>
          </p:txBody>
        </p:sp>
        <p:sp>
          <p:nvSpPr>
            <p:cNvPr id="25706" name="Rectangle 202"/>
            <p:cNvSpPr>
              <a:spLocks noChangeArrowheads="1"/>
            </p:cNvSpPr>
            <p:nvPr/>
          </p:nvSpPr>
          <p:spPr bwMode="auto">
            <a:xfrm>
              <a:off x="4088" y="3208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AA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07" name="Rectangle 203"/>
            <p:cNvSpPr>
              <a:spLocks noChangeArrowheads="1"/>
            </p:cNvSpPr>
            <p:nvPr/>
          </p:nvSpPr>
          <p:spPr bwMode="auto">
            <a:xfrm>
              <a:off x="4128" y="3208"/>
              <a:ext cx="10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= 97.8 wt% 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08" name="Line 204"/>
            <p:cNvSpPr>
              <a:spLocks noChangeShapeType="1"/>
            </p:cNvSpPr>
            <p:nvPr/>
          </p:nvSpPr>
          <p:spPr bwMode="auto">
            <a:xfrm>
              <a:off x="4296" y="3552"/>
              <a:ext cx="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Rectangle 205"/>
            <p:cNvSpPr>
              <a:spLocks noChangeArrowheads="1"/>
            </p:cNvSpPr>
            <p:nvPr/>
          </p:nvSpPr>
          <p:spPr bwMode="auto">
            <a:xfrm>
              <a:off x="4456" y="3376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AA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0" name="Rectangle 206"/>
            <p:cNvSpPr>
              <a:spLocks noChangeArrowheads="1"/>
            </p:cNvSpPr>
            <p:nvPr/>
          </p:nvSpPr>
          <p:spPr bwMode="auto">
            <a:xfrm>
              <a:off x="4320" y="357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DD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1" name="Rectangle 207"/>
            <p:cNvSpPr>
              <a:spLocks noChangeArrowheads="1"/>
            </p:cNvSpPr>
            <p:nvPr/>
          </p:nvSpPr>
          <p:spPr bwMode="auto">
            <a:xfrm>
              <a:off x="4432" y="357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33FF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12" name="Rectangle 208"/>
            <p:cNvSpPr>
              <a:spLocks noChangeArrowheads="1"/>
            </p:cNvSpPr>
            <p:nvPr/>
          </p:nvSpPr>
          <p:spPr bwMode="auto">
            <a:xfrm>
              <a:off x="4472" y="3576"/>
              <a:ext cx="1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3" name="Rectangle 209"/>
            <p:cNvSpPr>
              <a:spLocks noChangeArrowheads="1"/>
            </p:cNvSpPr>
            <p:nvPr/>
          </p:nvSpPr>
          <p:spPr bwMode="auto">
            <a:xfrm>
              <a:off x="4608" y="3576"/>
              <a:ext cx="1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AA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4" name="Rectangle 210"/>
            <p:cNvSpPr>
              <a:spLocks noChangeArrowheads="1"/>
            </p:cNvSpPr>
            <p:nvPr/>
          </p:nvSpPr>
          <p:spPr bwMode="auto">
            <a:xfrm>
              <a:off x="3896" y="3440"/>
              <a:ext cx="1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DD"/>
                  </a:solidFill>
                  <a:latin typeface="Arial" panose="020B0604020202020204" pitchFamily="34" charset="0"/>
                </a:rPr>
                <a:t>W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5" name="Rectangle 211"/>
            <p:cNvSpPr>
              <a:spLocks noChangeArrowheads="1"/>
            </p:cNvSpPr>
            <p:nvPr/>
          </p:nvSpPr>
          <p:spPr bwMode="auto">
            <a:xfrm>
              <a:off x="4048" y="3456"/>
              <a:ext cx="9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900" baseline="-10000">
                  <a:solidFill>
                    <a:srgbClr val="0000DD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5716" name="Rectangle 212"/>
            <p:cNvSpPr>
              <a:spLocks noChangeArrowheads="1"/>
            </p:cNvSpPr>
            <p:nvPr/>
          </p:nvSpPr>
          <p:spPr bwMode="auto">
            <a:xfrm>
              <a:off x="4125" y="3458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DD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altLang="en-US" sz="2000">
                  <a:solidFill>
                    <a:srgbClr val="0000DD"/>
                  </a:solidFill>
                  <a:latin typeface="Arial" panose="020B0604020202020204" pitchFamily="34" charset="0"/>
                </a:rPr>
                <a:t>=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7" name="Rectangle 213"/>
            <p:cNvSpPr>
              <a:spLocks noChangeArrowheads="1"/>
            </p:cNvSpPr>
            <p:nvPr/>
          </p:nvSpPr>
          <p:spPr bwMode="auto">
            <a:xfrm>
              <a:off x="4792" y="3456"/>
              <a:ext cx="4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= 0.73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8" name="Rectangle 214"/>
            <p:cNvSpPr>
              <a:spLocks noChangeArrowheads="1"/>
            </p:cNvSpPr>
            <p:nvPr/>
          </p:nvSpPr>
          <p:spPr bwMode="auto">
            <a:xfrm>
              <a:off x="3896" y="3768"/>
              <a:ext cx="1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AA0000"/>
                  </a:solidFill>
                  <a:latin typeface="Arial" panose="020B0604020202020204" pitchFamily="34" charset="0"/>
                </a:rPr>
                <a:t>W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719" name="Rectangle 215"/>
            <p:cNvSpPr>
              <a:spLocks noChangeArrowheads="1"/>
            </p:cNvSpPr>
            <p:nvPr/>
          </p:nvSpPr>
          <p:spPr bwMode="auto">
            <a:xfrm>
              <a:off x="4048" y="3784"/>
              <a:ext cx="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900" baseline="-10000">
                  <a:solidFill>
                    <a:schemeClr val="tx2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</a:t>
              </a:r>
              <a:endParaRPr lang="en-US" altLang="en-US" sz="2900" baseline="-10000">
                <a:solidFill>
                  <a:srgbClr val="0000DD"/>
                </a:solidFill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25720" name="Rectangle 216"/>
            <p:cNvSpPr>
              <a:spLocks noChangeArrowheads="1"/>
            </p:cNvSpPr>
            <p:nvPr/>
          </p:nvSpPr>
          <p:spPr bwMode="auto">
            <a:xfrm>
              <a:off x="4136" y="3768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AA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 i="1">
                <a:latin typeface="Times" panose="02020603050405020304" pitchFamily="18" charset="0"/>
              </a:endParaRPr>
            </a:p>
          </p:txBody>
        </p:sp>
        <p:sp>
          <p:nvSpPr>
            <p:cNvPr id="25721" name="Rectangle 217"/>
            <p:cNvSpPr>
              <a:spLocks noChangeArrowheads="1"/>
            </p:cNvSpPr>
            <p:nvPr/>
          </p:nvSpPr>
          <p:spPr bwMode="auto">
            <a:xfrm>
              <a:off x="4176" y="3768"/>
              <a:ext cx="4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= 0.27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5610" name="Group 225"/>
          <p:cNvGrpSpPr>
            <a:grpSpLocks/>
          </p:cNvGrpSpPr>
          <p:nvPr/>
        </p:nvGrpSpPr>
        <p:grpSpPr bwMode="auto">
          <a:xfrm>
            <a:off x="76200" y="2357438"/>
            <a:ext cx="5178425" cy="4300537"/>
            <a:chOff x="48" y="1485"/>
            <a:chExt cx="3262" cy="2709"/>
          </a:xfrm>
        </p:grpSpPr>
        <p:sp>
          <p:nvSpPr>
            <p:cNvPr id="25640" name="Rectangle 8"/>
            <p:cNvSpPr>
              <a:spLocks noChangeArrowheads="1"/>
            </p:cNvSpPr>
            <p:nvPr/>
          </p:nvSpPr>
          <p:spPr bwMode="auto">
            <a:xfrm>
              <a:off x="384" y="3906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Adapted from Fig. 10.16, </a:t>
              </a:r>
              <a:r>
                <a:rPr lang="en-US" altLang="en-US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Callister &amp; Rethwisch 3e.</a:t>
              </a: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5641" name="Rectangle 4"/>
            <p:cNvSpPr>
              <a:spLocks noChangeArrowheads="1"/>
            </p:cNvSpPr>
            <p:nvPr/>
          </p:nvSpPr>
          <p:spPr bwMode="auto">
            <a:xfrm>
              <a:off x="48" y="2054"/>
              <a:ext cx="7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Pb-Sn</a:t>
              </a:r>
            </a:p>
            <a:p>
              <a:pPr algn="ctr"/>
              <a:r>
                <a:rPr lang="en-US" altLang="en-US" sz="2000">
                  <a:latin typeface="Arial" panose="020B0604020202020204" pitchFamily="34" charset="0"/>
                </a:rPr>
                <a:t>system</a:t>
              </a:r>
            </a:p>
          </p:txBody>
        </p:sp>
        <p:sp>
          <p:nvSpPr>
            <p:cNvPr id="25642" name="Freeform 14"/>
            <p:cNvSpPr>
              <a:spLocks/>
            </p:cNvSpPr>
            <p:nvPr/>
          </p:nvSpPr>
          <p:spPr bwMode="auto">
            <a:xfrm>
              <a:off x="712" y="1744"/>
              <a:ext cx="2452" cy="880"/>
            </a:xfrm>
            <a:custGeom>
              <a:avLst/>
              <a:gdLst>
                <a:gd name="T0" fmla="*/ 0 w 2432"/>
                <a:gd name="T1" fmla="*/ 0 h 880"/>
                <a:gd name="T2" fmla="*/ 0 w 2432"/>
                <a:gd name="T3" fmla="*/ 104 h 880"/>
                <a:gd name="T4" fmla="*/ 121 w 2432"/>
                <a:gd name="T5" fmla="*/ 184 h 880"/>
                <a:gd name="T6" fmla="*/ 315 w 2432"/>
                <a:gd name="T7" fmla="*/ 296 h 880"/>
                <a:gd name="T8" fmla="*/ 702 w 2432"/>
                <a:gd name="T9" fmla="*/ 480 h 880"/>
                <a:gd name="T10" fmla="*/ 1097 w 2432"/>
                <a:gd name="T11" fmla="*/ 664 h 880"/>
                <a:gd name="T12" fmla="*/ 1420 w 2432"/>
                <a:gd name="T13" fmla="*/ 808 h 880"/>
                <a:gd name="T14" fmla="*/ 1524 w 2432"/>
                <a:gd name="T15" fmla="*/ 880 h 880"/>
                <a:gd name="T16" fmla="*/ 1839 w 2432"/>
                <a:gd name="T17" fmla="*/ 792 h 880"/>
                <a:gd name="T18" fmla="*/ 2178 w 2432"/>
                <a:gd name="T19" fmla="*/ 696 h 880"/>
                <a:gd name="T20" fmla="*/ 2452 w 2432"/>
                <a:gd name="T21" fmla="*/ 608 h 880"/>
                <a:gd name="T22" fmla="*/ 2452 w 2432"/>
                <a:gd name="T23" fmla="*/ 0 h 880"/>
                <a:gd name="T24" fmla="*/ 0 w 2432"/>
                <a:gd name="T25" fmla="*/ 0 h 8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2"/>
                <a:gd name="T40" fmla="*/ 0 h 880"/>
                <a:gd name="T41" fmla="*/ 2432 w 2432"/>
                <a:gd name="T42" fmla="*/ 880 h 8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2" h="880">
                  <a:moveTo>
                    <a:pt x="0" y="0"/>
                  </a:moveTo>
                  <a:lnTo>
                    <a:pt x="0" y="104"/>
                  </a:lnTo>
                  <a:lnTo>
                    <a:pt x="120" y="184"/>
                  </a:lnTo>
                  <a:lnTo>
                    <a:pt x="312" y="296"/>
                  </a:lnTo>
                  <a:lnTo>
                    <a:pt x="696" y="480"/>
                  </a:lnTo>
                  <a:lnTo>
                    <a:pt x="1088" y="664"/>
                  </a:lnTo>
                  <a:lnTo>
                    <a:pt x="1408" y="808"/>
                  </a:lnTo>
                  <a:lnTo>
                    <a:pt x="1512" y="880"/>
                  </a:lnTo>
                  <a:lnTo>
                    <a:pt x="1824" y="792"/>
                  </a:lnTo>
                  <a:lnTo>
                    <a:pt x="2160" y="696"/>
                  </a:lnTo>
                  <a:lnTo>
                    <a:pt x="2432" y="608"/>
                  </a:lnTo>
                  <a:lnTo>
                    <a:pt x="2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15"/>
            <p:cNvSpPr>
              <a:spLocks noChangeShapeType="1"/>
            </p:cNvSpPr>
            <p:nvPr/>
          </p:nvSpPr>
          <p:spPr bwMode="auto">
            <a:xfrm>
              <a:off x="1144" y="2632"/>
              <a:ext cx="19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Rectangle 16"/>
            <p:cNvSpPr>
              <a:spLocks noChangeArrowheads="1"/>
            </p:cNvSpPr>
            <p:nvPr/>
          </p:nvSpPr>
          <p:spPr bwMode="auto">
            <a:xfrm>
              <a:off x="2754" y="244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25645" name="Rectangle 17"/>
            <p:cNvSpPr>
              <a:spLocks noChangeArrowheads="1"/>
            </p:cNvSpPr>
            <p:nvPr/>
          </p:nvSpPr>
          <p:spPr bwMode="auto">
            <a:xfrm>
              <a:off x="2840" y="244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5646" name="Rectangle 18"/>
            <p:cNvSpPr>
              <a:spLocks noChangeArrowheads="1"/>
            </p:cNvSpPr>
            <p:nvPr/>
          </p:nvSpPr>
          <p:spPr bwMode="auto">
            <a:xfrm>
              <a:off x="2938" y="2432"/>
              <a:ext cx="9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100" baseline="-3000">
                  <a:solidFill>
                    <a:schemeClr val="tx2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</a:t>
              </a:r>
              <a:endParaRPr lang="en-US" altLang="en-US" sz="2000">
                <a:solidFill>
                  <a:srgbClr val="FF66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47" name="Rectangle 19"/>
            <p:cNvSpPr>
              <a:spLocks noChangeArrowheads="1"/>
            </p:cNvSpPr>
            <p:nvPr/>
          </p:nvSpPr>
          <p:spPr bwMode="auto">
            <a:xfrm>
              <a:off x="440" y="2472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648" name="Rectangle 20"/>
            <p:cNvSpPr>
              <a:spLocks noChangeArrowheads="1"/>
            </p:cNvSpPr>
            <p:nvPr/>
          </p:nvSpPr>
          <p:spPr bwMode="auto">
            <a:xfrm>
              <a:off x="696" y="2472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649" name="Rectangle 21"/>
            <p:cNvSpPr>
              <a:spLocks noChangeArrowheads="1"/>
            </p:cNvSpPr>
            <p:nvPr/>
          </p:nvSpPr>
          <p:spPr bwMode="auto">
            <a:xfrm>
              <a:off x="640" y="1496"/>
              <a:ext cx="46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650" name="Line 22"/>
            <p:cNvSpPr>
              <a:spLocks noChangeShapeType="1"/>
            </p:cNvSpPr>
            <p:nvPr/>
          </p:nvSpPr>
          <p:spPr bwMode="auto">
            <a:xfrm>
              <a:off x="1696" y="3552"/>
              <a:ext cx="1" cy="32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Oval 23"/>
            <p:cNvSpPr>
              <a:spLocks noChangeArrowheads="1"/>
            </p:cNvSpPr>
            <p:nvPr/>
          </p:nvSpPr>
          <p:spPr bwMode="auto">
            <a:xfrm>
              <a:off x="2216" y="2616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52" name="Rectangle 24"/>
            <p:cNvSpPr>
              <a:spLocks noChangeArrowheads="1"/>
            </p:cNvSpPr>
            <p:nvPr/>
          </p:nvSpPr>
          <p:spPr bwMode="auto">
            <a:xfrm>
              <a:off x="2220" y="3944"/>
              <a:ext cx="7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, wt% Sn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25653" name="Rectangle 25"/>
            <p:cNvSpPr>
              <a:spLocks noChangeArrowheads="1"/>
            </p:cNvSpPr>
            <p:nvPr/>
          </p:nvSpPr>
          <p:spPr bwMode="auto">
            <a:xfrm>
              <a:off x="1148" y="36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5654" name="Rectangle 26"/>
            <p:cNvSpPr>
              <a:spLocks noChangeArrowheads="1"/>
            </p:cNvSpPr>
            <p:nvPr/>
          </p:nvSpPr>
          <p:spPr bwMode="auto">
            <a:xfrm>
              <a:off x="2112" y="36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5655" name="Rectangle 27"/>
            <p:cNvSpPr>
              <a:spLocks noChangeArrowheads="1"/>
            </p:cNvSpPr>
            <p:nvPr/>
          </p:nvSpPr>
          <p:spPr bwMode="auto">
            <a:xfrm>
              <a:off x="2592" y="36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5656" name="Rectangle 28"/>
            <p:cNvSpPr>
              <a:spLocks noChangeArrowheads="1"/>
            </p:cNvSpPr>
            <p:nvPr/>
          </p:nvSpPr>
          <p:spPr bwMode="auto">
            <a:xfrm>
              <a:off x="3096" y="3640"/>
              <a:ext cx="2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5657" name="Rectangle 29"/>
            <p:cNvSpPr>
              <a:spLocks noChangeArrowheads="1"/>
            </p:cNvSpPr>
            <p:nvPr/>
          </p:nvSpPr>
          <p:spPr bwMode="auto">
            <a:xfrm>
              <a:off x="696" y="364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5658" name="Line 30"/>
            <p:cNvSpPr>
              <a:spLocks noChangeShapeType="1"/>
            </p:cNvSpPr>
            <p:nvPr/>
          </p:nvSpPr>
          <p:spPr bwMode="auto">
            <a:xfrm flipV="1">
              <a:off x="1208" y="355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31"/>
            <p:cNvSpPr>
              <a:spLocks noChangeShapeType="1"/>
            </p:cNvSpPr>
            <p:nvPr/>
          </p:nvSpPr>
          <p:spPr bwMode="auto">
            <a:xfrm flipV="1">
              <a:off x="1696" y="355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32"/>
            <p:cNvSpPr>
              <a:spLocks noChangeShapeType="1"/>
            </p:cNvSpPr>
            <p:nvPr/>
          </p:nvSpPr>
          <p:spPr bwMode="auto">
            <a:xfrm flipV="1">
              <a:off x="2184" y="355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33"/>
            <p:cNvSpPr>
              <a:spLocks noChangeShapeType="1"/>
            </p:cNvSpPr>
            <p:nvPr/>
          </p:nvSpPr>
          <p:spPr bwMode="auto">
            <a:xfrm flipV="1">
              <a:off x="2672" y="3560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Rectangle 34"/>
            <p:cNvSpPr>
              <a:spLocks noChangeArrowheads="1"/>
            </p:cNvSpPr>
            <p:nvPr/>
          </p:nvSpPr>
          <p:spPr bwMode="auto">
            <a:xfrm>
              <a:off x="440" y="193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300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663" name="Rectangle 35"/>
            <p:cNvSpPr>
              <a:spLocks noChangeArrowheads="1"/>
            </p:cNvSpPr>
            <p:nvPr/>
          </p:nvSpPr>
          <p:spPr bwMode="auto">
            <a:xfrm>
              <a:off x="696" y="1936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664" name="Rectangle 36"/>
            <p:cNvSpPr>
              <a:spLocks noChangeArrowheads="1"/>
            </p:cNvSpPr>
            <p:nvPr/>
          </p:nvSpPr>
          <p:spPr bwMode="auto">
            <a:xfrm>
              <a:off x="440" y="3024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665" name="Rectangle 37"/>
            <p:cNvSpPr>
              <a:spLocks noChangeArrowheads="1"/>
            </p:cNvSpPr>
            <p:nvPr/>
          </p:nvSpPr>
          <p:spPr bwMode="auto">
            <a:xfrm>
              <a:off x="696" y="3024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666" name="Freeform 38"/>
            <p:cNvSpPr>
              <a:spLocks/>
            </p:cNvSpPr>
            <p:nvPr/>
          </p:nvSpPr>
          <p:spPr bwMode="auto">
            <a:xfrm>
              <a:off x="712" y="1856"/>
              <a:ext cx="432" cy="1520"/>
            </a:xfrm>
            <a:custGeom>
              <a:avLst/>
              <a:gdLst>
                <a:gd name="T0" fmla="*/ 0 w 432"/>
                <a:gd name="T1" fmla="*/ 0 h 1520"/>
                <a:gd name="T2" fmla="*/ 96 w 432"/>
                <a:gd name="T3" fmla="*/ 88 h 1520"/>
                <a:gd name="T4" fmla="*/ 192 w 432"/>
                <a:gd name="T5" fmla="*/ 208 h 1520"/>
                <a:gd name="T6" fmla="*/ 296 w 432"/>
                <a:gd name="T7" fmla="*/ 368 h 1520"/>
                <a:gd name="T8" fmla="*/ 368 w 432"/>
                <a:gd name="T9" fmla="*/ 504 h 1520"/>
                <a:gd name="T10" fmla="*/ 400 w 432"/>
                <a:gd name="T11" fmla="*/ 632 h 1520"/>
                <a:gd name="T12" fmla="*/ 432 w 432"/>
                <a:gd name="T13" fmla="*/ 776 h 1520"/>
                <a:gd name="T14" fmla="*/ 336 w 432"/>
                <a:gd name="T15" fmla="*/ 848 h 1520"/>
                <a:gd name="T16" fmla="*/ 264 w 432"/>
                <a:gd name="T17" fmla="*/ 928 h 1520"/>
                <a:gd name="T18" fmla="*/ 192 w 432"/>
                <a:gd name="T19" fmla="*/ 1040 h 1520"/>
                <a:gd name="T20" fmla="*/ 128 w 432"/>
                <a:gd name="T21" fmla="*/ 1192 h 1520"/>
                <a:gd name="T22" fmla="*/ 80 w 432"/>
                <a:gd name="T23" fmla="*/ 1352 h 1520"/>
                <a:gd name="T24" fmla="*/ 48 w 432"/>
                <a:gd name="T25" fmla="*/ 1480 h 1520"/>
                <a:gd name="T26" fmla="*/ 40 w 432"/>
                <a:gd name="T27" fmla="*/ 1520 h 1520"/>
                <a:gd name="T28" fmla="*/ 0 w 432"/>
                <a:gd name="T29" fmla="*/ 1520 h 1520"/>
                <a:gd name="T30" fmla="*/ 0 w 432"/>
                <a:gd name="T31" fmla="*/ 0 h 15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520"/>
                <a:gd name="T50" fmla="*/ 432 w 432"/>
                <a:gd name="T51" fmla="*/ 1520 h 15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520">
                  <a:moveTo>
                    <a:pt x="0" y="0"/>
                  </a:moveTo>
                  <a:lnTo>
                    <a:pt x="96" y="88"/>
                  </a:lnTo>
                  <a:lnTo>
                    <a:pt x="192" y="208"/>
                  </a:lnTo>
                  <a:lnTo>
                    <a:pt x="296" y="368"/>
                  </a:lnTo>
                  <a:lnTo>
                    <a:pt x="368" y="504"/>
                  </a:lnTo>
                  <a:lnTo>
                    <a:pt x="400" y="632"/>
                  </a:lnTo>
                  <a:lnTo>
                    <a:pt x="432" y="776"/>
                  </a:lnTo>
                  <a:lnTo>
                    <a:pt x="336" y="848"/>
                  </a:lnTo>
                  <a:lnTo>
                    <a:pt x="264" y="928"/>
                  </a:lnTo>
                  <a:lnTo>
                    <a:pt x="192" y="1040"/>
                  </a:lnTo>
                  <a:lnTo>
                    <a:pt x="128" y="1192"/>
                  </a:lnTo>
                  <a:lnTo>
                    <a:pt x="80" y="1352"/>
                  </a:lnTo>
                  <a:lnTo>
                    <a:pt x="48" y="1480"/>
                  </a:lnTo>
                  <a:lnTo>
                    <a:pt x="40" y="1520"/>
                  </a:lnTo>
                  <a:lnTo>
                    <a:pt x="0" y="1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39"/>
            <p:cNvSpPr>
              <a:spLocks/>
            </p:cNvSpPr>
            <p:nvPr/>
          </p:nvSpPr>
          <p:spPr bwMode="auto">
            <a:xfrm>
              <a:off x="3096" y="2360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48 w 64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968"/>
                <a:gd name="T38" fmla="*/ 64 w 64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40"/>
            <p:cNvSpPr>
              <a:spLocks/>
            </p:cNvSpPr>
            <p:nvPr/>
          </p:nvSpPr>
          <p:spPr bwMode="auto">
            <a:xfrm>
              <a:off x="3096" y="2360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968"/>
                <a:gd name="T35" fmla="*/ 64 w 64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Rectangle 41"/>
            <p:cNvSpPr>
              <a:spLocks noChangeArrowheads="1"/>
            </p:cNvSpPr>
            <p:nvPr/>
          </p:nvSpPr>
          <p:spPr bwMode="auto">
            <a:xfrm>
              <a:off x="1728" y="1936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670" name="Rectangle 42"/>
            <p:cNvSpPr>
              <a:spLocks noChangeArrowheads="1"/>
            </p:cNvSpPr>
            <p:nvPr/>
          </p:nvSpPr>
          <p:spPr bwMode="auto">
            <a:xfrm>
              <a:off x="808" y="2352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33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25671" name="Line 44"/>
            <p:cNvSpPr>
              <a:spLocks noChangeShapeType="1"/>
            </p:cNvSpPr>
            <p:nvPr/>
          </p:nvSpPr>
          <p:spPr bwMode="auto">
            <a:xfrm flipH="1">
              <a:off x="748" y="3376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45"/>
            <p:cNvSpPr>
              <a:spLocks noChangeShapeType="1"/>
            </p:cNvSpPr>
            <p:nvPr/>
          </p:nvSpPr>
          <p:spPr bwMode="auto">
            <a:xfrm>
              <a:off x="744" y="3432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46"/>
            <p:cNvSpPr>
              <a:spLocks noChangeShapeType="1"/>
            </p:cNvSpPr>
            <p:nvPr/>
          </p:nvSpPr>
          <p:spPr bwMode="auto">
            <a:xfrm>
              <a:off x="744" y="3488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47"/>
            <p:cNvSpPr>
              <a:spLocks noChangeShapeType="1"/>
            </p:cNvSpPr>
            <p:nvPr/>
          </p:nvSpPr>
          <p:spPr bwMode="auto">
            <a:xfrm>
              <a:off x="3136" y="332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48"/>
            <p:cNvSpPr>
              <a:spLocks noChangeShapeType="1"/>
            </p:cNvSpPr>
            <p:nvPr/>
          </p:nvSpPr>
          <p:spPr bwMode="auto">
            <a:xfrm>
              <a:off x="3136" y="3384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49"/>
            <p:cNvSpPr>
              <a:spLocks noChangeShapeType="1"/>
            </p:cNvSpPr>
            <p:nvPr/>
          </p:nvSpPr>
          <p:spPr bwMode="auto">
            <a:xfrm>
              <a:off x="3136" y="3440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Rectangle 50"/>
            <p:cNvSpPr>
              <a:spLocks noChangeArrowheads="1"/>
            </p:cNvSpPr>
            <p:nvPr/>
          </p:nvSpPr>
          <p:spPr bwMode="auto">
            <a:xfrm>
              <a:off x="716" y="1748"/>
              <a:ext cx="2448" cy="18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78" name="Line 51"/>
            <p:cNvSpPr>
              <a:spLocks noChangeShapeType="1"/>
            </p:cNvSpPr>
            <p:nvPr/>
          </p:nvSpPr>
          <p:spPr bwMode="auto">
            <a:xfrm>
              <a:off x="696" y="312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Line 52"/>
            <p:cNvSpPr>
              <a:spLocks noChangeShapeType="1"/>
            </p:cNvSpPr>
            <p:nvPr/>
          </p:nvSpPr>
          <p:spPr bwMode="auto">
            <a:xfrm>
              <a:off x="696" y="2568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53"/>
            <p:cNvSpPr>
              <a:spLocks noChangeShapeType="1"/>
            </p:cNvSpPr>
            <p:nvPr/>
          </p:nvSpPr>
          <p:spPr bwMode="auto">
            <a:xfrm>
              <a:off x="696" y="2016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Oval 54"/>
            <p:cNvSpPr>
              <a:spLocks noChangeArrowheads="1"/>
            </p:cNvSpPr>
            <p:nvPr/>
          </p:nvSpPr>
          <p:spPr bwMode="auto">
            <a:xfrm>
              <a:off x="3080" y="2616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82" name="Oval 55"/>
            <p:cNvSpPr>
              <a:spLocks noChangeArrowheads="1"/>
            </p:cNvSpPr>
            <p:nvPr/>
          </p:nvSpPr>
          <p:spPr bwMode="auto">
            <a:xfrm>
              <a:off x="1136" y="2616"/>
              <a:ext cx="32" cy="3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83" name="Rectangle 56"/>
            <p:cNvSpPr>
              <a:spLocks noChangeArrowheads="1"/>
            </p:cNvSpPr>
            <p:nvPr/>
          </p:nvSpPr>
          <p:spPr bwMode="auto">
            <a:xfrm>
              <a:off x="3160" y="242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  <a:latin typeface="Symbol" panose="05050102010706020507" pitchFamily="18" charset="2"/>
                </a:rPr>
                <a:t>b</a:t>
              </a:r>
              <a:endParaRPr lang="en-US" altLang="en-US" sz="2400">
                <a:solidFill>
                  <a:srgbClr val="FF66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5684" name="Rectangle 57"/>
            <p:cNvSpPr>
              <a:spLocks noChangeArrowheads="1"/>
            </p:cNvSpPr>
            <p:nvPr/>
          </p:nvSpPr>
          <p:spPr bwMode="auto">
            <a:xfrm>
              <a:off x="1082" y="216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CC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25685" name="Rectangle 58"/>
            <p:cNvSpPr>
              <a:spLocks noChangeArrowheads="1"/>
            </p:cNvSpPr>
            <p:nvPr/>
          </p:nvSpPr>
          <p:spPr bwMode="auto">
            <a:xfrm>
              <a:off x="1176" y="21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en-US" altLang="en-US" sz="2000">
                <a:latin typeface="Times" panose="02020603050405020304" pitchFamily="18" charset="0"/>
              </a:endParaRPr>
            </a:p>
          </p:txBody>
        </p:sp>
        <p:sp>
          <p:nvSpPr>
            <p:cNvPr id="25686" name="Rectangle 59"/>
            <p:cNvSpPr>
              <a:spLocks noChangeArrowheads="1"/>
            </p:cNvSpPr>
            <p:nvPr/>
          </p:nvSpPr>
          <p:spPr bwMode="auto">
            <a:xfrm>
              <a:off x="1282" y="2162"/>
              <a:ext cx="1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100" baseline="-2000">
                  <a:solidFill>
                    <a:srgbClr val="0033CC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5687" name="Rectangle 62"/>
            <p:cNvSpPr>
              <a:spLocks noChangeArrowheads="1"/>
            </p:cNvSpPr>
            <p:nvPr/>
          </p:nvSpPr>
          <p:spPr bwMode="auto">
            <a:xfrm>
              <a:off x="1620" y="36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grpSp>
          <p:nvGrpSpPr>
            <p:cNvPr id="25688" name="Group 69"/>
            <p:cNvGrpSpPr>
              <a:grpSpLocks/>
            </p:cNvGrpSpPr>
            <p:nvPr/>
          </p:nvGrpSpPr>
          <p:grpSpPr bwMode="auto">
            <a:xfrm>
              <a:off x="1276" y="3014"/>
              <a:ext cx="316" cy="204"/>
              <a:chOff x="1216" y="3014"/>
              <a:chExt cx="316" cy="204"/>
            </a:xfrm>
          </p:grpSpPr>
          <p:sp>
            <p:nvSpPr>
              <p:cNvPr id="25697" name="Rectangle 70"/>
              <p:cNvSpPr>
                <a:spLocks noChangeArrowheads="1"/>
              </p:cNvSpPr>
              <p:nvPr/>
            </p:nvSpPr>
            <p:spPr bwMode="auto">
              <a:xfrm>
                <a:off x="1216" y="3014"/>
                <a:ext cx="10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100" baseline="-2000">
                    <a:solidFill>
                      <a:srgbClr val="0033CC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</a:t>
                </a:r>
                <a:endParaRPr lang="en-US" altLang="en-US" sz="3100" baseline="-18000">
                  <a:solidFill>
                    <a:srgbClr val="0033CC"/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  <p:sp>
            <p:nvSpPr>
              <p:cNvPr id="25698" name="Rectangle 71"/>
              <p:cNvSpPr>
                <a:spLocks noChangeArrowheads="1"/>
              </p:cNvSpPr>
              <p:nvPr/>
            </p:nvSpPr>
            <p:spPr bwMode="auto">
              <a:xfrm>
                <a:off x="1332" y="3026"/>
                <a:ext cx="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+</a:t>
                </a:r>
                <a:endParaRPr lang="en-US" altLang="en-US" sz="2000">
                  <a:latin typeface="Times" panose="02020603050405020304" pitchFamily="18" charset="0"/>
                </a:endParaRPr>
              </a:p>
            </p:txBody>
          </p:sp>
          <p:sp>
            <p:nvSpPr>
              <p:cNvPr id="25699" name="Rectangle 72"/>
              <p:cNvSpPr>
                <a:spLocks noChangeArrowheads="1"/>
              </p:cNvSpPr>
              <p:nvPr/>
            </p:nvSpPr>
            <p:spPr bwMode="auto">
              <a:xfrm>
                <a:off x="1440" y="3014"/>
                <a:ext cx="9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100" baseline="-2000">
                    <a:solidFill>
                      <a:schemeClr val="tx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</a:t>
                </a:r>
                <a:endParaRPr lang="en-US" altLang="en-US" sz="3100" baseline="-2000">
                  <a:solidFill>
                    <a:srgbClr val="0033CC"/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25689" name="Rectangle 73"/>
            <p:cNvSpPr>
              <a:spLocks noChangeArrowheads="1"/>
            </p:cNvSpPr>
            <p:nvPr/>
          </p:nvSpPr>
          <p:spPr bwMode="auto">
            <a:xfrm>
              <a:off x="532" y="2609"/>
              <a:ext cx="1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990099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1600" i="1" baseline="-25000">
                  <a:solidFill>
                    <a:srgbClr val="990099"/>
                  </a:solidFill>
                  <a:latin typeface="Arial" panose="020B0604020202020204" pitchFamily="34" charset="0"/>
                </a:rPr>
                <a:t>E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90" name="Line 74"/>
            <p:cNvSpPr>
              <a:spLocks noChangeShapeType="1"/>
            </p:cNvSpPr>
            <p:nvPr/>
          </p:nvSpPr>
          <p:spPr bwMode="auto">
            <a:xfrm>
              <a:off x="693" y="2617"/>
              <a:ext cx="69" cy="1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Rectangle 76"/>
            <p:cNvSpPr>
              <a:spLocks noChangeArrowheads="1"/>
            </p:cNvSpPr>
            <p:nvPr/>
          </p:nvSpPr>
          <p:spPr bwMode="auto">
            <a:xfrm>
              <a:off x="1684" y="1501"/>
              <a:ext cx="3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 i="1">
                  <a:solidFill>
                    <a:srgbClr val="0099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900">
                  <a:solidFill>
                    <a:srgbClr val="009900"/>
                  </a:solidFill>
                  <a:latin typeface="Arial" panose="020B0604020202020204" pitchFamily="34" charset="0"/>
                </a:rPr>
                <a:t>:  </a:t>
              </a:r>
              <a:r>
                <a:rPr lang="en-US" altLang="en-US" sz="1900" i="1">
                  <a:solidFill>
                    <a:srgbClr val="0099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100" baseline="-21000">
                  <a:solidFill>
                    <a:srgbClr val="0099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92" name="Rectangle 77"/>
            <p:cNvSpPr>
              <a:spLocks noChangeArrowheads="1"/>
            </p:cNvSpPr>
            <p:nvPr/>
          </p:nvSpPr>
          <p:spPr bwMode="auto">
            <a:xfrm>
              <a:off x="2103" y="1501"/>
              <a:ext cx="51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>
                  <a:solidFill>
                    <a:srgbClr val="009900"/>
                  </a:solidFill>
                  <a:latin typeface="Arial" panose="020B0604020202020204" pitchFamily="34" charset="0"/>
                </a:rPr>
                <a:t>wt% Sn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93" name="Oval 78"/>
            <p:cNvSpPr>
              <a:spLocks noChangeArrowheads="1"/>
            </p:cNvSpPr>
            <p:nvPr/>
          </p:nvSpPr>
          <p:spPr bwMode="auto">
            <a:xfrm>
              <a:off x="1289" y="1485"/>
              <a:ext cx="336" cy="33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5694" name="Line 79"/>
            <p:cNvSpPr>
              <a:spLocks noChangeShapeType="1"/>
            </p:cNvSpPr>
            <p:nvPr/>
          </p:nvSpPr>
          <p:spPr bwMode="auto">
            <a:xfrm>
              <a:off x="1476" y="1799"/>
              <a:ext cx="216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80"/>
            <p:cNvSpPr>
              <a:spLocks noChangeShapeType="1"/>
            </p:cNvSpPr>
            <p:nvPr/>
          </p:nvSpPr>
          <p:spPr bwMode="auto">
            <a:xfrm>
              <a:off x="1692" y="2016"/>
              <a:ext cx="0" cy="1476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Oval 75"/>
            <p:cNvSpPr>
              <a:spLocks noChangeArrowheads="1"/>
            </p:cNvSpPr>
            <p:nvPr/>
          </p:nvSpPr>
          <p:spPr bwMode="auto">
            <a:xfrm>
              <a:off x="1679" y="2008"/>
              <a:ext cx="32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2655888" y="2408238"/>
            <a:ext cx="3057525" cy="1744662"/>
            <a:chOff x="1775" y="1565"/>
            <a:chExt cx="1926" cy="1099"/>
          </a:xfrm>
        </p:grpSpPr>
        <p:grpSp>
          <p:nvGrpSpPr>
            <p:cNvPr id="25626" name="Group 82"/>
            <p:cNvGrpSpPr>
              <a:grpSpLocks/>
            </p:cNvGrpSpPr>
            <p:nvPr/>
          </p:nvGrpSpPr>
          <p:grpSpPr bwMode="auto">
            <a:xfrm>
              <a:off x="1794" y="1565"/>
              <a:ext cx="1907" cy="1085"/>
              <a:chOff x="1794" y="1565"/>
              <a:chExt cx="1907" cy="1085"/>
            </a:xfrm>
          </p:grpSpPr>
          <p:grpSp>
            <p:nvGrpSpPr>
              <p:cNvPr id="25628" name="Group 83"/>
              <p:cNvGrpSpPr>
                <a:grpSpLocks/>
              </p:cNvGrpSpPr>
              <p:nvPr/>
            </p:nvGrpSpPr>
            <p:grpSpPr bwMode="auto">
              <a:xfrm>
                <a:off x="3241" y="1565"/>
                <a:ext cx="460" cy="606"/>
                <a:chOff x="3145" y="1469"/>
                <a:chExt cx="460" cy="606"/>
              </a:xfrm>
            </p:grpSpPr>
            <p:sp>
              <p:nvSpPr>
                <p:cNvPr id="25630" name="Rectangle 84"/>
                <p:cNvSpPr>
                  <a:spLocks noChangeArrowheads="1"/>
                </p:cNvSpPr>
                <p:nvPr/>
              </p:nvSpPr>
              <p:spPr bwMode="auto">
                <a:xfrm>
                  <a:off x="3329" y="1469"/>
                  <a:ext cx="85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900" i="1">
                      <a:solidFill>
                        <a:srgbClr val="009900"/>
                      </a:solidFill>
                      <a:latin typeface="Arial" panose="020B0604020202020204" pitchFamily="34" charset="0"/>
                    </a:rPr>
                    <a:t>L</a:t>
                  </a:r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1" name="Oval 85"/>
                <p:cNvSpPr>
                  <a:spLocks noChangeArrowheads="1"/>
                </p:cNvSpPr>
                <p:nvPr/>
              </p:nvSpPr>
              <p:spPr bwMode="auto">
                <a:xfrm>
                  <a:off x="3268" y="1739"/>
                  <a:ext cx="337" cy="33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2" name="Line 86"/>
                <p:cNvSpPr>
                  <a:spLocks noChangeShapeType="1"/>
                </p:cNvSpPr>
                <p:nvPr/>
              </p:nvSpPr>
              <p:spPr bwMode="auto">
                <a:xfrm>
                  <a:off x="3399" y="1621"/>
                  <a:ext cx="57" cy="1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3" name="Rectangle 87"/>
                <p:cNvSpPr>
                  <a:spLocks noChangeArrowheads="1"/>
                </p:cNvSpPr>
                <p:nvPr/>
              </p:nvSpPr>
              <p:spPr bwMode="auto">
                <a:xfrm>
                  <a:off x="3145" y="1526"/>
                  <a:ext cx="106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3100" baseline="-2000">
                      <a:solidFill>
                        <a:srgbClr val="0033CC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</a:t>
                  </a:r>
                  <a:endParaRPr lang="en-US" altLang="en-US" sz="3100" baseline="-18000">
                    <a:solidFill>
                      <a:srgbClr val="0033CC"/>
                    </a:solidFill>
                    <a:latin typeface="Symbol" panose="05050102010706020507" pitchFamily="18" charset="2"/>
                    <a:sym typeface="Symbol" panose="05050102010706020507" pitchFamily="18" charset="2"/>
                  </a:endParaRPr>
                </a:p>
              </p:txBody>
            </p:sp>
            <p:grpSp>
              <p:nvGrpSpPr>
                <p:cNvPr id="25634" name="Group 88"/>
                <p:cNvGrpSpPr>
                  <a:grpSpLocks/>
                </p:cNvGrpSpPr>
                <p:nvPr/>
              </p:nvGrpSpPr>
              <p:grpSpPr bwMode="auto">
                <a:xfrm>
                  <a:off x="3291" y="1755"/>
                  <a:ext cx="292" cy="285"/>
                  <a:chOff x="3291" y="1755"/>
                  <a:chExt cx="292" cy="285"/>
                </a:xfrm>
              </p:grpSpPr>
              <p:sp>
                <p:nvSpPr>
                  <p:cNvPr id="25636" name="Freeform 89"/>
                  <p:cNvSpPr>
                    <a:spLocks/>
                  </p:cNvSpPr>
                  <p:nvPr/>
                </p:nvSpPr>
                <p:spPr bwMode="auto">
                  <a:xfrm>
                    <a:off x="3430" y="1862"/>
                    <a:ext cx="64" cy="77"/>
                  </a:xfrm>
                  <a:custGeom>
                    <a:avLst/>
                    <a:gdLst>
                      <a:gd name="T0" fmla="*/ 13 w 64"/>
                      <a:gd name="T1" fmla="*/ 0 h 77"/>
                      <a:gd name="T2" fmla="*/ 0 w 64"/>
                      <a:gd name="T3" fmla="*/ 32 h 77"/>
                      <a:gd name="T4" fmla="*/ 0 w 64"/>
                      <a:gd name="T5" fmla="*/ 51 h 77"/>
                      <a:gd name="T6" fmla="*/ 13 w 64"/>
                      <a:gd name="T7" fmla="*/ 77 h 77"/>
                      <a:gd name="T8" fmla="*/ 26 w 64"/>
                      <a:gd name="T9" fmla="*/ 77 h 77"/>
                      <a:gd name="T10" fmla="*/ 45 w 64"/>
                      <a:gd name="T11" fmla="*/ 70 h 77"/>
                      <a:gd name="T12" fmla="*/ 64 w 64"/>
                      <a:gd name="T13" fmla="*/ 45 h 77"/>
                      <a:gd name="T14" fmla="*/ 64 w 64"/>
                      <a:gd name="T15" fmla="*/ 19 h 77"/>
                      <a:gd name="T16" fmla="*/ 45 w 64"/>
                      <a:gd name="T17" fmla="*/ 7 h 77"/>
                      <a:gd name="T18" fmla="*/ 26 w 64"/>
                      <a:gd name="T19" fmla="*/ 0 h 77"/>
                      <a:gd name="T20" fmla="*/ 13 w 64"/>
                      <a:gd name="T21" fmla="*/ 0 h 7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4"/>
                      <a:gd name="T34" fmla="*/ 0 h 77"/>
                      <a:gd name="T35" fmla="*/ 64 w 64"/>
                      <a:gd name="T36" fmla="*/ 77 h 7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4" h="77">
                        <a:moveTo>
                          <a:pt x="13" y="0"/>
                        </a:moveTo>
                        <a:lnTo>
                          <a:pt x="0" y="32"/>
                        </a:lnTo>
                        <a:lnTo>
                          <a:pt x="0" y="51"/>
                        </a:lnTo>
                        <a:lnTo>
                          <a:pt x="13" y="77"/>
                        </a:lnTo>
                        <a:lnTo>
                          <a:pt x="26" y="77"/>
                        </a:lnTo>
                        <a:lnTo>
                          <a:pt x="45" y="70"/>
                        </a:lnTo>
                        <a:lnTo>
                          <a:pt x="64" y="45"/>
                        </a:lnTo>
                        <a:lnTo>
                          <a:pt x="64" y="19"/>
                        </a:lnTo>
                        <a:lnTo>
                          <a:pt x="45" y="7"/>
                        </a:lnTo>
                        <a:lnTo>
                          <a:pt x="26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7" name="Freeform 90"/>
                  <p:cNvSpPr>
                    <a:spLocks/>
                  </p:cNvSpPr>
                  <p:nvPr/>
                </p:nvSpPr>
                <p:spPr bwMode="auto">
                  <a:xfrm>
                    <a:off x="3506" y="1970"/>
                    <a:ext cx="77" cy="70"/>
                  </a:xfrm>
                  <a:custGeom>
                    <a:avLst/>
                    <a:gdLst>
                      <a:gd name="T0" fmla="*/ 64 w 77"/>
                      <a:gd name="T1" fmla="*/ 13 h 70"/>
                      <a:gd name="T2" fmla="*/ 39 w 77"/>
                      <a:gd name="T3" fmla="*/ 0 h 70"/>
                      <a:gd name="T4" fmla="*/ 26 w 77"/>
                      <a:gd name="T5" fmla="*/ 0 h 70"/>
                      <a:gd name="T6" fmla="*/ 7 w 77"/>
                      <a:gd name="T7" fmla="*/ 19 h 70"/>
                      <a:gd name="T8" fmla="*/ 0 w 77"/>
                      <a:gd name="T9" fmla="*/ 32 h 70"/>
                      <a:gd name="T10" fmla="*/ 7 w 77"/>
                      <a:gd name="T11" fmla="*/ 51 h 70"/>
                      <a:gd name="T12" fmla="*/ 20 w 77"/>
                      <a:gd name="T13" fmla="*/ 64 h 70"/>
                      <a:gd name="T14" fmla="*/ 39 w 77"/>
                      <a:gd name="T15" fmla="*/ 70 h 70"/>
                      <a:gd name="T16" fmla="*/ 58 w 77"/>
                      <a:gd name="T17" fmla="*/ 57 h 70"/>
                      <a:gd name="T18" fmla="*/ 70 w 77"/>
                      <a:gd name="T19" fmla="*/ 45 h 70"/>
                      <a:gd name="T20" fmla="*/ 77 w 77"/>
                      <a:gd name="T21" fmla="*/ 26 h 70"/>
                      <a:gd name="T22" fmla="*/ 64 w 77"/>
                      <a:gd name="T23" fmla="*/ 13 h 7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"/>
                      <a:gd name="T37" fmla="*/ 0 h 70"/>
                      <a:gd name="T38" fmla="*/ 77 w 77"/>
                      <a:gd name="T39" fmla="*/ 70 h 7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" h="70">
                        <a:moveTo>
                          <a:pt x="64" y="13"/>
                        </a:moveTo>
                        <a:lnTo>
                          <a:pt x="39" y="0"/>
                        </a:lnTo>
                        <a:lnTo>
                          <a:pt x="26" y="0"/>
                        </a:lnTo>
                        <a:lnTo>
                          <a:pt x="7" y="19"/>
                        </a:lnTo>
                        <a:lnTo>
                          <a:pt x="0" y="32"/>
                        </a:lnTo>
                        <a:lnTo>
                          <a:pt x="7" y="51"/>
                        </a:lnTo>
                        <a:lnTo>
                          <a:pt x="20" y="64"/>
                        </a:lnTo>
                        <a:lnTo>
                          <a:pt x="39" y="70"/>
                        </a:lnTo>
                        <a:lnTo>
                          <a:pt x="58" y="57"/>
                        </a:lnTo>
                        <a:lnTo>
                          <a:pt x="70" y="45"/>
                        </a:lnTo>
                        <a:lnTo>
                          <a:pt x="77" y="26"/>
                        </a:lnTo>
                        <a:lnTo>
                          <a:pt x="64" y="13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Freeform 91"/>
                  <p:cNvSpPr>
                    <a:spLocks/>
                  </p:cNvSpPr>
                  <p:nvPr/>
                </p:nvSpPr>
                <p:spPr bwMode="auto">
                  <a:xfrm>
                    <a:off x="3291" y="1939"/>
                    <a:ext cx="70" cy="69"/>
                  </a:xfrm>
                  <a:custGeom>
                    <a:avLst/>
                    <a:gdLst>
                      <a:gd name="T0" fmla="*/ 57 w 70"/>
                      <a:gd name="T1" fmla="*/ 6 h 69"/>
                      <a:gd name="T2" fmla="*/ 44 w 70"/>
                      <a:gd name="T3" fmla="*/ 0 h 69"/>
                      <a:gd name="T4" fmla="*/ 25 w 70"/>
                      <a:gd name="T5" fmla="*/ 0 h 69"/>
                      <a:gd name="T6" fmla="*/ 6 w 70"/>
                      <a:gd name="T7" fmla="*/ 0 h 69"/>
                      <a:gd name="T8" fmla="*/ 0 w 70"/>
                      <a:gd name="T9" fmla="*/ 25 h 69"/>
                      <a:gd name="T10" fmla="*/ 0 w 70"/>
                      <a:gd name="T11" fmla="*/ 50 h 69"/>
                      <a:gd name="T12" fmla="*/ 19 w 70"/>
                      <a:gd name="T13" fmla="*/ 69 h 69"/>
                      <a:gd name="T14" fmla="*/ 51 w 70"/>
                      <a:gd name="T15" fmla="*/ 69 h 69"/>
                      <a:gd name="T16" fmla="*/ 70 w 70"/>
                      <a:gd name="T17" fmla="*/ 63 h 69"/>
                      <a:gd name="T18" fmla="*/ 70 w 70"/>
                      <a:gd name="T19" fmla="*/ 38 h 69"/>
                      <a:gd name="T20" fmla="*/ 63 w 70"/>
                      <a:gd name="T21" fmla="*/ 19 h 69"/>
                      <a:gd name="T22" fmla="*/ 57 w 70"/>
                      <a:gd name="T23" fmla="*/ 6 h 6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0"/>
                      <a:gd name="T37" fmla="*/ 0 h 69"/>
                      <a:gd name="T38" fmla="*/ 70 w 70"/>
                      <a:gd name="T39" fmla="*/ 69 h 6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0" h="69">
                        <a:moveTo>
                          <a:pt x="57" y="6"/>
                        </a:moveTo>
                        <a:lnTo>
                          <a:pt x="44" y="0"/>
                        </a:lnTo>
                        <a:lnTo>
                          <a:pt x="25" y="0"/>
                        </a:lnTo>
                        <a:lnTo>
                          <a:pt x="6" y="0"/>
                        </a:lnTo>
                        <a:lnTo>
                          <a:pt x="0" y="25"/>
                        </a:lnTo>
                        <a:lnTo>
                          <a:pt x="0" y="50"/>
                        </a:lnTo>
                        <a:lnTo>
                          <a:pt x="19" y="69"/>
                        </a:lnTo>
                        <a:lnTo>
                          <a:pt x="51" y="69"/>
                        </a:lnTo>
                        <a:lnTo>
                          <a:pt x="70" y="63"/>
                        </a:lnTo>
                        <a:lnTo>
                          <a:pt x="70" y="38"/>
                        </a:lnTo>
                        <a:lnTo>
                          <a:pt x="63" y="19"/>
                        </a:lnTo>
                        <a:lnTo>
                          <a:pt x="57" y="6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9" name="Freeform 92"/>
                  <p:cNvSpPr>
                    <a:spLocks/>
                  </p:cNvSpPr>
                  <p:nvPr/>
                </p:nvSpPr>
                <p:spPr bwMode="auto">
                  <a:xfrm>
                    <a:off x="3342" y="1755"/>
                    <a:ext cx="76" cy="82"/>
                  </a:xfrm>
                  <a:custGeom>
                    <a:avLst/>
                    <a:gdLst>
                      <a:gd name="T0" fmla="*/ 50 w 76"/>
                      <a:gd name="T1" fmla="*/ 6 h 82"/>
                      <a:gd name="T2" fmla="*/ 31 w 76"/>
                      <a:gd name="T3" fmla="*/ 0 h 82"/>
                      <a:gd name="T4" fmla="*/ 19 w 76"/>
                      <a:gd name="T5" fmla="*/ 12 h 82"/>
                      <a:gd name="T6" fmla="*/ 0 w 76"/>
                      <a:gd name="T7" fmla="*/ 31 h 82"/>
                      <a:gd name="T8" fmla="*/ 0 w 76"/>
                      <a:gd name="T9" fmla="*/ 57 h 82"/>
                      <a:gd name="T10" fmla="*/ 6 w 76"/>
                      <a:gd name="T11" fmla="*/ 69 h 82"/>
                      <a:gd name="T12" fmla="*/ 38 w 76"/>
                      <a:gd name="T13" fmla="*/ 82 h 82"/>
                      <a:gd name="T14" fmla="*/ 63 w 76"/>
                      <a:gd name="T15" fmla="*/ 82 h 82"/>
                      <a:gd name="T16" fmla="*/ 76 w 76"/>
                      <a:gd name="T17" fmla="*/ 69 h 82"/>
                      <a:gd name="T18" fmla="*/ 76 w 76"/>
                      <a:gd name="T19" fmla="*/ 50 h 82"/>
                      <a:gd name="T20" fmla="*/ 76 w 76"/>
                      <a:gd name="T21" fmla="*/ 31 h 82"/>
                      <a:gd name="T22" fmla="*/ 69 w 76"/>
                      <a:gd name="T23" fmla="*/ 19 h 82"/>
                      <a:gd name="T24" fmla="*/ 57 w 76"/>
                      <a:gd name="T25" fmla="*/ 6 h 82"/>
                      <a:gd name="T26" fmla="*/ 44 w 76"/>
                      <a:gd name="T27" fmla="*/ 0 h 82"/>
                      <a:gd name="T28" fmla="*/ 31 w 76"/>
                      <a:gd name="T29" fmla="*/ 0 h 82"/>
                      <a:gd name="T30" fmla="*/ 50 w 76"/>
                      <a:gd name="T31" fmla="*/ 6 h 8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6"/>
                      <a:gd name="T49" fmla="*/ 0 h 82"/>
                      <a:gd name="T50" fmla="*/ 76 w 76"/>
                      <a:gd name="T51" fmla="*/ 82 h 8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6" h="82">
                        <a:moveTo>
                          <a:pt x="50" y="6"/>
                        </a:moveTo>
                        <a:lnTo>
                          <a:pt x="31" y="0"/>
                        </a:lnTo>
                        <a:lnTo>
                          <a:pt x="19" y="12"/>
                        </a:lnTo>
                        <a:lnTo>
                          <a:pt x="0" y="31"/>
                        </a:lnTo>
                        <a:lnTo>
                          <a:pt x="0" y="57"/>
                        </a:lnTo>
                        <a:lnTo>
                          <a:pt x="6" y="69"/>
                        </a:lnTo>
                        <a:lnTo>
                          <a:pt x="38" y="82"/>
                        </a:lnTo>
                        <a:lnTo>
                          <a:pt x="63" y="82"/>
                        </a:lnTo>
                        <a:lnTo>
                          <a:pt x="76" y="69"/>
                        </a:lnTo>
                        <a:lnTo>
                          <a:pt x="76" y="50"/>
                        </a:lnTo>
                        <a:lnTo>
                          <a:pt x="76" y="31"/>
                        </a:lnTo>
                        <a:lnTo>
                          <a:pt x="69" y="19"/>
                        </a:lnTo>
                        <a:lnTo>
                          <a:pt x="57" y="6"/>
                        </a:lnTo>
                        <a:lnTo>
                          <a:pt x="44" y="0"/>
                        </a:lnTo>
                        <a:lnTo>
                          <a:pt x="31" y="0"/>
                        </a:lnTo>
                        <a:lnTo>
                          <a:pt x="50" y="6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5" name="Line 93"/>
                <p:cNvSpPr>
                  <a:spLocks noChangeShapeType="1"/>
                </p:cNvSpPr>
                <p:nvPr/>
              </p:nvSpPr>
              <p:spPr bwMode="auto">
                <a:xfrm>
                  <a:off x="3240" y="1698"/>
                  <a:ext cx="12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9" name="Freeform 94"/>
              <p:cNvSpPr>
                <a:spLocks/>
              </p:cNvSpPr>
              <p:nvPr/>
            </p:nvSpPr>
            <p:spPr bwMode="auto">
              <a:xfrm>
                <a:off x="1794" y="1990"/>
                <a:ext cx="1567" cy="660"/>
              </a:xfrm>
              <a:custGeom>
                <a:avLst/>
                <a:gdLst>
                  <a:gd name="T0" fmla="*/ 0 w 1567"/>
                  <a:gd name="T1" fmla="*/ 660 h 660"/>
                  <a:gd name="T2" fmla="*/ 368 w 1567"/>
                  <a:gd name="T3" fmla="*/ 381 h 660"/>
                  <a:gd name="T4" fmla="*/ 1567 w 1567"/>
                  <a:gd name="T5" fmla="*/ 0 h 660"/>
                  <a:gd name="T6" fmla="*/ 0 60000 65536"/>
                  <a:gd name="T7" fmla="*/ 0 60000 65536"/>
                  <a:gd name="T8" fmla="*/ 0 60000 65536"/>
                  <a:gd name="T9" fmla="*/ 0 w 1567"/>
                  <a:gd name="T10" fmla="*/ 0 h 660"/>
                  <a:gd name="T11" fmla="*/ 1567 w 1567"/>
                  <a:gd name="T12" fmla="*/ 660 h 6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7" h="660">
                    <a:moveTo>
                      <a:pt x="0" y="660"/>
                    </a:moveTo>
                    <a:lnTo>
                      <a:pt x="368" y="381"/>
                    </a:lnTo>
                    <a:lnTo>
                      <a:pt x="156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7" name="Oval 95"/>
            <p:cNvSpPr>
              <a:spLocks noChangeArrowheads="1"/>
            </p:cNvSpPr>
            <p:nvPr/>
          </p:nvSpPr>
          <p:spPr bwMode="auto">
            <a:xfrm>
              <a:off x="1775" y="2626"/>
              <a:ext cx="32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145"/>
          <p:cNvGrpSpPr>
            <a:grpSpLocks/>
          </p:cNvGrpSpPr>
          <p:nvPr/>
        </p:nvGrpSpPr>
        <p:grpSpPr bwMode="auto">
          <a:xfrm>
            <a:off x="2665413" y="2767013"/>
            <a:ext cx="1314450" cy="1014412"/>
            <a:chOff x="1685" y="1743"/>
            <a:chExt cx="828" cy="639"/>
          </a:xfrm>
        </p:grpSpPr>
        <p:grpSp>
          <p:nvGrpSpPr>
            <p:cNvPr id="25613" name="Group 146"/>
            <p:cNvGrpSpPr>
              <a:grpSpLocks/>
            </p:cNvGrpSpPr>
            <p:nvPr/>
          </p:nvGrpSpPr>
          <p:grpSpPr bwMode="auto">
            <a:xfrm>
              <a:off x="1705" y="1743"/>
              <a:ext cx="808" cy="616"/>
              <a:chOff x="1705" y="1743"/>
              <a:chExt cx="808" cy="616"/>
            </a:xfrm>
          </p:grpSpPr>
          <p:sp>
            <p:nvSpPr>
              <p:cNvPr id="25615" name="Rectangle 147"/>
              <p:cNvSpPr>
                <a:spLocks noChangeArrowheads="1"/>
              </p:cNvSpPr>
              <p:nvPr/>
            </p:nvSpPr>
            <p:spPr bwMode="auto">
              <a:xfrm>
                <a:off x="2345" y="1743"/>
                <a:ext cx="8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900" i="1">
                    <a:solidFill>
                      <a:srgbClr val="009900"/>
                    </a:solidFill>
                    <a:latin typeface="Arial" panose="020B0604020202020204" pitchFamily="34" charset="0"/>
                  </a:rPr>
                  <a:t>L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5616" name="Oval 148"/>
              <p:cNvSpPr>
                <a:spLocks noChangeArrowheads="1"/>
              </p:cNvSpPr>
              <p:nvPr/>
            </p:nvSpPr>
            <p:spPr bwMode="auto">
              <a:xfrm>
                <a:off x="1961" y="1810"/>
                <a:ext cx="337" cy="33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5617" name="Line 149"/>
              <p:cNvSpPr>
                <a:spLocks noChangeShapeType="1"/>
              </p:cNvSpPr>
              <p:nvPr/>
            </p:nvSpPr>
            <p:spPr bwMode="auto">
              <a:xfrm flipV="1">
                <a:off x="2238" y="1851"/>
                <a:ext cx="88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Rectangle 150"/>
              <p:cNvSpPr>
                <a:spLocks noChangeArrowheads="1"/>
              </p:cNvSpPr>
              <p:nvPr/>
            </p:nvSpPr>
            <p:spPr bwMode="auto">
              <a:xfrm>
                <a:off x="2377" y="1889"/>
                <a:ext cx="13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300" baseline="-18000">
                    <a:solidFill>
                      <a:srgbClr val="0033CC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</a:t>
                </a:r>
                <a:r>
                  <a:rPr lang="en-US" altLang="en-US" sz="3100" baseline="-18000">
                    <a:solidFill>
                      <a:srgbClr val="0033CC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</a:t>
                </a:r>
                <a:endParaRPr lang="en-US" altLang="en-US" sz="2400" i="1">
                  <a:latin typeface="Times" panose="02020603050405020304" pitchFamily="18" charset="0"/>
                </a:endParaRPr>
              </a:p>
            </p:txBody>
          </p:sp>
          <p:sp>
            <p:nvSpPr>
              <p:cNvPr id="25619" name="Line 151"/>
              <p:cNvSpPr>
                <a:spLocks noChangeShapeType="1"/>
              </p:cNvSpPr>
              <p:nvPr/>
            </p:nvSpPr>
            <p:spPr bwMode="auto">
              <a:xfrm flipV="1">
                <a:off x="1705" y="2003"/>
                <a:ext cx="260" cy="3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20" name="Group 152"/>
              <p:cNvGrpSpPr>
                <a:grpSpLocks/>
              </p:cNvGrpSpPr>
              <p:nvPr/>
            </p:nvGrpSpPr>
            <p:grpSpPr bwMode="auto">
              <a:xfrm>
                <a:off x="1984" y="1845"/>
                <a:ext cx="273" cy="266"/>
                <a:chOff x="1984" y="1869"/>
                <a:chExt cx="273" cy="266"/>
              </a:xfrm>
            </p:grpSpPr>
            <p:sp>
              <p:nvSpPr>
                <p:cNvPr id="25622" name="Freeform 153"/>
                <p:cNvSpPr>
                  <a:spLocks/>
                </p:cNvSpPr>
                <p:nvPr/>
              </p:nvSpPr>
              <p:spPr bwMode="auto">
                <a:xfrm>
                  <a:off x="2123" y="1970"/>
                  <a:ext cx="51" cy="64"/>
                </a:xfrm>
                <a:custGeom>
                  <a:avLst/>
                  <a:gdLst>
                    <a:gd name="T0" fmla="*/ 7 w 51"/>
                    <a:gd name="T1" fmla="*/ 0 h 64"/>
                    <a:gd name="T2" fmla="*/ 0 w 51"/>
                    <a:gd name="T3" fmla="*/ 26 h 64"/>
                    <a:gd name="T4" fmla="*/ 0 w 51"/>
                    <a:gd name="T5" fmla="*/ 45 h 64"/>
                    <a:gd name="T6" fmla="*/ 7 w 51"/>
                    <a:gd name="T7" fmla="*/ 64 h 64"/>
                    <a:gd name="T8" fmla="*/ 19 w 51"/>
                    <a:gd name="T9" fmla="*/ 64 h 64"/>
                    <a:gd name="T10" fmla="*/ 38 w 51"/>
                    <a:gd name="T11" fmla="*/ 57 h 64"/>
                    <a:gd name="T12" fmla="*/ 51 w 51"/>
                    <a:gd name="T13" fmla="*/ 38 h 64"/>
                    <a:gd name="T14" fmla="*/ 45 w 51"/>
                    <a:gd name="T15" fmla="*/ 19 h 64"/>
                    <a:gd name="T16" fmla="*/ 38 w 51"/>
                    <a:gd name="T17" fmla="*/ 13 h 64"/>
                    <a:gd name="T18" fmla="*/ 19 w 51"/>
                    <a:gd name="T19" fmla="*/ 7 h 64"/>
                    <a:gd name="T20" fmla="*/ 7 w 51"/>
                    <a:gd name="T21" fmla="*/ 0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1"/>
                    <a:gd name="T34" fmla="*/ 0 h 64"/>
                    <a:gd name="T35" fmla="*/ 51 w 51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1" h="64">
                      <a:moveTo>
                        <a:pt x="7" y="0"/>
                      </a:moveTo>
                      <a:lnTo>
                        <a:pt x="0" y="26"/>
                      </a:lnTo>
                      <a:lnTo>
                        <a:pt x="0" y="45"/>
                      </a:lnTo>
                      <a:lnTo>
                        <a:pt x="7" y="64"/>
                      </a:lnTo>
                      <a:lnTo>
                        <a:pt x="19" y="64"/>
                      </a:lnTo>
                      <a:lnTo>
                        <a:pt x="38" y="57"/>
                      </a:lnTo>
                      <a:lnTo>
                        <a:pt x="51" y="38"/>
                      </a:lnTo>
                      <a:lnTo>
                        <a:pt x="45" y="19"/>
                      </a:lnTo>
                      <a:lnTo>
                        <a:pt x="38" y="13"/>
                      </a:lnTo>
                      <a:lnTo>
                        <a:pt x="19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3" name="Freeform 154"/>
                <p:cNvSpPr>
                  <a:spLocks/>
                </p:cNvSpPr>
                <p:nvPr/>
              </p:nvSpPr>
              <p:spPr bwMode="auto">
                <a:xfrm>
                  <a:off x="2199" y="2084"/>
                  <a:ext cx="58" cy="51"/>
                </a:xfrm>
                <a:custGeom>
                  <a:avLst/>
                  <a:gdLst>
                    <a:gd name="T0" fmla="*/ 51 w 58"/>
                    <a:gd name="T1" fmla="*/ 7 h 51"/>
                    <a:gd name="T2" fmla="*/ 32 w 58"/>
                    <a:gd name="T3" fmla="*/ 0 h 51"/>
                    <a:gd name="T4" fmla="*/ 19 w 58"/>
                    <a:gd name="T5" fmla="*/ 0 h 51"/>
                    <a:gd name="T6" fmla="*/ 7 w 58"/>
                    <a:gd name="T7" fmla="*/ 13 h 51"/>
                    <a:gd name="T8" fmla="*/ 0 w 58"/>
                    <a:gd name="T9" fmla="*/ 26 h 51"/>
                    <a:gd name="T10" fmla="*/ 7 w 58"/>
                    <a:gd name="T11" fmla="*/ 39 h 51"/>
                    <a:gd name="T12" fmla="*/ 19 w 58"/>
                    <a:gd name="T13" fmla="*/ 45 h 51"/>
                    <a:gd name="T14" fmla="*/ 32 w 58"/>
                    <a:gd name="T15" fmla="*/ 51 h 51"/>
                    <a:gd name="T16" fmla="*/ 45 w 58"/>
                    <a:gd name="T17" fmla="*/ 45 h 51"/>
                    <a:gd name="T18" fmla="*/ 58 w 58"/>
                    <a:gd name="T19" fmla="*/ 32 h 51"/>
                    <a:gd name="T20" fmla="*/ 58 w 58"/>
                    <a:gd name="T21" fmla="*/ 20 h 51"/>
                    <a:gd name="T22" fmla="*/ 51 w 58"/>
                    <a:gd name="T23" fmla="*/ 7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1"/>
                    <a:gd name="T38" fmla="*/ 58 w 58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1">
                      <a:moveTo>
                        <a:pt x="51" y="7"/>
                      </a:move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7" y="13"/>
                      </a:lnTo>
                      <a:lnTo>
                        <a:pt x="0" y="26"/>
                      </a:lnTo>
                      <a:lnTo>
                        <a:pt x="7" y="39"/>
                      </a:lnTo>
                      <a:lnTo>
                        <a:pt x="19" y="45"/>
                      </a:lnTo>
                      <a:lnTo>
                        <a:pt x="32" y="51"/>
                      </a:lnTo>
                      <a:lnTo>
                        <a:pt x="45" y="45"/>
                      </a:lnTo>
                      <a:lnTo>
                        <a:pt x="58" y="32"/>
                      </a:lnTo>
                      <a:lnTo>
                        <a:pt x="58" y="20"/>
                      </a:lnTo>
                      <a:lnTo>
                        <a:pt x="51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4" name="Freeform 155"/>
                <p:cNvSpPr>
                  <a:spLocks/>
                </p:cNvSpPr>
                <p:nvPr/>
              </p:nvSpPr>
              <p:spPr bwMode="auto">
                <a:xfrm>
                  <a:off x="1984" y="2046"/>
                  <a:ext cx="57" cy="58"/>
                </a:xfrm>
                <a:custGeom>
                  <a:avLst/>
                  <a:gdLst>
                    <a:gd name="T0" fmla="*/ 44 w 57"/>
                    <a:gd name="T1" fmla="*/ 13 h 58"/>
                    <a:gd name="T2" fmla="*/ 31 w 57"/>
                    <a:gd name="T3" fmla="*/ 0 h 58"/>
                    <a:gd name="T4" fmla="*/ 19 w 57"/>
                    <a:gd name="T5" fmla="*/ 0 h 58"/>
                    <a:gd name="T6" fmla="*/ 6 w 57"/>
                    <a:gd name="T7" fmla="*/ 7 h 58"/>
                    <a:gd name="T8" fmla="*/ 0 w 57"/>
                    <a:gd name="T9" fmla="*/ 26 h 58"/>
                    <a:gd name="T10" fmla="*/ 0 w 57"/>
                    <a:gd name="T11" fmla="*/ 45 h 58"/>
                    <a:gd name="T12" fmla="*/ 19 w 57"/>
                    <a:gd name="T13" fmla="*/ 58 h 58"/>
                    <a:gd name="T14" fmla="*/ 38 w 57"/>
                    <a:gd name="T15" fmla="*/ 58 h 58"/>
                    <a:gd name="T16" fmla="*/ 50 w 57"/>
                    <a:gd name="T17" fmla="*/ 51 h 58"/>
                    <a:gd name="T18" fmla="*/ 57 w 57"/>
                    <a:gd name="T19" fmla="*/ 32 h 58"/>
                    <a:gd name="T20" fmla="*/ 50 w 57"/>
                    <a:gd name="T21" fmla="*/ 19 h 58"/>
                    <a:gd name="T22" fmla="*/ 44 w 57"/>
                    <a:gd name="T23" fmla="*/ 13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8"/>
                    <a:gd name="T38" fmla="*/ 57 w 57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8">
                      <a:moveTo>
                        <a:pt x="44" y="13"/>
                      </a:move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6" y="7"/>
                      </a:lnTo>
                      <a:lnTo>
                        <a:pt x="0" y="26"/>
                      </a:lnTo>
                      <a:lnTo>
                        <a:pt x="0" y="45"/>
                      </a:lnTo>
                      <a:lnTo>
                        <a:pt x="19" y="58"/>
                      </a:lnTo>
                      <a:lnTo>
                        <a:pt x="38" y="58"/>
                      </a:lnTo>
                      <a:lnTo>
                        <a:pt x="50" y="51"/>
                      </a:lnTo>
                      <a:lnTo>
                        <a:pt x="57" y="32"/>
                      </a:lnTo>
                      <a:lnTo>
                        <a:pt x="50" y="19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5" name="Freeform 156"/>
                <p:cNvSpPr>
                  <a:spLocks/>
                </p:cNvSpPr>
                <p:nvPr/>
              </p:nvSpPr>
              <p:spPr bwMode="auto">
                <a:xfrm>
                  <a:off x="2034" y="1869"/>
                  <a:ext cx="58" cy="63"/>
                </a:xfrm>
                <a:custGeom>
                  <a:avLst/>
                  <a:gdLst>
                    <a:gd name="T0" fmla="*/ 39 w 58"/>
                    <a:gd name="T1" fmla="*/ 0 h 63"/>
                    <a:gd name="T2" fmla="*/ 26 w 58"/>
                    <a:gd name="T3" fmla="*/ 0 h 63"/>
                    <a:gd name="T4" fmla="*/ 13 w 58"/>
                    <a:gd name="T5" fmla="*/ 6 h 63"/>
                    <a:gd name="T6" fmla="*/ 0 w 58"/>
                    <a:gd name="T7" fmla="*/ 25 h 63"/>
                    <a:gd name="T8" fmla="*/ 0 w 58"/>
                    <a:gd name="T9" fmla="*/ 38 h 63"/>
                    <a:gd name="T10" fmla="*/ 7 w 58"/>
                    <a:gd name="T11" fmla="*/ 51 h 63"/>
                    <a:gd name="T12" fmla="*/ 26 w 58"/>
                    <a:gd name="T13" fmla="*/ 63 h 63"/>
                    <a:gd name="T14" fmla="*/ 45 w 58"/>
                    <a:gd name="T15" fmla="*/ 63 h 63"/>
                    <a:gd name="T16" fmla="*/ 58 w 58"/>
                    <a:gd name="T17" fmla="*/ 51 h 63"/>
                    <a:gd name="T18" fmla="*/ 58 w 58"/>
                    <a:gd name="T19" fmla="*/ 38 h 63"/>
                    <a:gd name="T20" fmla="*/ 58 w 58"/>
                    <a:gd name="T21" fmla="*/ 25 h 63"/>
                    <a:gd name="T22" fmla="*/ 51 w 58"/>
                    <a:gd name="T23" fmla="*/ 12 h 63"/>
                    <a:gd name="T24" fmla="*/ 45 w 58"/>
                    <a:gd name="T25" fmla="*/ 6 h 63"/>
                    <a:gd name="T26" fmla="*/ 32 w 58"/>
                    <a:gd name="T27" fmla="*/ 0 h 63"/>
                    <a:gd name="T28" fmla="*/ 26 w 58"/>
                    <a:gd name="T29" fmla="*/ 0 h 63"/>
                    <a:gd name="T30" fmla="*/ 39 w 58"/>
                    <a:gd name="T31" fmla="*/ 0 h 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8"/>
                    <a:gd name="T49" fmla="*/ 0 h 63"/>
                    <a:gd name="T50" fmla="*/ 58 w 58"/>
                    <a:gd name="T51" fmla="*/ 63 h 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8" h="63">
                      <a:moveTo>
                        <a:pt x="39" y="0"/>
                      </a:moveTo>
                      <a:lnTo>
                        <a:pt x="26" y="0"/>
                      </a:lnTo>
                      <a:lnTo>
                        <a:pt x="13" y="6"/>
                      </a:lnTo>
                      <a:lnTo>
                        <a:pt x="0" y="25"/>
                      </a:lnTo>
                      <a:lnTo>
                        <a:pt x="0" y="38"/>
                      </a:lnTo>
                      <a:lnTo>
                        <a:pt x="7" y="51"/>
                      </a:lnTo>
                      <a:lnTo>
                        <a:pt x="26" y="63"/>
                      </a:lnTo>
                      <a:lnTo>
                        <a:pt x="45" y="63"/>
                      </a:lnTo>
                      <a:lnTo>
                        <a:pt x="58" y="51"/>
                      </a:lnTo>
                      <a:lnTo>
                        <a:pt x="58" y="38"/>
                      </a:lnTo>
                      <a:lnTo>
                        <a:pt x="58" y="25"/>
                      </a:lnTo>
                      <a:lnTo>
                        <a:pt x="51" y="12"/>
                      </a:lnTo>
                      <a:lnTo>
                        <a:pt x="45" y="6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1" name="Line 157"/>
              <p:cNvSpPr>
                <a:spLocks noChangeShapeType="1"/>
              </p:cNvSpPr>
              <p:nvPr/>
            </p:nvSpPr>
            <p:spPr bwMode="auto">
              <a:xfrm flipV="1">
                <a:off x="2231" y="2048"/>
                <a:ext cx="152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4" name="Oval 158"/>
            <p:cNvSpPr>
              <a:spLocks noChangeArrowheads="1"/>
            </p:cNvSpPr>
            <p:nvPr/>
          </p:nvSpPr>
          <p:spPr bwMode="auto">
            <a:xfrm>
              <a:off x="1685" y="2344"/>
              <a:ext cx="32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5D428CBE-C4A2-4129-A34E-3B62694308FF}" type="slidenum">
              <a:rPr lang="en-US" altLang="en-US" sz="1200">
                <a:latin typeface="Arial" panose="020B0604020202020204" pitchFamily="34" charset="0"/>
              </a:rPr>
              <a:pPr algn="ctr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88975" y="2257425"/>
            <a:ext cx="7772400" cy="1868488"/>
            <a:chOff x="434" y="1422"/>
            <a:chExt cx="4896" cy="1177"/>
          </a:xfrm>
        </p:grpSpPr>
        <p:sp>
          <p:nvSpPr>
            <p:cNvPr id="26653" name="Rectangle 41"/>
            <p:cNvSpPr>
              <a:spLocks noChangeArrowheads="1"/>
            </p:cNvSpPr>
            <p:nvPr/>
          </p:nvSpPr>
          <p:spPr bwMode="auto">
            <a:xfrm>
              <a:off x="434" y="1422"/>
              <a:ext cx="4896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altLang="en-US" sz="2400">
                  <a:solidFill>
                    <a:srgbClr val="0066FF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Eutectoid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 – one solid phase transforms to two other solid phases</a:t>
              </a:r>
            </a:p>
            <a:p>
              <a:pPr lvl="1">
                <a:spcBef>
                  <a:spcPct val="20000"/>
                </a:spcBef>
              </a:pPr>
              <a:r>
                <a:rPr lang="en-US" altLang="en-US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400" baseline="-25000"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          </a:t>
              </a:r>
              <a:r>
                <a:rPr lang="en-US" altLang="en-US" sz="2400" i="1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S</a:t>
              </a:r>
              <a:r>
                <a:rPr lang="en-US" altLang="en-US" sz="2400" baseline="-250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1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+</a:t>
              </a:r>
              <a:r>
                <a:rPr lang="en-US" altLang="en-US" sz="2400" i="1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S</a:t>
              </a:r>
              <a:r>
                <a:rPr lang="en-US" altLang="en-US" sz="2400" baseline="-250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3				</a:t>
              </a:r>
            </a:p>
            <a:p>
              <a:pPr lvl="1">
                <a:spcBef>
                  <a:spcPct val="20000"/>
                </a:spcBef>
              </a:pP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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            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 + Fe</a:t>
              </a:r>
              <a:r>
                <a:rPr lang="en-US" altLang="en-US" sz="2400" baseline="-250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C  </a:t>
              </a:r>
              <a:r>
                <a:rPr lang="en-US" altLang="en-US" sz="2400">
                  <a:latin typeface="Arial" panose="020B0604020202020204" pitchFamily="34" charset="0"/>
                  <a:sym typeface="Symbol" panose="05050102010706020507" pitchFamily="18" charset="2"/>
                </a:rPr>
                <a:t>(For Fe-C, 727C, 0.76 wt% C)</a:t>
              </a:r>
              <a:r>
                <a:rPr lang="en-US" altLang="en-US" sz="2400" b="1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26654" name="Text Box 12"/>
            <p:cNvSpPr txBox="1">
              <a:spLocks noChangeArrowheads="1"/>
            </p:cNvSpPr>
            <p:nvPr/>
          </p:nvSpPr>
          <p:spPr bwMode="auto">
            <a:xfrm>
              <a:off x="2423" y="1844"/>
              <a:ext cx="16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intermetallic compound - cementite</a:t>
              </a:r>
            </a:p>
          </p:txBody>
        </p:sp>
        <p:sp>
          <p:nvSpPr>
            <p:cNvPr id="26655" name="Line 13"/>
            <p:cNvSpPr>
              <a:spLocks noChangeShapeType="1"/>
            </p:cNvSpPr>
            <p:nvPr/>
          </p:nvSpPr>
          <p:spPr bwMode="auto">
            <a:xfrm flipH="1">
              <a:off x="2277" y="1990"/>
              <a:ext cx="20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6" name="Group 14"/>
            <p:cNvGrpSpPr>
              <a:grpSpLocks/>
            </p:cNvGrpSpPr>
            <p:nvPr/>
          </p:nvGrpSpPr>
          <p:grpSpPr bwMode="auto">
            <a:xfrm>
              <a:off x="1113" y="2177"/>
              <a:ext cx="365" cy="404"/>
              <a:chOff x="1277" y="1007"/>
              <a:chExt cx="365" cy="404"/>
            </a:xfrm>
          </p:grpSpPr>
          <p:grpSp>
            <p:nvGrpSpPr>
              <p:cNvPr id="26662" name="Group 15"/>
              <p:cNvGrpSpPr>
                <a:grpSpLocks/>
              </p:cNvGrpSpPr>
              <p:nvPr/>
            </p:nvGrpSpPr>
            <p:grpSpPr bwMode="auto">
              <a:xfrm>
                <a:off x="1315" y="1161"/>
                <a:ext cx="288" cy="92"/>
                <a:chOff x="1632" y="1161"/>
                <a:chExt cx="288" cy="92"/>
              </a:xfrm>
            </p:grpSpPr>
            <p:sp>
              <p:nvSpPr>
                <p:cNvPr id="26665" name="Line 16"/>
                <p:cNvSpPr>
                  <a:spLocks noChangeShapeType="1"/>
                </p:cNvSpPr>
                <p:nvPr/>
              </p:nvSpPr>
              <p:spPr bwMode="auto">
                <a:xfrm>
                  <a:off x="1632" y="120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6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1223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7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1865" y="1161"/>
                  <a:ext cx="55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8" name="Line 19"/>
                <p:cNvSpPr>
                  <a:spLocks noChangeShapeType="1"/>
                </p:cNvSpPr>
                <p:nvPr/>
              </p:nvSpPr>
              <p:spPr bwMode="auto">
                <a:xfrm>
                  <a:off x="1632" y="1223"/>
                  <a:ext cx="78" cy="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63" name="Text Box 20"/>
              <p:cNvSpPr txBox="1">
                <a:spLocks noChangeArrowheads="1"/>
              </p:cNvSpPr>
              <p:nvPr/>
            </p:nvSpPr>
            <p:spPr bwMode="auto">
              <a:xfrm>
                <a:off x="1284" y="1007"/>
                <a:ext cx="3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>
                    <a:latin typeface="Arial" panose="020B0604020202020204" pitchFamily="34" charset="0"/>
                  </a:rPr>
                  <a:t>cool</a:t>
                </a:r>
              </a:p>
            </p:txBody>
          </p:sp>
          <p:sp>
            <p:nvSpPr>
              <p:cNvPr id="26664" name="Text Box 21"/>
              <p:cNvSpPr txBox="1">
                <a:spLocks noChangeArrowheads="1"/>
              </p:cNvSpPr>
              <p:nvPr/>
            </p:nvSpPr>
            <p:spPr bwMode="auto">
              <a:xfrm>
                <a:off x="1277" y="1199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>
                    <a:latin typeface="Arial" panose="020B0604020202020204" pitchFamily="34" charset="0"/>
                  </a:rPr>
                  <a:t>heat</a:t>
                </a:r>
              </a:p>
            </p:txBody>
          </p:sp>
        </p:grpSp>
        <p:grpSp>
          <p:nvGrpSpPr>
            <p:cNvPr id="26657" name="Group 22"/>
            <p:cNvGrpSpPr>
              <a:grpSpLocks/>
            </p:cNvGrpSpPr>
            <p:nvPr/>
          </p:nvGrpSpPr>
          <p:grpSpPr bwMode="auto">
            <a:xfrm>
              <a:off x="1138" y="2021"/>
              <a:ext cx="288" cy="92"/>
              <a:chOff x="1632" y="1161"/>
              <a:chExt cx="288" cy="92"/>
            </a:xfrm>
          </p:grpSpPr>
          <p:sp>
            <p:nvSpPr>
              <p:cNvPr id="26658" name="Line 23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24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25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Line 26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Eutectic, Eutectoid, &amp; Peritectic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1112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66FF"/>
                </a:solidFill>
                <a:cs typeface="Times New Roman" panose="02020603050405020304" pitchFamily="18" charset="0"/>
              </a:rPr>
              <a:t>Eutectic</a:t>
            </a:r>
            <a:r>
              <a:rPr lang="en-US" altLang="en-US" sz="2800" b="1" smtClean="0">
                <a:cs typeface="Times New Roman" panose="02020603050405020304" pitchFamily="18" charset="0"/>
              </a:rPr>
              <a:t> - liquid transforms to two solid phases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smtClean="0">
                <a:cs typeface="Times New Roman" panose="02020603050405020304" pitchFamily="18" charset="0"/>
              </a:rPr>
              <a:t>L</a:t>
            </a:r>
            <a:r>
              <a:rPr lang="en-US" altLang="en-US" sz="2400" b="1" smtClean="0"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cs typeface="Times New Roman" panose="02020603050405020304" pitchFamily="18" charset="0"/>
                <a:sym typeface="ChemSyn" pitchFamily="2" charset="2"/>
              </a:rPr>
              <a:t>          </a:t>
            </a:r>
            <a:r>
              <a:rPr lang="en-US" altLang="en-US" sz="2400" b="1" smtClean="0">
                <a:cs typeface="Times New Roman" panose="02020603050405020304" pitchFamily="18" charset="0"/>
                <a:sym typeface="Symbol" panose="05050102010706020507" pitchFamily="18" charset="2"/>
              </a:rPr>
              <a:t> + 	   </a:t>
            </a:r>
            <a:r>
              <a:rPr lang="en-US" altLang="en-US" sz="2400" b="1" smtClean="0">
                <a:sym typeface="Symbol" panose="05050102010706020507" pitchFamily="18" charset="2"/>
              </a:rPr>
              <a:t>(For Pb-Sn, 183C, 61.9 wt% Sn)</a:t>
            </a:r>
            <a:r>
              <a:rPr lang="en-US" altLang="en-US" smtClean="0">
                <a:sym typeface="Symbol" panose="05050102010706020507" pitchFamily="18" charset="2"/>
              </a:rPr>
              <a:t> </a:t>
            </a:r>
            <a:endParaRPr lang="en-US" altLang="en-US" sz="2400" b="1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b="1" smtClean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619250" y="1576388"/>
            <a:ext cx="579438" cy="641350"/>
            <a:chOff x="1277" y="1007"/>
            <a:chExt cx="365" cy="404"/>
          </a:xfrm>
        </p:grpSpPr>
        <p:grpSp>
          <p:nvGrpSpPr>
            <p:cNvPr id="26646" name="Group 4"/>
            <p:cNvGrpSpPr>
              <a:grpSpLocks/>
            </p:cNvGrpSpPr>
            <p:nvPr/>
          </p:nvGrpSpPr>
          <p:grpSpPr bwMode="auto">
            <a:xfrm>
              <a:off x="1315" y="1161"/>
              <a:ext cx="288" cy="92"/>
              <a:chOff x="1632" y="1161"/>
              <a:chExt cx="288" cy="92"/>
            </a:xfrm>
          </p:grpSpPr>
          <p:sp>
            <p:nvSpPr>
              <p:cNvPr id="26649" name="Line 5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6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7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Line 8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Text Box 9"/>
            <p:cNvSpPr txBox="1">
              <a:spLocks noChangeArrowheads="1"/>
            </p:cNvSpPr>
            <p:nvPr/>
          </p:nvSpPr>
          <p:spPr bwMode="auto">
            <a:xfrm>
              <a:off x="1284" y="1007"/>
              <a:ext cx="3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cool</a:t>
              </a:r>
            </a:p>
          </p:txBody>
        </p:sp>
        <p:sp>
          <p:nvSpPr>
            <p:cNvPr id="26648" name="Text Box 10"/>
            <p:cNvSpPr txBox="1">
              <a:spLocks noChangeArrowheads="1"/>
            </p:cNvSpPr>
            <p:nvPr/>
          </p:nvSpPr>
          <p:spPr bwMode="auto">
            <a:xfrm>
              <a:off x="1277" y="1199"/>
              <a:ext cx="3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heat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90563" y="4124325"/>
            <a:ext cx="7772400" cy="1876425"/>
            <a:chOff x="435" y="2598"/>
            <a:chExt cx="4896" cy="1182"/>
          </a:xfrm>
        </p:grpSpPr>
        <p:grpSp>
          <p:nvGrpSpPr>
            <p:cNvPr id="26632" name="Group 27"/>
            <p:cNvGrpSpPr>
              <a:grpSpLocks/>
            </p:cNvGrpSpPr>
            <p:nvPr/>
          </p:nvGrpSpPr>
          <p:grpSpPr bwMode="auto">
            <a:xfrm>
              <a:off x="1411" y="3376"/>
              <a:ext cx="365" cy="404"/>
              <a:chOff x="1277" y="1007"/>
              <a:chExt cx="365" cy="404"/>
            </a:xfrm>
          </p:grpSpPr>
          <p:grpSp>
            <p:nvGrpSpPr>
              <p:cNvPr id="26639" name="Group 28"/>
              <p:cNvGrpSpPr>
                <a:grpSpLocks/>
              </p:cNvGrpSpPr>
              <p:nvPr/>
            </p:nvGrpSpPr>
            <p:grpSpPr bwMode="auto">
              <a:xfrm>
                <a:off x="1315" y="1161"/>
                <a:ext cx="288" cy="92"/>
                <a:chOff x="1632" y="1161"/>
                <a:chExt cx="288" cy="92"/>
              </a:xfrm>
            </p:grpSpPr>
            <p:sp>
              <p:nvSpPr>
                <p:cNvPr id="26642" name="Line 29"/>
                <p:cNvSpPr>
                  <a:spLocks noChangeShapeType="1"/>
                </p:cNvSpPr>
                <p:nvPr/>
              </p:nvSpPr>
              <p:spPr bwMode="auto">
                <a:xfrm>
                  <a:off x="1632" y="120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3" name="Line 30"/>
                <p:cNvSpPr>
                  <a:spLocks noChangeShapeType="1"/>
                </p:cNvSpPr>
                <p:nvPr/>
              </p:nvSpPr>
              <p:spPr bwMode="auto">
                <a:xfrm>
                  <a:off x="1632" y="1223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4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1865" y="1161"/>
                  <a:ext cx="55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5" name="Line 32"/>
                <p:cNvSpPr>
                  <a:spLocks noChangeShapeType="1"/>
                </p:cNvSpPr>
                <p:nvPr/>
              </p:nvSpPr>
              <p:spPr bwMode="auto">
                <a:xfrm>
                  <a:off x="1632" y="1223"/>
                  <a:ext cx="78" cy="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40" name="Text Box 33"/>
              <p:cNvSpPr txBox="1">
                <a:spLocks noChangeArrowheads="1"/>
              </p:cNvSpPr>
              <p:nvPr/>
            </p:nvSpPr>
            <p:spPr bwMode="auto">
              <a:xfrm>
                <a:off x="1284" y="1007"/>
                <a:ext cx="3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>
                    <a:latin typeface="Arial" panose="020B0604020202020204" pitchFamily="34" charset="0"/>
                  </a:rPr>
                  <a:t>cool</a:t>
                </a:r>
              </a:p>
            </p:txBody>
          </p:sp>
          <p:sp>
            <p:nvSpPr>
              <p:cNvPr id="26641" name="Text Box 34"/>
              <p:cNvSpPr txBox="1">
                <a:spLocks noChangeArrowheads="1"/>
              </p:cNvSpPr>
              <p:nvPr/>
            </p:nvSpPr>
            <p:spPr bwMode="auto">
              <a:xfrm>
                <a:off x="1277" y="1199"/>
                <a:ext cx="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>
                    <a:latin typeface="Arial" panose="020B0604020202020204" pitchFamily="34" charset="0"/>
                  </a:rPr>
                  <a:t>heat</a:t>
                </a:r>
              </a:p>
            </p:txBody>
          </p:sp>
        </p:grpSp>
        <p:grpSp>
          <p:nvGrpSpPr>
            <p:cNvPr id="26633" name="Group 35"/>
            <p:cNvGrpSpPr>
              <a:grpSpLocks/>
            </p:cNvGrpSpPr>
            <p:nvPr/>
          </p:nvGrpSpPr>
          <p:grpSpPr bwMode="auto">
            <a:xfrm>
              <a:off x="1422" y="3247"/>
              <a:ext cx="288" cy="92"/>
              <a:chOff x="1632" y="1161"/>
              <a:chExt cx="288" cy="92"/>
            </a:xfrm>
          </p:grpSpPr>
          <p:sp>
            <p:nvSpPr>
              <p:cNvPr id="26635" name="Line 36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Line 37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Line 38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Line 39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4" name="Rectangle 42"/>
            <p:cNvSpPr>
              <a:spLocks noChangeArrowheads="1"/>
            </p:cNvSpPr>
            <p:nvPr/>
          </p:nvSpPr>
          <p:spPr bwMode="auto">
            <a:xfrm>
              <a:off x="435" y="2598"/>
              <a:ext cx="4896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altLang="en-US" sz="2400">
                  <a:solidFill>
                    <a:srgbClr val="0066FF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Peritectic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- </a:t>
              </a:r>
              <a:r>
                <a:rPr lang="en-US" altLang="en-US" sz="2400">
                  <a:latin typeface="Arial" panose="020B0604020202020204" pitchFamily="34" charset="0"/>
                  <a:sym typeface="Wingdings" panose="05000000000000000000" pitchFamily="2" charset="2"/>
                </a:rPr>
                <a:t>liquid and one solid phase transform to a second solid phase</a:t>
              </a:r>
              <a:r>
                <a:rPr lang="en-US" altLang="en-US" sz="2800" b="1">
                  <a:latin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altLang="en-US" sz="240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lvl="1">
                <a:spcBef>
                  <a:spcPct val="20000"/>
                </a:spcBef>
              </a:pPr>
              <a:r>
                <a:rPr lang="en-US" altLang="en-US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400" baseline="-25000">
                  <a:latin typeface="Arial" panose="020B060402020202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          </a:t>
              </a:r>
              <a:r>
                <a:rPr lang="en-US" altLang="en-US" sz="2400" i="1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S</a:t>
              </a:r>
              <a:r>
                <a:rPr lang="en-US" altLang="en-US" sz="2400" baseline="-250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2</a:t>
              </a:r>
              <a:endParaRPr lang="en-US" altLang="en-US" sz="2400"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lvl="1">
                <a:spcBef>
                  <a:spcPct val="20000"/>
                </a:spcBef>
              </a:pPr>
              <a:r>
                <a:rPr lang="en-US" altLang="en-US" sz="12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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  + </a:t>
              </a:r>
              <a:r>
                <a:rPr lang="en-US" altLang="en-US" sz="2400" i="1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L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ChemSyn" pitchFamily="2" charset="2"/>
                </a:rPr>
                <a:t>           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         (</a:t>
              </a:r>
              <a:r>
                <a:rPr lang="en-US" altLang="en-US" sz="2400">
                  <a:latin typeface="Arial" panose="020B0604020202020204" pitchFamily="34" charset="0"/>
                  <a:sym typeface="Symbol" panose="05050102010706020507" pitchFamily="18" charset="2"/>
                </a:rPr>
                <a:t>For Fe-C, 1493°C, 0.16 wt% C)</a:t>
              </a:r>
              <a:r>
                <a:rPr lang="en-US" altLang="en-US" sz="2800" b="1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80C0644B-F9BA-4878-87B8-6351D02104CE}" type="slidenum">
              <a:rPr lang="en-US" altLang="en-US" sz="1200">
                <a:latin typeface="Arial" panose="020B0604020202020204" pitchFamily="34" charset="0"/>
              </a:rPr>
              <a:pPr algn="ctr"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Freeform 378"/>
          <p:cNvSpPr>
            <a:spLocks/>
          </p:cNvSpPr>
          <p:nvPr/>
        </p:nvSpPr>
        <p:spPr bwMode="auto">
          <a:xfrm>
            <a:off x="3209925" y="1063625"/>
            <a:ext cx="2901950" cy="1041400"/>
          </a:xfrm>
          <a:custGeom>
            <a:avLst/>
            <a:gdLst>
              <a:gd name="T0" fmla="*/ 0 w 2432"/>
              <a:gd name="T1" fmla="*/ 0 h 880"/>
              <a:gd name="T2" fmla="*/ 0 w 2432"/>
              <a:gd name="T3" fmla="*/ 123075 h 880"/>
              <a:gd name="T4" fmla="*/ 143188 w 2432"/>
              <a:gd name="T5" fmla="*/ 217747 h 880"/>
              <a:gd name="T6" fmla="*/ 372290 w 2432"/>
              <a:gd name="T7" fmla="*/ 350289 h 880"/>
              <a:gd name="T8" fmla="*/ 830492 w 2432"/>
              <a:gd name="T9" fmla="*/ 568036 h 880"/>
              <a:gd name="T10" fmla="*/ 1298241 w 2432"/>
              <a:gd name="T11" fmla="*/ 785784 h 880"/>
              <a:gd name="T12" fmla="*/ 1680076 w 2432"/>
              <a:gd name="T13" fmla="*/ 956195 h 880"/>
              <a:gd name="T14" fmla="*/ 1804173 w 2432"/>
              <a:gd name="T15" fmla="*/ 1041400 h 880"/>
              <a:gd name="T16" fmla="*/ 2176462 w 2432"/>
              <a:gd name="T17" fmla="*/ 937260 h 880"/>
              <a:gd name="T18" fmla="*/ 2577390 w 2432"/>
              <a:gd name="T19" fmla="*/ 823653 h 880"/>
              <a:gd name="T20" fmla="*/ 2901950 w 2432"/>
              <a:gd name="T21" fmla="*/ 719513 h 880"/>
              <a:gd name="T22" fmla="*/ 2901950 w 2432"/>
              <a:gd name="T23" fmla="*/ 0 h 880"/>
              <a:gd name="T24" fmla="*/ 0 w 2432"/>
              <a:gd name="T25" fmla="*/ 0 h 8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2"/>
              <a:gd name="T40" fmla="*/ 0 h 880"/>
              <a:gd name="T41" fmla="*/ 2432 w 2432"/>
              <a:gd name="T42" fmla="*/ 880 h 8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2" h="880">
                <a:moveTo>
                  <a:pt x="0" y="0"/>
                </a:moveTo>
                <a:lnTo>
                  <a:pt x="0" y="104"/>
                </a:lnTo>
                <a:lnTo>
                  <a:pt x="120" y="184"/>
                </a:lnTo>
                <a:lnTo>
                  <a:pt x="312" y="296"/>
                </a:lnTo>
                <a:lnTo>
                  <a:pt x="696" y="480"/>
                </a:lnTo>
                <a:lnTo>
                  <a:pt x="1088" y="664"/>
                </a:lnTo>
                <a:lnTo>
                  <a:pt x="1408" y="808"/>
                </a:lnTo>
                <a:lnTo>
                  <a:pt x="1512" y="880"/>
                </a:lnTo>
                <a:lnTo>
                  <a:pt x="1824" y="792"/>
                </a:lnTo>
                <a:lnTo>
                  <a:pt x="2160" y="696"/>
                </a:lnTo>
                <a:lnTo>
                  <a:pt x="2432" y="608"/>
                </a:lnTo>
                <a:lnTo>
                  <a:pt x="2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379"/>
          <p:cNvSpPr>
            <a:spLocks noChangeShapeType="1"/>
          </p:cNvSpPr>
          <p:nvPr/>
        </p:nvSpPr>
        <p:spPr bwMode="auto">
          <a:xfrm>
            <a:off x="3733800" y="2114550"/>
            <a:ext cx="2336800" cy="1588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380"/>
          <p:cNvSpPr>
            <a:spLocks noChangeArrowheads="1"/>
          </p:cNvSpPr>
          <p:nvPr/>
        </p:nvSpPr>
        <p:spPr bwMode="auto">
          <a:xfrm>
            <a:off x="3711575" y="17176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CC00"/>
                </a:solidFill>
                <a:latin typeface="Arial" panose="020B0604020202020204" pitchFamily="34" charset="0"/>
              </a:rPr>
              <a:t>L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27654" name="Rectangle 381"/>
          <p:cNvSpPr>
            <a:spLocks noChangeArrowheads="1"/>
          </p:cNvSpPr>
          <p:nvPr/>
        </p:nvSpPr>
        <p:spPr bwMode="auto">
          <a:xfrm>
            <a:off x="3844925" y="1717675"/>
            <a:ext cx="133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5" name="Rectangle 382"/>
          <p:cNvSpPr>
            <a:spLocks noChangeArrowheads="1"/>
          </p:cNvSpPr>
          <p:nvPr/>
        </p:nvSpPr>
        <p:spPr bwMode="auto">
          <a:xfrm>
            <a:off x="3998913" y="1704975"/>
            <a:ext cx="14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6" name="Rectangle 383"/>
          <p:cNvSpPr>
            <a:spLocks noChangeArrowheads="1"/>
          </p:cNvSpPr>
          <p:nvPr/>
        </p:nvSpPr>
        <p:spPr bwMode="auto">
          <a:xfrm>
            <a:off x="5605463" y="18859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CC00"/>
                </a:solidFill>
                <a:latin typeface="Arial" panose="020B0604020202020204" pitchFamily="34" charset="0"/>
              </a:rPr>
              <a:t>L</a:t>
            </a:r>
            <a:endParaRPr lang="en-US" altLang="en-US" i="1">
              <a:latin typeface="Arial" panose="020B0604020202020204" pitchFamily="34" charset="0"/>
            </a:endParaRPr>
          </a:p>
        </p:txBody>
      </p:sp>
      <p:sp>
        <p:nvSpPr>
          <p:cNvPr id="27657" name="Rectangle 384"/>
          <p:cNvSpPr>
            <a:spLocks noChangeArrowheads="1"/>
          </p:cNvSpPr>
          <p:nvPr/>
        </p:nvSpPr>
        <p:spPr bwMode="auto">
          <a:xfrm>
            <a:off x="5729288" y="1885950"/>
            <a:ext cx="133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8" name="Rectangle 385"/>
          <p:cNvSpPr>
            <a:spLocks noChangeArrowheads="1"/>
          </p:cNvSpPr>
          <p:nvPr/>
        </p:nvSpPr>
        <p:spPr bwMode="auto">
          <a:xfrm>
            <a:off x="5853113" y="1878013"/>
            <a:ext cx="125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  <a:endParaRPr lang="en-US" altLang="en-US">
              <a:solidFill>
                <a:srgbClr val="FF6600"/>
              </a:solidFill>
              <a:latin typeface="Times" panose="02020603050405020304" pitchFamily="18" charset="0"/>
            </a:endParaRPr>
          </a:p>
        </p:txBody>
      </p:sp>
      <p:sp>
        <p:nvSpPr>
          <p:cNvPr id="27659" name="Rectangle 386"/>
          <p:cNvSpPr>
            <a:spLocks noChangeArrowheads="1"/>
          </p:cNvSpPr>
          <p:nvPr/>
        </p:nvSpPr>
        <p:spPr bwMode="auto">
          <a:xfrm>
            <a:off x="4379913" y="2319338"/>
            <a:ext cx="144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60" name="Rectangle 387"/>
          <p:cNvSpPr>
            <a:spLocks noChangeArrowheads="1"/>
          </p:cNvSpPr>
          <p:nvPr/>
        </p:nvSpPr>
        <p:spPr bwMode="auto">
          <a:xfrm>
            <a:off x="4559300" y="2319338"/>
            <a:ext cx="133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61" name="Rectangle 388"/>
          <p:cNvSpPr>
            <a:spLocks noChangeArrowheads="1"/>
          </p:cNvSpPr>
          <p:nvPr/>
        </p:nvSpPr>
        <p:spPr bwMode="auto">
          <a:xfrm>
            <a:off x="4730750" y="2319338"/>
            <a:ext cx="125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993300"/>
                </a:solidFill>
                <a:latin typeface="Symbol" panose="05050102010706020507" pitchFamily="18" charset="2"/>
              </a:rPr>
              <a:t>b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62" name="Rectangle 389"/>
          <p:cNvSpPr>
            <a:spLocks noChangeArrowheads="1"/>
          </p:cNvSpPr>
          <p:nvPr/>
        </p:nvSpPr>
        <p:spPr bwMode="auto">
          <a:xfrm>
            <a:off x="2855913" y="1924050"/>
            <a:ext cx="2968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3" name="Rectangle 390"/>
          <p:cNvSpPr>
            <a:spLocks noChangeArrowheads="1"/>
          </p:cNvSpPr>
          <p:nvPr/>
        </p:nvSpPr>
        <p:spPr bwMode="auto">
          <a:xfrm>
            <a:off x="3189288" y="19240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64" name="Line 391"/>
          <p:cNvSpPr>
            <a:spLocks noChangeShapeType="1"/>
          </p:cNvSpPr>
          <p:nvPr/>
        </p:nvSpPr>
        <p:spPr bwMode="auto">
          <a:xfrm>
            <a:off x="4375150" y="3203575"/>
            <a:ext cx="0" cy="381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Oval 392"/>
          <p:cNvSpPr>
            <a:spLocks noChangeArrowheads="1"/>
          </p:cNvSpPr>
          <p:nvPr/>
        </p:nvSpPr>
        <p:spPr bwMode="auto">
          <a:xfrm>
            <a:off x="4989513" y="2095500"/>
            <a:ext cx="38100" cy="381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7666" name="Rectangle 393"/>
          <p:cNvSpPr>
            <a:spLocks noChangeArrowheads="1"/>
          </p:cNvSpPr>
          <p:nvPr/>
        </p:nvSpPr>
        <p:spPr bwMode="auto">
          <a:xfrm>
            <a:off x="6380163" y="3222625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, wt% Sn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7" name="Rectangle 394"/>
          <p:cNvSpPr>
            <a:spLocks noChangeArrowheads="1"/>
          </p:cNvSpPr>
          <p:nvPr/>
        </p:nvSpPr>
        <p:spPr bwMode="auto">
          <a:xfrm>
            <a:off x="3695700" y="3330575"/>
            <a:ext cx="198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8" name="Rectangle 395"/>
          <p:cNvSpPr>
            <a:spLocks noChangeArrowheads="1"/>
          </p:cNvSpPr>
          <p:nvPr/>
        </p:nvSpPr>
        <p:spPr bwMode="auto">
          <a:xfrm>
            <a:off x="4865688" y="3330575"/>
            <a:ext cx="1984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60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9" name="Rectangle 396"/>
          <p:cNvSpPr>
            <a:spLocks noChangeArrowheads="1"/>
          </p:cNvSpPr>
          <p:nvPr/>
        </p:nvSpPr>
        <p:spPr bwMode="auto">
          <a:xfrm>
            <a:off x="5434013" y="3330575"/>
            <a:ext cx="1984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80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70" name="Rectangle 397"/>
          <p:cNvSpPr>
            <a:spLocks noChangeArrowheads="1"/>
          </p:cNvSpPr>
          <p:nvPr/>
        </p:nvSpPr>
        <p:spPr bwMode="auto">
          <a:xfrm>
            <a:off x="5951538" y="3330575"/>
            <a:ext cx="2968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71" name="Rectangle 398"/>
          <p:cNvSpPr>
            <a:spLocks noChangeArrowheads="1"/>
          </p:cNvSpPr>
          <p:nvPr/>
        </p:nvSpPr>
        <p:spPr bwMode="auto">
          <a:xfrm>
            <a:off x="3190875" y="33305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72" name="Line 399"/>
          <p:cNvSpPr>
            <a:spLocks noChangeShapeType="1"/>
          </p:cNvSpPr>
          <p:nvPr/>
        </p:nvSpPr>
        <p:spPr bwMode="auto">
          <a:xfrm flipV="1">
            <a:off x="3797300" y="3203575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400"/>
          <p:cNvSpPr>
            <a:spLocks noChangeShapeType="1"/>
          </p:cNvSpPr>
          <p:nvPr/>
        </p:nvSpPr>
        <p:spPr bwMode="auto">
          <a:xfrm flipV="1">
            <a:off x="4375150" y="3203575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401"/>
          <p:cNvSpPr>
            <a:spLocks noChangeShapeType="1"/>
          </p:cNvSpPr>
          <p:nvPr/>
        </p:nvSpPr>
        <p:spPr bwMode="auto">
          <a:xfrm flipV="1">
            <a:off x="4953000" y="3203575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402"/>
          <p:cNvSpPr>
            <a:spLocks noChangeShapeType="1"/>
          </p:cNvSpPr>
          <p:nvPr/>
        </p:nvSpPr>
        <p:spPr bwMode="auto">
          <a:xfrm flipV="1">
            <a:off x="5530850" y="3213100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Rectangle 403"/>
          <p:cNvSpPr>
            <a:spLocks noChangeArrowheads="1"/>
          </p:cNvSpPr>
          <p:nvPr/>
        </p:nvSpPr>
        <p:spPr bwMode="auto">
          <a:xfrm>
            <a:off x="2855913" y="1292225"/>
            <a:ext cx="2968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300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77" name="Rectangle 404"/>
          <p:cNvSpPr>
            <a:spLocks noChangeArrowheads="1"/>
          </p:cNvSpPr>
          <p:nvPr/>
        </p:nvSpPr>
        <p:spPr bwMode="auto">
          <a:xfrm>
            <a:off x="3190875" y="1292225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78" name="Rectangle 405"/>
          <p:cNvSpPr>
            <a:spLocks noChangeArrowheads="1"/>
          </p:cNvSpPr>
          <p:nvPr/>
        </p:nvSpPr>
        <p:spPr bwMode="auto">
          <a:xfrm>
            <a:off x="2855913" y="2579688"/>
            <a:ext cx="2968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79" name="Rectangle 406"/>
          <p:cNvSpPr>
            <a:spLocks noChangeArrowheads="1"/>
          </p:cNvSpPr>
          <p:nvPr/>
        </p:nvSpPr>
        <p:spPr bwMode="auto">
          <a:xfrm>
            <a:off x="3190875" y="257968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80" name="Freeform 407"/>
          <p:cNvSpPr>
            <a:spLocks/>
          </p:cNvSpPr>
          <p:nvPr/>
        </p:nvSpPr>
        <p:spPr bwMode="auto">
          <a:xfrm>
            <a:off x="3209925" y="1195388"/>
            <a:ext cx="511175" cy="1800225"/>
          </a:xfrm>
          <a:custGeom>
            <a:avLst/>
            <a:gdLst>
              <a:gd name="T0" fmla="*/ 0 w 432"/>
              <a:gd name="T1" fmla="*/ 0 h 1520"/>
              <a:gd name="T2" fmla="*/ 113594 w 432"/>
              <a:gd name="T3" fmla="*/ 104224 h 1520"/>
              <a:gd name="T4" fmla="*/ 227189 w 432"/>
              <a:gd name="T5" fmla="*/ 246347 h 1520"/>
              <a:gd name="T6" fmla="*/ 350250 w 432"/>
              <a:gd name="T7" fmla="*/ 435844 h 1520"/>
              <a:gd name="T8" fmla="*/ 435445 w 432"/>
              <a:gd name="T9" fmla="*/ 596917 h 1520"/>
              <a:gd name="T10" fmla="*/ 473310 w 432"/>
              <a:gd name="T11" fmla="*/ 748515 h 1520"/>
              <a:gd name="T12" fmla="*/ 511175 w 432"/>
              <a:gd name="T13" fmla="*/ 919062 h 1520"/>
              <a:gd name="T14" fmla="*/ 397581 w 432"/>
              <a:gd name="T15" fmla="*/ 1004336 h 1520"/>
              <a:gd name="T16" fmla="*/ 312385 w 432"/>
              <a:gd name="T17" fmla="*/ 1099085 h 1520"/>
              <a:gd name="T18" fmla="*/ 227189 w 432"/>
              <a:gd name="T19" fmla="*/ 1231733 h 1520"/>
              <a:gd name="T20" fmla="*/ 151459 w 432"/>
              <a:gd name="T21" fmla="*/ 1411756 h 1520"/>
              <a:gd name="T22" fmla="*/ 94662 w 432"/>
              <a:gd name="T23" fmla="*/ 1601253 h 1520"/>
              <a:gd name="T24" fmla="*/ 56797 w 432"/>
              <a:gd name="T25" fmla="*/ 1752851 h 1520"/>
              <a:gd name="T26" fmla="*/ 47331 w 432"/>
              <a:gd name="T27" fmla="*/ 1800225 h 1520"/>
              <a:gd name="T28" fmla="*/ 0 w 432"/>
              <a:gd name="T29" fmla="*/ 1800225 h 1520"/>
              <a:gd name="T30" fmla="*/ 0 w 432"/>
              <a:gd name="T31" fmla="*/ 0 h 1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2"/>
              <a:gd name="T49" fmla="*/ 0 h 1520"/>
              <a:gd name="T50" fmla="*/ 432 w 432"/>
              <a:gd name="T51" fmla="*/ 1520 h 1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2" h="1520">
                <a:moveTo>
                  <a:pt x="0" y="0"/>
                </a:moveTo>
                <a:lnTo>
                  <a:pt x="96" y="88"/>
                </a:lnTo>
                <a:lnTo>
                  <a:pt x="192" y="208"/>
                </a:lnTo>
                <a:lnTo>
                  <a:pt x="296" y="368"/>
                </a:lnTo>
                <a:lnTo>
                  <a:pt x="368" y="504"/>
                </a:lnTo>
                <a:lnTo>
                  <a:pt x="400" y="632"/>
                </a:lnTo>
                <a:lnTo>
                  <a:pt x="432" y="776"/>
                </a:lnTo>
                <a:lnTo>
                  <a:pt x="336" y="848"/>
                </a:lnTo>
                <a:lnTo>
                  <a:pt x="264" y="928"/>
                </a:lnTo>
                <a:lnTo>
                  <a:pt x="192" y="1040"/>
                </a:lnTo>
                <a:lnTo>
                  <a:pt x="128" y="1192"/>
                </a:lnTo>
                <a:lnTo>
                  <a:pt x="80" y="1352"/>
                </a:lnTo>
                <a:lnTo>
                  <a:pt x="48" y="1480"/>
                </a:lnTo>
                <a:lnTo>
                  <a:pt x="40" y="1520"/>
                </a:lnTo>
                <a:lnTo>
                  <a:pt x="0" y="152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1" name="Freeform 408"/>
          <p:cNvSpPr>
            <a:spLocks/>
          </p:cNvSpPr>
          <p:nvPr/>
        </p:nvSpPr>
        <p:spPr bwMode="auto">
          <a:xfrm>
            <a:off x="6032500" y="1792288"/>
            <a:ext cx="74613" cy="1146175"/>
          </a:xfrm>
          <a:custGeom>
            <a:avLst/>
            <a:gdLst>
              <a:gd name="T0" fmla="*/ 55960 w 64"/>
              <a:gd name="T1" fmla="*/ 0 h 968"/>
              <a:gd name="T2" fmla="*/ 27980 w 64"/>
              <a:gd name="T3" fmla="*/ 85253 h 968"/>
              <a:gd name="T4" fmla="*/ 0 w 64"/>
              <a:gd name="T5" fmla="*/ 189450 h 968"/>
              <a:gd name="T6" fmla="*/ 0 w 64"/>
              <a:gd name="T7" fmla="*/ 312593 h 968"/>
              <a:gd name="T8" fmla="*/ 9327 w 64"/>
              <a:gd name="T9" fmla="*/ 445209 h 968"/>
              <a:gd name="T10" fmla="*/ 27980 w 64"/>
              <a:gd name="T11" fmla="*/ 596769 h 968"/>
              <a:gd name="T12" fmla="*/ 37307 w 64"/>
              <a:gd name="T13" fmla="*/ 757802 h 968"/>
              <a:gd name="T14" fmla="*/ 46633 w 64"/>
              <a:gd name="T15" fmla="*/ 966197 h 968"/>
              <a:gd name="T16" fmla="*/ 46633 w 64"/>
              <a:gd name="T17" fmla="*/ 1146175 h 968"/>
              <a:gd name="T18" fmla="*/ 74613 w 64"/>
              <a:gd name="T19" fmla="*/ 1146175 h 968"/>
              <a:gd name="T20" fmla="*/ 74613 w 64"/>
              <a:gd name="T21" fmla="*/ 0 h 968"/>
              <a:gd name="T22" fmla="*/ 55960 w 64"/>
              <a:gd name="T23" fmla="*/ 0 h 9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"/>
              <a:gd name="T37" fmla="*/ 0 h 968"/>
              <a:gd name="T38" fmla="*/ 64 w 64"/>
              <a:gd name="T39" fmla="*/ 968 h 9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" h="968">
                <a:moveTo>
                  <a:pt x="48" y="0"/>
                </a:moveTo>
                <a:lnTo>
                  <a:pt x="24" y="72"/>
                </a:lnTo>
                <a:lnTo>
                  <a:pt x="0" y="160"/>
                </a:lnTo>
                <a:lnTo>
                  <a:pt x="0" y="264"/>
                </a:lnTo>
                <a:lnTo>
                  <a:pt x="8" y="376"/>
                </a:lnTo>
                <a:lnTo>
                  <a:pt x="24" y="504"/>
                </a:lnTo>
                <a:lnTo>
                  <a:pt x="32" y="640"/>
                </a:lnTo>
                <a:lnTo>
                  <a:pt x="40" y="816"/>
                </a:lnTo>
                <a:lnTo>
                  <a:pt x="40" y="968"/>
                </a:lnTo>
                <a:lnTo>
                  <a:pt x="64" y="968"/>
                </a:lnTo>
                <a:lnTo>
                  <a:pt x="64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Freeform 409"/>
          <p:cNvSpPr>
            <a:spLocks/>
          </p:cNvSpPr>
          <p:nvPr/>
        </p:nvSpPr>
        <p:spPr bwMode="auto">
          <a:xfrm>
            <a:off x="6032500" y="1792288"/>
            <a:ext cx="74613" cy="1146175"/>
          </a:xfrm>
          <a:custGeom>
            <a:avLst/>
            <a:gdLst>
              <a:gd name="T0" fmla="*/ 55960 w 64"/>
              <a:gd name="T1" fmla="*/ 0 h 968"/>
              <a:gd name="T2" fmla="*/ 27980 w 64"/>
              <a:gd name="T3" fmla="*/ 85253 h 968"/>
              <a:gd name="T4" fmla="*/ 0 w 64"/>
              <a:gd name="T5" fmla="*/ 189450 h 968"/>
              <a:gd name="T6" fmla="*/ 0 w 64"/>
              <a:gd name="T7" fmla="*/ 312593 h 968"/>
              <a:gd name="T8" fmla="*/ 9327 w 64"/>
              <a:gd name="T9" fmla="*/ 445209 h 968"/>
              <a:gd name="T10" fmla="*/ 27980 w 64"/>
              <a:gd name="T11" fmla="*/ 596769 h 968"/>
              <a:gd name="T12" fmla="*/ 37307 w 64"/>
              <a:gd name="T13" fmla="*/ 757802 h 968"/>
              <a:gd name="T14" fmla="*/ 46633 w 64"/>
              <a:gd name="T15" fmla="*/ 966197 h 968"/>
              <a:gd name="T16" fmla="*/ 46633 w 64"/>
              <a:gd name="T17" fmla="*/ 1146175 h 968"/>
              <a:gd name="T18" fmla="*/ 74613 w 64"/>
              <a:gd name="T19" fmla="*/ 1146175 h 968"/>
              <a:gd name="T20" fmla="*/ 74613 w 64"/>
              <a:gd name="T21" fmla="*/ 0 h 9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968"/>
              <a:gd name="T35" fmla="*/ 64 w 64"/>
              <a:gd name="T36" fmla="*/ 968 h 9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968">
                <a:moveTo>
                  <a:pt x="48" y="0"/>
                </a:moveTo>
                <a:lnTo>
                  <a:pt x="24" y="72"/>
                </a:lnTo>
                <a:lnTo>
                  <a:pt x="0" y="160"/>
                </a:lnTo>
                <a:lnTo>
                  <a:pt x="0" y="264"/>
                </a:lnTo>
                <a:lnTo>
                  <a:pt x="8" y="376"/>
                </a:lnTo>
                <a:lnTo>
                  <a:pt x="24" y="504"/>
                </a:lnTo>
                <a:lnTo>
                  <a:pt x="32" y="640"/>
                </a:lnTo>
                <a:lnTo>
                  <a:pt x="40" y="816"/>
                </a:lnTo>
                <a:lnTo>
                  <a:pt x="40" y="968"/>
                </a:lnTo>
                <a:lnTo>
                  <a:pt x="64" y="968"/>
                </a:lnTo>
                <a:lnTo>
                  <a:pt x="64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Rectangle 410"/>
          <p:cNvSpPr>
            <a:spLocks noChangeArrowheads="1"/>
          </p:cNvSpPr>
          <p:nvPr/>
        </p:nvSpPr>
        <p:spPr bwMode="auto">
          <a:xfrm>
            <a:off x="4533900" y="1376363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9900"/>
                </a:solidFill>
                <a:latin typeface="Arial" panose="020B0604020202020204" pitchFamily="34" charset="0"/>
              </a:rPr>
              <a:t>L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84" name="Rectangle 411"/>
          <p:cNvSpPr>
            <a:spLocks noChangeArrowheads="1"/>
          </p:cNvSpPr>
          <p:nvPr/>
        </p:nvSpPr>
        <p:spPr bwMode="auto">
          <a:xfrm>
            <a:off x="3322638" y="1784350"/>
            <a:ext cx="144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6699"/>
                </a:solidFill>
                <a:latin typeface="Symbol" panose="05050102010706020507" pitchFamily="18" charset="2"/>
              </a:rPr>
              <a:t>a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85" name="Rectangle 412"/>
          <p:cNvSpPr>
            <a:spLocks noChangeArrowheads="1"/>
          </p:cNvSpPr>
          <p:nvPr/>
        </p:nvSpPr>
        <p:spPr bwMode="auto">
          <a:xfrm>
            <a:off x="4876800" y="194468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990099"/>
                </a:solidFill>
                <a:latin typeface="Arial Rounded MT Bold" panose="020F0704030504030204" pitchFamily="34" charset="0"/>
              </a:rPr>
              <a:t> 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86" name="Line 413"/>
          <p:cNvSpPr>
            <a:spLocks noChangeShapeType="1"/>
          </p:cNvSpPr>
          <p:nvPr/>
        </p:nvSpPr>
        <p:spPr bwMode="auto">
          <a:xfrm flipH="1">
            <a:off x="3252788" y="2995613"/>
            <a:ext cx="952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414"/>
          <p:cNvSpPr>
            <a:spLocks noChangeShapeType="1"/>
          </p:cNvSpPr>
          <p:nvPr/>
        </p:nvSpPr>
        <p:spPr bwMode="auto">
          <a:xfrm>
            <a:off x="3248025" y="3062288"/>
            <a:ext cx="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Line 415"/>
          <p:cNvSpPr>
            <a:spLocks noChangeShapeType="1"/>
          </p:cNvSpPr>
          <p:nvPr/>
        </p:nvSpPr>
        <p:spPr bwMode="auto">
          <a:xfrm>
            <a:off x="3248025" y="3128963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16"/>
          <p:cNvSpPr>
            <a:spLocks noChangeShapeType="1"/>
          </p:cNvSpPr>
          <p:nvPr/>
        </p:nvSpPr>
        <p:spPr bwMode="auto">
          <a:xfrm>
            <a:off x="6080125" y="29384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17"/>
          <p:cNvSpPr>
            <a:spLocks noChangeShapeType="1"/>
          </p:cNvSpPr>
          <p:nvPr/>
        </p:nvSpPr>
        <p:spPr bwMode="auto">
          <a:xfrm>
            <a:off x="6080125" y="300513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18"/>
          <p:cNvSpPr>
            <a:spLocks noChangeShapeType="1"/>
          </p:cNvSpPr>
          <p:nvPr/>
        </p:nvSpPr>
        <p:spPr bwMode="auto">
          <a:xfrm>
            <a:off x="6080125" y="307181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Rectangle 419"/>
          <p:cNvSpPr>
            <a:spLocks noChangeArrowheads="1"/>
          </p:cNvSpPr>
          <p:nvPr/>
        </p:nvSpPr>
        <p:spPr bwMode="auto">
          <a:xfrm>
            <a:off x="3208338" y="1068388"/>
            <a:ext cx="2903537" cy="2216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27693" name="Group 420"/>
          <p:cNvGrpSpPr>
            <a:grpSpLocks/>
          </p:cNvGrpSpPr>
          <p:nvPr/>
        </p:nvGrpSpPr>
        <p:grpSpPr bwMode="auto">
          <a:xfrm>
            <a:off x="3203575" y="1385888"/>
            <a:ext cx="76200" cy="1308100"/>
            <a:chOff x="2009" y="873"/>
            <a:chExt cx="48" cy="824"/>
          </a:xfrm>
        </p:grpSpPr>
        <p:sp>
          <p:nvSpPr>
            <p:cNvPr id="27797" name="Line 421"/>
            <p:cNvSpPr>
              <a:spLocks noChangeShapeType="1"/>
            </p:cNvSpPr>
            <p:nvPr/>
          </p:nvSpPr>
          <p:spPr bwMode="auto">
            <a:xfrm>
              <a:off x="2009" y="1696"/>
              <a:ext cx="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422"/>
            <p:cNvSpPr>
              <a:spLocks noChangeShapeType="1"/>
            </p:cNvSpPr>
            <p:nvPr/>
          </p:nvSpPr>
          <p:spPr bwMode="auto">
            <a:xfrm>
              <a:off x="2009" y="1285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423"/>
            <p:cNvSpPr>
              <a:spLocks noChangeShapeType="1"/>
            </p:cNvSpPr>
            <p:nvPr/>
          </p:nvSpPr>
          <p:spPr bwMode="auto">
            <a:xfrm>
              <a:off x="2009" y="873"/>
              <a:ext cx="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4" name="Oval 424"/>
          <p:cNvSpPr>
            <a:spLocks noChangeArrowheads="1"/>
          </p:cNvSpPr>
          <p:nvPr/>
        </p:nvSpPr>
        <p:spPr bwMode="auto">
          <a:xfrm>
            <a:off x="6013450" y="2095500"/>
            <a:ext cx="38100" cy="381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7695" name="Oval 425"/>
          <p:cNvSpPr>
            <a:spLocks noChangeArrowheads="1"/>
          </p:cNvSpPr>
          <p:nvPr/>
        </p:nvSpPr>
        <p:spPr bwMode="auto">
          <a:xfrm>
            <a:off x="3711575" y="2095500"/>
            <a:ext cx="38100" cy="381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7696" name="Rectangle 426"/>
          <p:cNvSpPr>
            <a:spLocks noChangeArrowheads="1"/>
          </p:cNvSpPr>
          <p:nvPr/>
        </p:nvSpPr>
        <p:spPr bwMode="auto">
          <a:xfrm>
            <a:off x="6108700" y="1868488"/>
            <a:ext cx="125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  <a:endParaRPr lang="en-US" altLang="en-US">
              <a:solidFill>
                <a:srgbClr val="FF6600"/>
              </a:solidFill>
              <a:latin typeface="Times" panose="02020603050405020304" pitchFamily="18" charset="0"/>
            </a:endParaRPr>
          </a:p>
        </p:txBody>
      </p:sp>
      <p:sp>
        <p:nvSpPr>
          <p:cNvPr id="27697" name="Line 427"/>
          <p:cNvSpPr>
            <a:spLocks noChangeShapeType="1"/>
          </p:cNvSpPr>
          <p:nvPr/>
        </p:nvSpPr>
        <p:spPr bwMode="auto">
          <a:xfrm>
            <a:off x="5006975" y="1812925"/>
            <a:ext cx="0" cy="1800225"/>
          </a:xfrm>
          <a:prstGeom prst="line">
            <a:avLst/>
          </a:prstGeom>
          <a:noFill/>
          <a:ln w="19050">
            <a:solidFill>
              <a:srgbClr val="99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430"/>
          <p:cNvSpPr>
            <a:spLocks noChangeShapeType="1"/>
          </p:cNvSpPr>
          <p:nvPr/>
        </p:nvSpPr>
        <p:spPr bwMode="auto">
          <a:xfrm>
            <a:off x="3724275" y="2127250"/>
            <a:ext cx="0" cy="11604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Line 431"/>
          <p:cNvSpPr>
            <a:spLocks noChangeShapeType="1"/>
          </p:cNvSpPr>
          <p:nvPr/>
        </p:nvSpPr>
        <p:spPr bwMode="auto">
          <a:xfrm>
            <a:off x="6029325" y="2127250"/>
            <a:ext cx="0" cy="11604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432"/>
          <p:cNvSpPr>
            <a:spLocks noChangeShapeType="1"/>
          </p:cNvSpPr>
          <p:nvPr/>
        </p:nvSpPr>
        <p:spPr bwMode="auto">
          <a:xfrm>
            <a:off x="3163888" y="2114550"/>
            <a:ext cx="1143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Text Box 433"/>
          <p:cNvSpPr txBox="1">
            <a:spLocks noChangeArrowheads="1"/>
          </p:cNvSpPr>
          <p:nvPr/>
        </p:nvSpPr>
        <p:spPr bwMode="auto">
          <a:xfrm>
            <a:off x="2887663" y="2039938"/>
            <a:ext cx="34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i="1">
                <a:solidFill>
                  <a:srgbClr val="990099"/>
                </a:solidFill>
                <a:latin typeface="Arial" panose="020B0604020202020204" pitchFamily="34" charset="0"/>
              </a:rPr>
              <a:t>T</a:t>
            </a:r>
            <a:r>
              <a:rPr lang="en-US" altLang="en-US" sz="1200" i="1" baseline="-25000">
                <a:solidFill>
                  <a:srgbClr val="990099"/>
                </a:solidFill>
                <a:latin typeface="Arial" panose="020B0604020202020204" pitchFamily="34" charset="0"/>
              </a:rPr>
              <a:t>E</a:t>
            </a:r>
            <a:endParaRPr lang="en-US" altLang="en-US" sz="1200" i="1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27702" name="Rectangle 434"/>
          <p:cNvSpPr>
            <a:spLocks noChangeArrowheads="1"/>
          </p:cNvSpPr>
          <p:nvPr/>
        </p:nvSpPr>
        <p:spPr bwMode="auto">
          <a:xfrm>
            <a:off x="4276725" y="3330575"/>
            <a:ext cx="198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703" name="Rectangle 4"/>
          <p:cNvSpPr>
            <a:spLocks noChangeArrowheads="1"/>
          </p:cNvSpPr>
          <p:nvPr/>
        </p:nvSpPr>
        <p:spPr bwMode="auto">
          <a:xfrm>
            <a:off x="6958013" y="1889125"/>
            <a:ext cx="860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(Pb-Sn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704" name="Rectangle 5"/>
          <p:cNvSpPr>
            <a:spLocks noChangeArrowheads="1"/>
          </p:cNvSpPr>
          <p:nvPr/>
        </p:nvSpPr>
        <p:spPr bwMode="auto">
          <a:xfrm>
            <a:off x="6958013" y="2184400"/>
            <a:ext cx="931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System)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705" name="Rectangle 18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</a:rPr>
              <a:t>Hypo</a:t>
            </a:r>
            <a:r>
              <a:rPr lang="en-US" altLang="en-US" smtClean="0">
                <a:solidFill>
                  <a:schemeClr val="tx1"/>
                </a:solidFill>
              </a:rPr>
              <a:t>eutectic &amp; </a:t>
            </a:r>
            <a:r>
              <a:rPr lang="en-US" altLang="en-US" smtClean="0"/>
              <a:t>Hyper</a:t>
            </a:r>
            <a:r>
              <a:rPr lang="en-US" altLang="en-US" smtClean="0">
                <a:solidFill>
                  <a:schemeClr val="tx1"/>
                </a:solidFill>
              </a:rPr>
              <a:t>eutectic</a:t>
            </a:r>
            <a:endParaRPr lang="en-US" altLang="en-US" smtClean="0"/>
          </a:p>
        </p:txBody>
      </p:sp>
      <p:sp>
        <p:nvSpPr>
          <p:cNvPr id="27706" name="Rectangle 182"/>
          <p:cNvSpPr>
            <a:spLocks noChangeArrowheads="1"/>
          </p:cNvSpPr>
          <p:nvPr/>
        </p:nvSpPr>
        <p:spPr bwMode="auto">
          <a:xfrm>
            <a:off x="628650" y="1617663"/>
            <a:ext cx="2057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10.8, </a:t>
            </a:r>
          </a:p>
          <a:p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(Fig. 10.8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Binary Phase Diagrams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2nd ed., Vol. 3, T.B. Massalski (Editor-in-Chief), ASM International, Materials Park, OH, 1990.)</a:t>
            </a:r>
          </a:p>
        </p:txBody>
      </p:sp>
      <p:pic>
        <p:nvPicPr>
          <p:cNvPr id="27707" name="Picture 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4419600"/>
            <a:ext cx="18240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708" name="Group 185"/>
          <p:cNvGrpSpPr>
            <a:grpSpLocks/>
          </p:cNvGrpSpPr>
          <p:nvPr/>
        </p:nvGrpSpPr>
        <p:grpSpPr bwMode="auto">
          <a:xfrm>
            <a:off x="4154488" y="5610225"/>
            <a:ext cx="1824037" cy="104775"/>
            <a:chOff x="2617" y="3534"/>
            <a:chExt cx="1149" cy="66"/>
          </a:xfrm>
        </p:grpSpPr>
        <p:sp>
          <p:nvSpPr>
            <p:cNvPr id="27794" name="Freeform 186"/>
            <p:cNvSpPr>
              <a:spLocks/>
            </p:cNvSpPr>
            <p:nvPr/>
          </p:nvSpPr>
          <p:spPr bwMode="auto">
            <a:xfrm>
              <a:off x="2617" y="3534"/>
              <a:ext cx="73" cy="66"/>
            </a:xfrm>
            <a:custGeom>
              <a:avLst/>
              <a:gdLst>
                <a:gd name="T0" fmla="*/ 0 w 73"/>
                <a:gd name="T1" fmla="*/ 33 h 66"/>
                <a:gd name="T2" fmla="*/ 73 w 73"/>
                <a:gd name="T3" fmla="*/ 0 h 66"/>
                <a:gd name="T4" fmla="*/ 47 w 73"/>
                <a:gd name="T5" fmla="*/ 33 h 66"/>
                <a:gd name="T6" fmla="*/ 73 w 73"/>
                <a:gd name="T7" fmla="*/ 66 h 66"/>
                <a:gd name="T8" fmla="*/ 0 w 73"/>
                <a:gd name="T9" fmla="*/ 33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66"/>
                <a:gd name="T17" fmla="*/ 73 w 7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66">
                  <a:moveTo>
                    <a:pt x="0" y="33"/>
                  </a:moveTo>
                  <a:lnTo>
                    <a:pt x="73" y="0"/>
                  </a:lnTo>
                  <a:lnTo>
                    <a:pt x="47" y="33"/>
                  </a:lnTo>
                  <a:lnTo>
                    <a:pt x="73" y="6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187"/>
            <p:cNvSpPr>
              <a:spLocks/>
            </p:cNvSpPr>
            <p:nvPr/>
          </p:nvSpPr>
          <p:spPr bwMode="auto">
            <a:xfrm>
              <a:off x="3693" y="3534"/>
              <a:ext cx="73" cy="66"/>
            </a:xfrm>
            <a:custGeom>
              <a:avLst/>
              <a:gdLst>
                <a:gd name="T0" fmla="*/ 73 w 73"/>
                <a:gd name="T1" fmla="*/ 33 h 66"/>
                <a:gd name="T2" fmla="*/ 0 w 73"/>
                <a:gd name="T3" fmla="*/ 66 h 66"/>
                <a:gd name="T4" fmla="*/ 26 w 73"/>
                <a:gd name="T5" fmla="*/ 33 h 66"/>
                <a:gd name="T6" fmla="*/ 0 w 73"/>
                <a:gd name="T7" fmla="*/ 0 h 66"/>
                <a:gd name="T8" fmla="*/ 73 w 73"/>
                <a:gd name="T9" fmla="*/ 33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66"/>
                <a:gd name="T17" fmla="*/ 73 w 7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66">
                  <a:moveTo>
                    <a:pt x="73" y="33"/>
                  </a:moveTo>
                  <a:lnTo>
                    <a:pt x="0" y="66"/>
                  </a:lnTo>
                  <a:lnTo>
                    <a:pt x="26" y="33"/>
                  </a:lnTo>
                  <a:lnTo>
                    <a:pt x="0" y="0"/>
                  </a:lnTo>
                  <a:lnTo>
                    <a:pt x="73" y="3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188"/>
            <p:cNvSpPr>
              <a:spLocks noChangeShapeType="1"/>
            </p:cNvSpPr>
            <p:nvPr/>
          </p:nvSpPr>
          <p:spPr bwMode="auto">
            <a:xfrm>
              <a:off x="2664" y="3567"/>
              <a:ext cx="10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09" name="Rectangle 189"/>
          <p:cNvSpPr>
            <a:spLocks noChangeArrowheads="1"/>
          </p:cNvSpPr>
          <p:nvPr/>
        </p:nvSpPr>
        <p:spPr bwMode="auto">
          <a:xfrm>
            <a:off x="4786313" y="5683250"/>
            <a:ext cx="639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Arial" panose="020B0604020202020204" pitchFamily="34" charset="0"/>
              </a:rPr>
              <a:t>160 </a:t>
            </a:r>
            <a:r>
              <a:rPr lang="en-US" altLang="en-US" sz="15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5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710" name="Rectangle 195"/>
          <p:cNvSpPr>
            <a:spLocks noChangeArrowheads="1"/>
          </p:cNvSpPr>
          <p:nvPr/>
        </p:nvSpPr>
        <p:spPr bwMode="auto">
          <a:xfrm>
            <a:off x="3681413" y="5978525"/>
            <a:ext cx="2160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>
                <a:solidFill>
                  <a:srgbClr val="990099"/>
                </a:solidFill>
                <a:latin typeface="Arial" panose="020B0604020202020204" pitchFamily="34" charset="0"/>
              </a:rPr>
              <a:t>eutectic micro-constituent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711" name="Rectangle 196"/>
          <p:cNvSpPr>
            <a:spLocks noChangeArrowheads="1"/>
          </p:cNvSpPr>
          <p:nvPr/>
        </p:nvSpPr>
        <p:spPr bwMode="auto">
          <a:xfrm>
            <a:off x="4902200" y="5081588"/>
            <a:ext cx="412750" cy="403225"/>
          </a:xfrm>
          <a:prstGeom prst="rect">
            <a:avLst/>
          </a:prstGeom>
          <a:noFill/>
          <a:ln w="20638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27712" name="Group 197"/>
          <p:cNvGrpSpPr>
            <a:grpSpLocks/>
          </p:cNvGrpSpPr>
          <p:nvPr/>
        </p:nvGrpSpPr>
        <p:grpSpPr bwMode="auto">
          <a:xfrm>
            <a:off x="4576763" y="5441950"/>
            <a:ext cx="295275" cy="504825"/>
            <a:chOff x="2883" y="3428"/>
            <a:chExt cx="186" cy="318"/>
          </a:xfrm>
        </p:grpSpPr>
        <p:sp>
          <p:nvSpPr>
            <p:cNvPr id="27792" name="Freeform 198"/>
            <p:cNvSpPr>
              <a:spLocks/>
            </p:cNvSpPr>
            <p:nvPr/>
          </p:nvSpPr>
          <p:spPr bwMode="auto">
            <a:xfrm>
              <a:off x="2976" y="3428"/>
              <a:ext cx="93" cy="106"/>
            </a:xfrm>
            <a:custGeom>
              <a:avLst/>
              <a:gdLst>
                <a:gd name="T0" fmla="*/ 93 w 93"/>
                <a:gd name="T1" fmla="*/ 0 h 106"/>
                <a:gd name="T2" fmla="*/ 79 w 93"/>
                <a:gd name="T3" fmla="*/ 106 h 106"/>
                <a:gd name="T4" fmla="*/ 59 w 93"/>
                <a:gd name="T5" fmla="*/ 59 h 106"/>
                <a:gd name="T6" fmla="*/ 0 w 93"/>
                <a:gd name="T7" fmla="*/ 59 h 106"/>
                <a:gd name="T8" fmla="*/ 93 w 93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06"/>
                <a:gd name="T17" fmla="*/ 93 w 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06">
                  <a:moveTo>
                    <a:pt x="93" y="0"/>
                  </a:moveTo>
                  <a:lnTo>
                    <a:pt x="79" y="106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90099"/>
            </a:solidFill>
            <a:ln w="11113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199"/>
            <p:cNvSpPr>
              <a:spLocks noChangeShapeType="1"/>
            </p:cNvSpPr>
            <p:nvPr/>
          </p:nvSpPr>
          <p:spPr bwMode="auto">
            <a:xfrm flipV="1">
              <a:off x="2883" y="3487"/>
              <a:ext cx="152" cy="259"/>
            </a:xfrm>
            <a:prstGeom prst="line">
              <a:avLst/>
            </a:prstGeom>
            <a:noFill/>
            <a:ln w="42863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13" name="Rectangle 200"/>
          <p:cNvSpPr>
            <a:spLocks noChangeArrowheads="1"/>
          </p:cNvSpPr>
          <p:nvPr/>
        </p:nvSpPr>
        <p:spPr bwMode="auto">
          <a:xfrm>
            <a:off x="4038600" y="6172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10.14,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7714" name="Group 202"/>
          <p:cNvGrpSpPr>
            <a:grpSpLocks/>
          </p:cNvGrpSpPr>
          <p:nvPr/>
        </p:nvGrpSpPr>
        <p:grpSpPr bwMode="auto">
          <a:xfrm>
            <a:off x="4913313" y="3776663"/>
            <a:ext cx="231775" cy="484187"/>
            <a:chOff x="3095" y="2379"/>
            <a:chExt cx="146" cy="305"/>
          </a:xfrm>
        </p:grpSpPr>
        <p:sp>
          <p:nvSpPr>
            <p:cNvPr id="27790" name="Freeform 203"/>
            <p:cNvSpPr>
              <a:spLocks/>
            </p:cNvSpPr>
            <p:nvPr/>
          </p:nvSpPr>
          <p:spPr bwMode="auto">
            <a:xfrm>
              <a:off x="3095" y="2518"/>
              <a:ext cx="146" cy="166"/>
            </a:xfrm>
            <a:custGeom>
              <a:avLst/>
              <a:gdLst>
                <a:gd name="T0" fmla="*/ 73 w 146"/>
                <a:gd name="T1" fmla="*/ 166 h 166"/>
                <a:gd name="T2" fmla="*/ 0 w 146"/>
                <a:gd name="T3" fmla="*/ 0 h 166"/>
                <a:gd name="T4" fmla="*/ 73 w 146"/>
                <a:gd name="T5" fmla="*/ 53 h 166"/>
                <a:gd name="T6" fmla="*/ 146 w 146"/>
                <a:gd name="T7" fmla="*/ 0 h 166"/>
                <a:gd name="T8" fmla="*/ 73 w 146"/>
                <a:gd name="T9" fmla="*/ 166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66"/>
                <a:gd name="T17" fmla="*/ 146 w 146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66">
                  <a:moveTo>
                    <a:pt x="73" y="166"/>
                  </a:moveTo>
                  <a:lnTo>
                    <a:pt x="0" y="0"/>
                  </a:lnTo>
                  <a:lnTo>
                    <a:pt x="73" y="53"/>
                  </a:lnTo>
                  <a:lnTo>
                    <a:pt x="146" y="0"/>
                  </a:lnTo>
                  <a:lnTo>
                    <a:pt x="73" y="166"/>
                  </a:lnTo>
                  <a:close/>
                </a:path>
              </a:pathLst>
            </a:custGeom>
            <a:solidFill>
              <a:srgbClr val="FF99FF"/>
            </a:solidFill>
            <a:ln w="11113">
              <a:solidFill>
                <a:srgbClr val="FF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Line 204"/>
            <p:cNvSpPr>
              <a:spLocks noChangeShapeType="1"/>
            </p:cNvSpPr>
            <p:nvPr/>
          </p:nvSpPr>
          <p:spPr bwMode="auto">
            <a:xfrm flipV="1">
              <a:off x="3168" y="2379"/>
              <a:ext cx="1" cy="192"/>
            </a:xfrm>
            <a:prstGeom prst="line">
              <a:avLst/>
            </a:prstGeom>
            <a:noFill/>
            <a:ln w="84138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0"/>
          <p:cNvGrpSpPr>
            <a:grpSpLocks/>
          </p:cNvGrpSpPr>
          <p:nvPr/>
        </p:nvGrpSpPr>
        <p:grpSpPr bwMode="auto">
          <a:xfrm>
            <a:off x="5419725" y="3197225"/>
            <a:ext cx="2919413" cy="3386138"/>
            <a:chOff x="3414" y="2014"/>
            <a:chExt cx="1839" cy="2133"/>
          </a:xfrm>
        </p:grpSpPr>
        <p:grpSp>
          <p:nvGrpSpPr>
            <p:cNvPr id="27747" name="Group 247"/>
            <p:cNvGrpSpPr>
              <a:grpSpLocks/>
            </p:cNvGrpSpPr>
            <p:nvPr/>
          </p:nvGrpSpPr>
          <p:grpSpPr bwMode="auto">
            <a:xfrm>
              <a:off x="3613" y="2014"/>
              <a:ext cx="624" cy="318"/>
              <a:chOff x="3613" y="2014"/>
              <a:chExt cx="624" cy="318"/>
            </a:xfrm>
          </p:grpSpPr>
          <p:sp>
            <p:nvSpPr>
              <p:cNvPr id="27788" name="Freeform 248"/>
              <p:cNvSpPr>
                <a:spLocks/>
              </p:cNvSpPr>
              <p:nvPr/>
            </p:nvSpPr>
            <p:spPr bwMode="auto">
              <a:xfrm>
                <a:off x="4058" y="2193"/>
                <a:ext cx="179" cy="139"/>
              </a:xfrm>
              <a:custGeom>
                <a:avLst/>
                <a:gdLst>
                  <a:gd name="T0" fmla="*/ 179 w 179"/>
                  <a:gd name="T1" fmla="*/ 139 h 139"/>
                  <a:gd name="T2" fmla="*/ 0 w 179"/>
                  <a:gd name="T3" fmla="*/ 126 h 139"/>
                  <a:gd name="T4" fmla="*/ 79 w 179"/>
                  <a:gd name="T5" fmla="*/ 86 h 139"/>
                  <a:gd name="T6" fmla="*/ 66 w 179"/>
                  <a:gd name="T7" fmla="*/ 0 h 139"/>
                  <a:gd name="T8" fmla="*/ 179 w 179"/>
                  <a:gd name="T9" fmla="*/ 139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39"/>
                  <a:gd name="T17" fmla="*/ 179 w 179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39">
                    <a:moveTo>
                      <a:pt x="179" y="139"/>
                    </a:moveTo>
                    <a:lnTo>
                      <a:pt x="0" y="126"/>
                    </a:lnTo>
                    <a:lnTo>
                      <a:pt x="79" y="86"/>
                    </a:lnTo>
                    <a:lnTo>
                      <a:pt x="66" y="0"/>
                    </a:lnTo>
                    <a:lnTo>
                      <a:pt x="179" y="139"/>
                    </a:lnTo>
                    <a:close/>
                  </a:path>
                </a:pathLst>
              </a:custGeom>
              <a:solidFill>
                <a:srgbClr val="FF6666"/>
              </a:solidFill>
              <a:ln w="11113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9" name="Line 249"/>
              <p:cNvSpPr>
                <a:spLocks noChangeShapeType="1"/>
              </p:cNvSpPr>
              <p:nvPr/>
            </p:nvSpPr>
            <p:spPr bwMode="auto">
              <a:xfrm>
                <a:off x="3613" y="2014"/>
                <a:ext cx="524" cy="265"/>
              </a:xfrm>
              <a:prstGeom prst="line">
                <a:avLst/>
              </a:prstGeom>
              <a:noFill/>
              <a:ln w="104775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48" name="Group 289"/>
            <p:cNvGrpSpPr>
              <a:grpSpLocks/>
            </p:cNvGrpSpPr>
            <p:nvPr/>
          </p:nvGrpSpPr>
          <p:grpSpPr bwMode="auto">
            <a:xfrm>
              <a:off x="3414" y="2332"/>
              <a:ext cx="1839" cy="1815"/>
              <a:chOff x="3414" y="2332"/>
              <a:chExt cx="1839" cy="1815"/>
            </a:xfrm>
          </p:grpSpPr>
          <p:pic>
            <p:nvPicPr>
              <p:cNvPr id="27749" name="Picture 2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9" y="2352"/>
                <a:ext cx="1527" cy="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50" name="Freeform 251"/>
              <p:cNvSpPr>
                <a:spLocks/>
              </p:cNvSpPr>
              <p:nvPr/>
            </p:nvSpPr>
            <p:spPr bwMode="auto">
              <a:xfrm>
                <a:off x="4051" y="2996"/>
                <a:ext cx="292" cy="252"/>
              </a:xfrm>
              <a:custGeom>
                <a:avLst/>
                <a:gdLst>
                  <a:gd name="T0" fmla="*/ 60 w 292"/>
                  <a:gd name="T1" fmla="*/ 53 h 252"/>
                  <a:gd name="T2" fmla="*/ 80 w 292"/>
                  <a:gd name="T3" fmla="*/ 27 h 252"/>
                  <a:gd name="T4" fmla="*/ 106 w 292"/>
                  <a:gd name="T5" fmla="*/ 27 h 252"/>
                  <a:gd name="T6" fmla="*/ 146 w 292"/>
                  <a:gd name="T7" fmla="*/ 20 h 252"/>
                  <a:gd name="T8" fmla="*/ 173 w 292"/>
                  <a:gd name="T9" fmla="*/ 7 h 252"/>
                  <a:gd name="T10" fmla="*/ 192 w 292"/>
                  <a:gd name="T11" fmla="*/ 7 h 252"/>
                  <a:gd name="T12" fmla="*/ 212 w 292"/>
                  <a:gd name="T13" fmla="*/ 0 h 252"/>
                  <a:gd name="T14" fmla="*/ 226 w 292"/>
                  <a:gd name="T15" fmla="*/ 7 h 252"/>
                  <a:gd name="T16" fmla="*/ 259 w 292"/>
                  <a:gd name="T17" fmla="*/ 7 h 252"/>
                  <a:gd name="T18" fmla="*/ 285 w 292"/>
                  <a:gd name="T19" fmla="*/ 27 h 252"/>
                  <a:gd name="T20" fmla="*/ 292 w 292"/>
                  <a:gd name="T21" fmla="*/ 46 h 252"/>
                  <a:gd name="T22" fmla="*/ 292 w 292"/>
                  <a:gd name="T23" fmla="*/ 73 h 252"/>
                  <a:gd name="T24" fmla="*/ 279 w 292"/>
                  <a:gd name="T25" fmla="*/ 93 h 252"/>
                  <a:gd name="T26" fmla="*/ 279 w 292"/>
                  <a:gd name="T27" fmla="*/ 133 h 252"/>
                  <a:gd name="T28" fmla="*/ 272 w 292"/>
                  <a:gd name="T29" fmla="*/ 153 h 252"/>
                  <a:gd name="T30" fmla="*/ 252 w 292"/>
                  <a:gd name="T31" fmla="*/ 179 h 252"/>
                  <a:gd name="T32" fmla="*/ 212 w 292"/>
                  <a:gd name="T33" fmla="*/ 206 h 252"/>
                  <a:gd name="T34" fmla="*/ 173 w 292"/>
                  <a:gd name="T35" fmla="*/ 226 h 252"/>
                  <a:gd name="T36" fmla="*/ 133 w 292"/>
                  <a:gd name="T37" fmla="*/ 246 h 252"/>
                  <a:gd name="T38" fmla="*/ 113 w 292"/>
                  <a:gd name="T39" fmla="*/ 252 h 252"/>
                  <a:gd name="T40" fmla="*/ 86 w 292"/>
                  <a:gd name="T41" fmla="*/ 246 h 252"/>
                  <a:gd name="T42" fmla="*/ 53 w 292"/>
                  <a:gd name="T43" fmla="*/ 226 h 252"/>
                  <a:gd name="T44" fmla="*/ 33 w 292"/>
                  <a:gd name="T45" fmla="*/ 206 h 252"/>
                  <a:gd name="T46" fmla="*/ 20 w 292"/>
                  <a:gd name="T47" fmla="*/ 193 h 252"/>
                  <a:gd name="T48" fmla="*/ 7 w 292"/>
                  <a:gd name="T49" fmla="*/ 179 h 252"/>
                  <a:gd name="T50" fmla="*/ 7 w 292"/>
                  <a:gd name="T51" fmla="*/ 146 h 252"/>
                  <a:gd name="T52" fmla="*/ 7 w 292"/>
                  <a:gd name="T53" fmla="*/ 133 h 252"/>
                  <a:gd name="T54" fmla="*/ 0 w 292"/>
                  <a:gd name="T55" fmla="*/ 126 h 252"/>
                  <a:gd name="T56" fmla="*/ 13 w 292"/>
                  <a:gd name="T57" fmla="*/ 100 h 252"/>
                  <a:gd name="T58" fmla="*/ 20 w 292"/>
                  <a:gd name="T59" fmla="*/ 86 h 252"/>
                  <a:gd name="T60" fmla="*/ 60 w 292"/>
                  <a:gd name="T61" fmla="*/ 46 h 252"/>
                  <a:gd name="T62" fmla="*/ 73 w 292"/>
                  <a:gd name="T63" fmla="*/ 40 h 252"/>
                  <a:gd name="T64" fmla="*/ 60 w 292"/>
                  <a:gd name="T65" fmla="*/ 53 h 2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2"/>
                  <a:gd name="T100" fmla="*/ 0 h 252"/>
                  <a:gd name="T101" fmla="*/ 292 w 292"/>
                  <a:gd name="T102" fmla="*/ 252 h 2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2" h="252">
                    <a:moveTo>
                      <a:pt x="60" y="53"/>
                    </a:moveTo>
                    <a:lnTo>
                      <a:pt x="80" y="27"/>
                    </a:lnTo>
                    <a:lnTo>
                      <a:pt x="106" y="27"/>
                    </a:lnTo>
                    <a:lnTo>
                      <a:pt x="146" y="20"/>
                    </a:lnTo>
                    <a:lnTo>
                      <a:pt x="173" y="7"/>
                    </a:lnTo>
                    <a:lnTo>
                      <a:pt x="192" y="7"/>
                    </a:lnTo>
                    <a:lnTo>
                      <a:pt x="212" y="0"/>
                    </a:lnTo>
                    <a:lnTo>
                      <a:pt x="226" y="7"/>
                    </a:lnTo>
                    <a:lnTo>
                      <a:pt x="259" y="7"/>
                    </a:lnTo>
                    <a:lnTo>
                      <a:pt x="285" y="27"/>
                    </a:lnTo>
                    <a:lnTo>
                      <a:pt x="292" y="46"/>
                    </a:lnTo>
                    <a:lnTo>
                      <a:pt x="292" y="73"/>
                    </a:lnTo>
                    <a:lnTo>
                      <a:pt x="279" y="93"/>
                    </a:lnTo>
                    <a:lnTo>
                      <a:pt x="279" y="133"/>
                    </a:lnTo>
                    <a:lnTo>
                      <a:pt x="272" y="153"/>
                    </a:lnTo>
                    <a:lnTo>
                      <a:pt x="252" y="179"/>
                    </a:lnTo>
                    <a:lnTo>
                      <a:pt x="212" y="206"/>
                    </a:lnTo>
                    <a:lnTo>
                      <a:pt x="173" y="226"/>
                    </a:lnTo>
                    <a:lnTo>
                      <a:pt x="133" y="246"/>
                    </a:lnTo>
                    <a:lnTo>
                      <a:pt x="113" y="252"/>
                    </a:lnTo>
                    <a:lnTo>
                      <a:pt x="86" y="246"/>
                    </a:lnTo>
                    <a:lnTo>
                      <a:pt x="53" y="226"/>
                    </a:lnTo>
                    <a:lnTo>
                      <a:pt x="33" y="206"/>
                    </a:lnTo>
                    <a:lnTo>
                      <a:pt x="20" y="193"/>
                    </a:lnTo>
                    <a:lnTo>
                      <a:pt x="7" y="179"/>
                    </a:lnTo>
                    <a:lnTo>
                      <a:pt x="7" y="146"/>
                    </a:lnTo>
                    <a:lnTo>
                      <a:pt x="7" y="133"/>
                    </a:lnTo>
                    <a:lnTo>
                      <a:pt x="0" y="126"/>
                    </a:lnTo>
                    <a:lnTo>
                      <a:pt x="13" y="100"/>
                    </a:lnTo>
                    <a:lnTo>
                      <a:pt x="20" y="86"/>
                    </a:lnTo>
                    <a:lnTo>
                      <a:pt x="60" y="46"/>
                    </a:lnTo>
                    <a:lnTo>
                      <a:pt x="73" y="40"/>
                    </a:ln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Freeform 252"/>
              <p:cNvSpPr>
                <a:spLocks/>
              </p:cNvSpPr>
              <p:nvPr/>
            </p:nvSpPr>
            <p:spPr bwMode="auto">
              <a:xfrm>
                <a:off x="4051" y="2996"/>
                <a:ext cx="292" cy="252"/>
              </a:xfrm>
              <a:custGeom>
                <a:avLst/>
                <a:gdLst>
                  <a:gd name="T0" fmla="*/ 60 w 292"/>
                  <a:gd name="T1" fmla="*/ 53 h 252"/>
                  <a:gd name="T2" fmla="*/ 80 w 292"/>
                  <a:gd name="T3" fmla="*/ 27 h 252"/>
                  <a:gd name="T4" fmla="*/ 106 w 292"/>
                  <a:gd name="T5" fmla="*/ 27 h 252"/>
                  <a:gd name="T6" fmla="*/ 146 w 292"/>
                  <a:gd name="T7" fmla="*/ 20 h 252"/>
                  <a:gd name="T8" fmla="*/ 173 w 292"/>
                  <a:gd name="T9" fmla="*/ 7 h 252"/>
                  <a:gd name="T10" fmla="*/ 192 w 292"/>
                  <a:gd name="T11" fmla="*/ 7 h 252"/>
                  <a:gd name="T12" fmla="*/ 212 w 292"/>
                  <a:gd name="T13" fmla="*/ 0 h 252"/>
                  <a:gd name="T14" fmla="*/ 226 w 292"/>
                  <a:gd name="T15" fmla="*/ 7 h 252"/>
                  <a:gd name="T16" fmla="*/ 259 w 292"/>
                  <a:gd name="T17" fmla="*/ 7 h 252"/>
                  <a:gd name="T18" fmla="*/ 285 w 292"/>
                  <a:gd name="T19" fmla="*/ 27 h 252"/>
                  <a:gd name="T20" fmla="*/ 292 w 292"/>
                  <a:gd name="T21" fmla="*/ 46 h 252"/>
                  <a:gd name="T22" fmla="*/ 292 w 292"/>
                  <a:gd name="T23" fmla="*/ 73 h 252"/>
                  <a:gd name="T24" fmla="*/ 279 w 292"/>
                  <a:gd name="T25" fmla="*/ 93 h 252"/>
                  <a:gd name="T26" fmla="*/ 279 w 292"/>
                  <a:gd name="T27" fmla="*/ 133 h 252"/>
                  <a:gd name="T28" fmla="*/ 272 w 292"/>
                  <a:gd name="T29" fmla="*/ 153 h 252"/>
                  <a:gd name="T30" fmla="*/ 252 w 292"/>
                  <a:gd name="T31" fmla="*/ 179 h 252"/>
                  <a:gd name="T32" fmla="*/ 212 w 292"/>
                  <a:gd name="T33" fmla="*/ 206 h 252"/>
                  <a:gd name="T34" fmla="*/ 173 w 292"/>
                  <a:gd name="T35" fmla="*/ 226 h 252"/>
                  <a:gd name="T36" fmla="*/ 133 w 292"/>
                  <a:gd name="T37" fmla="*/ 246 h 252"/>
                  <a:gd name="T38" fmla="*/ 113 w 292"/>
                  <a:gd name="T39" fmla="*/ 252 h 252"/>
                  <a:gd name="T40" fmla="*/ 86 w 292"/>
                  <a:gd name="T41" fmla="*/ 246 h 252"/>
                  <a:gd name="T42" fmla="*/ 53 w 292"/>
                  <a:gd name="T43" fmla="*/ 226 h 252"/>
                  <a:gd name="T44" fmla="*/ 33 w 292"/>
                  <a:gd name="T45" fmla="*/ 206 h 252"/>
                  <a:gd name="T46" fmla="*/ 20 w 292"/>
                  <a:gd name="T47" fmla="*/ 193 h 252"/>
                  <a:gd name="T48" fmla="*/ 7 w 292"/>
                  <a:gd name="T49" fmla="*/ 179 h 252"/>
                  <a:gd name="T50" fmla="*/ 7 w 292"/>
                  <a:gd name="T51" fmla="*/ 146 h 252"/>
                  <a:gd name="T52" fmla="*/ 7 w 292"/>
                  <a:gd name="T53" fmla="*/ 133 h 252"/>
                  <a:gd name="T54" fmla="*/ 0 w 292"/>
                  <a:gd name="T55" fmla="*/ 126 h 252"/>
                  <a:gd name="T56" fmla="*/ 13 w 292"/>
                  <a:gd name="T57" fmla="*/ 100 h 252"/>
                  <a:gd name="T58" fmla="*/ 20 w 292"/>
                  <a:gd name="T59" fmla="*/ 86 h 252"/>
                  <a:gd name="T60" fmla="*/ 60 w 292"/>
                  <a:gd name="T61" fmla="*/ 46 h 252"/>
                  <a:gd name="T62" fmla="*/ 73 w 292"/>
                  <a:gd name="T63" fmla="*/ 40 h 2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2"/>
                  <a:gd name="T97" fmla="*/ 0 h 252"/>
                  <a:gd name="T98" fmla="*/ 292 w 292"/>
                  <a:gd name="T99" fmla="*/ 252 h 2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2" h="252">
                    <a:moveTo>
                      <a:pt x="60" y="53"/>
                    </a:moveTo>
                    <a:lnTo>
                      <a:pt x="80" y="27"/>
                    </a:lnTo>
                    <a:lnTo>
                      <a:pt x="106" y="27"/>
                    </a:lnTo>
                    <a:lnTo>
                      <a:pt x="146" y="20"/>
                    </a:lnTo>
                    <a:lnTo>
                      <a:pt x="173" y="7"/>
                    </a:lnTo>
                    <a:lnTo>
                      <a:pt x="192" y="7"/>
                    </a:lnTo>
                    <a:lnTo>
                      <a:pt x="212" y="0"/>
                    </a:lnTo>
                    <a:lnTo>
                      <a:pt x="226" y="7"/>
                    </a:lnTo>
                    <a:lnTo>
                      <a:pt x="259" y="7"/>
                    </a:lnTo>
                    <a:lnTo>
                      <a:pt x="285" y="27"/>
                    </a:lnTo>
                    <a:lnTo>
                      <a:pt x="292" y="46"/>
                    </a:lnTo>
                    <a:lnTo>
                      <a:pt x="292" y="73"/>
                    </a:lnTo>
                    <a:lnTo>
                      <a:pt x="279" y="93"/>
                    </a:lnTo>
                    <a:lnTo>
                      <a:pt x="279" y="133"/>
                    </a:lnTo>
                    <a:lnTo>
                      <a:pt x="272" y="153"/>
                    </a:lnTo>
                    <a:lnTo>
                      <a:pt x="252" y="179"/>
                    </a:lnTo>
                    <a:lnTo>
                      <a:pt x="212" y="206"/>
                    </a:lnTo>
                    <a:lnTo>
                      <a:pt x="173" y="226"/>
                    </a:lnTo>
                    <a:lnTo>
                      <a:pt x="133" y="246"/>
                    </a:lnTo>
                    <a:lnTo>
                      <a:pt x="113" y="252"/>
                    </a:lnTo>
                    <a:lnTo>
                      <a:pt x="86" y="246"/>
                    </a:lnTo>
                    <a:lnTo>
                      <a:pt x="53" y="226"/>
                    </a:lnTo>
                    <a:lnTo>
                      <a:pt x="33" y="206"/>
                    </a:lnTo>
                    <a:lnTo>
                      <a:pt x="20" y="193"/>
                    </a:lnTo>
                    <a:lnTo>
                      <a:pt x="7" y="179"/>
                    </a:lnTo>
                    <a:lnTo>
                      <a:pt x="7" y="146"/>
                    </a:lnTo>
                    <a:lnTo>
                      <a:pt x="7" y="133"/>
                    </a:lnTo>
                    <a:lnTo>
                      <a:pt x="0" y="126"/>
                    </a:lnTo>
                    <a:lnTo>
                      <a:pt x="13" y="100"/>
                    </a:lnTo>
                    <a:lnTo>
                      <a:pt x="20" y="86"/>
                    </a:lnTo>
                    <a:lnTo>
                      <a:pt x="60" y="46"/>
                    </a:lnTo>
                    <a:lnTo>
                      <a:pt x="73" y="40"/>
                    </a:lnTo>
                  </a:path>
                </a:pathLst>
              </a:custGeom>
              <a:noFill/>
              <a:ln w="11113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Freeform 253"/>
              <p:cNvSpPr>
                <a:spLocks/>
              </p:cNvSpPr>
              <p:nvPr/>
            </p:nvSpPr>
            <p:spPr bwMode="auto">
              <a:xfrm>
                <a:off x="4058" y="3003"/>
                <a:ext cx="292" cy="245"/>
              </a:xfrm>
              <a:custGeom>
                <a:avLst/>
                <a:gdLst>
                  <a:gd name="T0" fmla="*/ 59 w 292"/>
                  <a:gd name="T1" fmla="*/ 46 h 245"/>
                  <a:gd name="T2" fmla="*/ 79 w 292"/>
                  <a:gd name="T3" fmla="*/ 26 h 245"/>
                  <a:gd name="T4" fmla="*/ 106 w 292"/>
                  <a:gd name="T5" fmla="*/ 20 h 245"/>
                  <a:gd name="T6" fmla="*/ 146 w 292"/>
                  <a:gd name="T7" fmla="*/ 13 h 245"/>
                  <a:gd name="T8" fmla="*/ 166 w 292"/>
                  <a:gd name="T9" fmla="*/ 6 h 245"/>
                  <a:gd name="T10" fmla="*/ 192 w 292"/>
                  <a:gd name="T11" fmla="*/ 0 h 245"/>
                  <a:gd name="T12" fmla="*/ 212 w 292"/>
                  <a:gd name="T13" fmla="*/ 0 h 245"/>
                  <a:gd name="T14" fmla="*/ 225 w 292"/>
                  <a:gd name="T15" fmla="*/ 6 h 245"/>
                  <a:gd name="T16" fmla="*/ 258 w 292"/>
                  <a:gd name="T17" fmla="*/ 6 h 245"/>
                  <a:gd name="T18" fmla="*/ 278 w 292"/>
                  <a:gd name="T19" fmla="*/ 26 h 245"/>
                  <a:gd name="T20" fmla="*/ 292 w 292"/>
                  <a:gd name="T21" fmla="*/ 46 h 245"/>
                  <a:gd name="T22" fmla="*/ 285 w 292"/>
                  <a:gd name="T23" fmla="*/ 66 h 245"/>
                  <a:gd name="T24" fmla="*/ 278 w 292"/>
                  <a:gd name="T25" fmla="*/ 93 h 245"/>
                  <a:gd name="T26" fmla="*/ 278 w 292"/>
                  <a:gd name="T27" fmla="*/ 126 h 245"/>
                  <a:gd name="T28" fmla="*/ 272 w 292"/>
                  <a:gd name="T29" fmla="*/ 146 h 245"/>
                  <a:gd name="T30" fmla="*/ 252 w 292"/>
                  <a:gd name="T31" fmla="*/ 179 h 245"/>
                  <a:gd name="T32" fmla="*/ 212 w 292"/>
                  <a:gd name="T33" fmla="*/ 199 h 245"/>
                  <a:gd name="T34" fmla="*/ 166 w 292"/>
                  <a:gd name="T35" fmla="*/ 219 h 245"/>
                  <a:gd name="T36" fmla="*/ 132 w 292"/>
                  <a:gd name="T37" fmla="*/ 239 h 245"/>
                  <a:gd name="T38" fmla="*/ 112 w 292"/>
                  <a:gd name="T39" fmla="*/ 245 h 245"/>
                  <a:gd name="T40" fmla="*/ 86 w 292"/>
                  <a:gd name="T41" fmla="*/ 239 h 245"/>
                  <a:gd name="T42" fmla="*/ 53 w 292"/>
                  <a:gd name="T43" fmla="*/ 225 h 245"/>
                  <a:gd name="T44" fmla="*/ 33 w 292"/>
                  <a:gd name="T45" fmla="*/ 205 h 245"/>
                  <a:gd name="T46" fmla="*/ 20 w 292"/>
                  <a:gd name="T47" fmla="*/ 186 h 245"/>
                  <a:gd name="T48" fmla="*/ 6 w 292"/>
                  <a:gd name="T49" fmla="*/ 179 h 245"/>
                  <a:gd name="T50" fmla="*/ 6 w 292"/>
                  <a:gd name="T51" fmla="*/ 146 h 245"/>
                  <a:gd name="T52" fmla="*/ 6 w 292"/>
                  <a:gd name="T53" fmla="*/ 126 h 245"/>
                  <a:gd name="T54" fmla="*/ 0 w 292"/>
                  <a:gd name="T55" fmla="*/ 119 h 245"/>
                  <a:gd name="T56" fmla="*/ 13 w 292"/>
                  <a:gd name="T57" fmla="*/ 99 h 245"/>
                  <a:gd name="T58" fmla="*/ 20 w 292"/>
                  <a:gd name="T59" fmla="*/ 79 h 245"/>
                  <a:gd name="T60" fmla="*/ 53 w 292"/>
                  <a:gd name="T61" fmla="*/ 46 h 245"/>
                  <a:gd name="T62" fmla="*/ 66 w 292"/>
                  <a:gd name="T63" fmla="*/ 33 h 2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2"/>
                  <a:gd name="T97" fmla="*/ 0 h 245"/>
                  <a:gd name="T98" fmla="*/ 292 w 292"/>
                  <a:gd name="T99" fmla="*/ 245 h 2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2" h="245">
                    <a:moveTo>
                      <a:pt x="59" y="46"/>
                    </a:moveTo>
                    <a:lnTo>
                      <a:pt x="79" y="26"/>
                    </a:lnTo>
                    <a:lnTo>
                      <a:pt x="106" y="20"/>
                    </a:lnTo>
                    <a:lnTo>
                      <a:pt x="146" y="13"/>
                    </a:lnTo>
                    <a:lnTo>
                      <a:pt x="166" y="6"/>
                    </a:lnTo>
                    <a:lnTo>
                      <a:pt x="192" y="0"/>
                    </a:lnTo>
                    <a:lnTo>
                      <a:pt x="212" y="0"/>
                    </a:lnTo>
                    <a:lnTo>
                      <a:pt x="225" y="6"/>
                    </a:lnTo>
                    <a:lnTo>
                      <a:pt x="258" y="6"/>
                    </a:lnTo>
                    <a:lnTo>
                      <a:pt x="278" y="26"/>
                    </a:lnTo>
                    <a:lnTo>
                      <a:pt x="292" y="46"/>
                    </a:lnTo>
                    <a:lnTo>
                      <a:pt x="285" y="66"/>
                    </a:lnTo>
                    <a:lnTo>
                      <a:pt x="278" y="93"/>
                    </a:lnTo>
                    <a:lnTo>
                      <a:pt x="278" y="126"/>
                    </a:lnTo>
                    <a:lnTo>
                      <a:pt x="272" y="146"/>
                    </a:lnTo>
                    <a:lnTo>
                      <a:pt x="252" y="179"/>
                    </a:lnTo>
                    <a:lnTo>
                      <a:pt x="212" y="199"/>
                    </a:lnTo>
                    <a:lnTo>
                      <a:pt x="166" y="219"/>
                    </a:lnTo>
                    <a:lnTo>
                      <a:pt x="132" y="239"/>
                    </a:lnTo>
                    <a:lnTo>
                      <a:pt x="112" y="245"/>
                    </a:lnTo>
                    <a:lnTo>
                      <a:pt x="86" y="239"/>
                    </a:lnTo>
                    <a:lnTo>
                      <a:pt x="53" y="225"/>
                    </a:lnTo>
                    <a:lnTo>
                      <a:pt x="33" y="205"/>
                    </a:lnTo>
                    <a:lnTo>
                      <a:pt x="20" y="186"/>
                    </a:lnTo>
                    <a:lnTo>
                      <a:pt x="6" y="179"/>
                    </a:lnTo>
                    <a:lnTo>
                      <a:pt x="6" y="146"/>
                    </a:lnTo>
                    <a:lnTo>
                      <a:pt x="6" y="126"/>
                    </a:lnTo>
                    <a:lnTo>
                      <a:pt x="0" y="119"/>
                    </a:lnTo>
                    <a:lnTo>
                      <a:pt x="13" y="99"/>
                    </a:lnTo>
                    <a:lnTo>
                      <a:pt x="20" y="79"/>
                    </a:lnTo>
                    <a:lnTo>
                      <a:pt x="53" y="46"/>
                    </a:lnTo>
                    <a:lnTo>
                      <a:pt x="66" y="33"/>
                    </a:lnTo>
                  </a:path>
                </a:pathLst>
              </a:custGeom>
              <a:noFill/>
              <a:ln w="11113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Freeform 254"/>
              <p:cNvSpPr>
                <a:spLocks/>
              </p:cNvSpPr>
              <p:nvPr/>
            </p:nvSpPr>
            <p:spPr bwMode="auto">
              <a:xfrm>
                <a:off x="4350" y="3036"/>
                <a:ext cx="179" cy="172"/>
              </a:xfrm>
              <a:custGeom>
                <a:avLst/>
                <a:gdLst>
                  <a:gd name="T0" fmla="*/ 79 w 179"/>
                  <a:gd name="T1" fmla="*/ 0 h 172"/>
                  <a:gd name="T2" fmla="*/ 132 w 179"/>
                  <a:gd name="T3" fmla="*/ 20 h 172"/>
                  <a:gd name="T4" fmla="*/ 172 w 179"/>
                  <a:gd name="T5" fmla="*/ 46 h 172"/>
                  <a:gd name="T6" fmla="*/ 179 w 179"/>
                  <a:gd name="T7" fmla="*/ 99 h 172"/>
                  <a:gd name="T8" fmla="*/ 172 w 179"/>
                  <a:gd name="T9" fmla="*/ 139 h 172"/>
                  <a:gd name="T10" fmla="*/ 152 w 179"/>
                  <a:gd name="T11" fmla="*/ 159 h 172"/>
                  <a:gd name="T12" fmla="*/ 113 w 179"/>
                  <a:gd name="T13" fmla="*/ 166 h 172"/>
                  <a:gd name="T14" fmla="*/ 79 w 179"/>
                  <a:gd name="T15" fmla="*/ 172 h 172"/>
                  <a:gd name="T16" fmla="*/ 46 w 179"/>
                  <a:gd name="T17" fmla="*/ 159 h 172"/>
                  <a:gd name="T18" fmla="*/ 26 w 179"/>
                  <a:gd name="T19" fmla="*/ 146 h 172"/>
                  <a:gd name="T20" fmla="*/ 6 w 179"/>
                  <a:gd name="T21" fmla="*/ 106 h 172"/>
                  <a:gd name="T22" fmla="*/ 0 w 179"/>
                  <a:gd name="T23" fmla="*/ 79 h 172"/>
                  <a:gd name="T24" fmla="*/ 0 w 179"/>
                  <a:gd name="T25" fmla="*/ 53 h 172"/>
                  <a:gd name="T26" fmla="*/ 26 w 179"/>
                  <a:gd name="T27" fmla="*/ 20 h 172"/>
                  <a:gd name="T28" fmla="*/ 46 w 179"/>
                  <a:gd name="T29" fmla="*/ 6 h 172"/>
                  <a:gd name="T30" fmla="*/ 73 w 179"/>
                  <a:gd name="T31" fmla="*/ 0 h 172"/>
                  <a:gd name="T32" fmla="*/ 93 w 179"/>
                  <a:gd name="T33" fmla="*/ 0 h 172"/>
                  <a:gd name="T34" fmla="*/ 119 w 179"/>
                  <a:gd name="T35" fmla="*/ 6 h 172"/>
                  <a:gd name="T36" fmla="*/ 79 w 179"/>
                  <a:gd name="T37" fmla="*/ 0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9"/>
                  <a:gd name="T58" fmla="*/ 0 h 172"/>
                  <a:gd name="T59" fmla="*/ 179 w 179"/>
                  <a:gd name="T60" fmla="*/ 172 h 1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9" h="172">
                    <a:moveTo>
                      <a:pt x="79" y="0"/>
                    </a:moveTo>
                    <a:lnTo>
                      <a:pt x="132" y="20"/>
                    </a:lnTo>
                    <a:lnTo>
                      <a:pt x="172" y="46"/>
                    </a:lnTo>
                    <a:lnTo>
                      <a:pt x="179" y="99"/>
                    </a:lnTo>
                    <a:lnTo>
                      <a:pt x="172" y="139"/>
                    </a:lnTo>
                    <a:lnTo>
                      <a:pt x="152" y="159"/>
                    </a:lnTo>
                    <a:lnTo>
                      <a:pt x="113" y="166"/>
                    </a:lnTo>
                    <a:lnTo>
                      <a:pt x="79" y="172"/>
                    </a:lnTo>
                    <a:lnTo>
                      <a:pt x="46" y="159"/>
                    </a:lnTo>
                    <a:lnTo>
                      <a:pt x="26" y="146"/>
                    </a:lnTo>
                    <a:lnTo>
                      <a:pt x="6" y="106"/>
                    </a:lnTo>
                    <a:lnTo>
                      <a:pt x="0" y="79"/>
                    </a:lnTo>
                    <a:lnTo>
                      <a:pt x="0" y="53"/>
                    </a:lnTo>
                    <a:lnTo>
                      <a:pt x="26" y="20"/>
                    </a:lnTo>
                    <a:lnTo>
                      <a:pt x="46" y="6"/>
                    </a:lnTo>
                    <a:lnTo>
                      <a:pt x="73" y="0"/>
                    </a:lnTo>
                    <a:lnTo>
                      <a:pt x="93" y="0"/>
                    </a:lnTo>
                    <a:lnTo>
                      <a:pt x="119" y="6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4" name="Freeform 255"/>
              <p:cNvSpPr>
                <a:spLocks/>
              </p:cNvSpPr>
              <p:nvPr/>
            </p:nvSpPr>
            <p:spPr bwMode="auto">
              <a:xfrm>
                <a:off x="4350" y="3036"/>
                <a:ext cx="179" cy="172"/>
              </a:xfrm>
              <a:custGeom>
                <a:avLst/>
                <a:gdLst>
                  <a:gd name="T0" fmla="*/ 79 w 179"/>
                  <a:gd name="T1" fmla="*/ 0 h 172"/>
                  <a:gd name="T2" fmla="*/ 132 w 179"/>
                  <a:gd name="T3" fmla="*/ 20 h 172"/>
                  <a:gd name="T4" fmla="*/ 172 w 179"/>
                  <a:gd name="T5" fmla="*/ 46 h 172"/>
                  <a:gd name="T6" fmla="*/ 179 w 179"/>
                  <a:gd name="T7" fmla="*/ 99 h 172"/>
                  <a:gd name="T8" fmla="*/ 172 w 179"/>
                  <a:gd name="T9" fmla="*/ 139 h 172"/>
                  <a:gd name="T10" fmla="*/ 152 w 179"/>
                  <a:gd name="T11" fmla="*/ 159 h 172"/>
                  <a:gd name="T12" fmla="*/ 113 w 179"/>
                  <a:gd name="T13" fmla="*/ 166 h 172"/>
                  <a:gd name="T14" fmla="*/ 79 w 179"/>
                  <a:gd name="T15" fmla="*/ 172 h 172"/>
                  <a:gd name="T16" fmla="*/ 46 w 179"/>
                  <a:gd name="T17" fmla="*/ 159 h 172"/>
                  <a:gd name="T18" fmla="*/ 26 w 179"/>
                  <a:gd name="T19" fmla="*/ 146 h 172"/>
                  <a:gd name="T20" fmla="*/ 6 w 179"/>
                  <a:gd name="T21" fmla="*/ 106 h 172"/>
                  <a:gd name="T22" fmla="*/ 0 w 179"/>
                  <a:gd name="T23" fmla="*/ 79 h 172"/>
                  <a:gd name="T24" fmla="*/ 0 w 179"/>
                  <a:gd name="T25" fmla="*/ 53 h 172"/>
                  <a:gd name="T26" fmla="*/ 26 w 179"/>
                  <a:gd name="T27" fmla="*/ 20 h 172"/>
                  <a:gd name="T28" fmla="*/ 46 w 179"/>
                  <a:gd name="T29" fmla="*/ 6 h 172"/>
                  <a:gd name="T30" fmla="*/ 73 w 179"/>
                  <a:gd name="T31" fmla="*/ 0 h 172"/>
                  <a:gd name="T32" fmla="*/ 93 w 179"/>
                  <a:gd name="T33" fmla="*/ 0 h 172"/>
                  <a:gd name="T34" fmla="*/ 119 w 179"/>
                  <a:gd name="T35" fmla="*/ 6 h 1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"/>
                  <a:gd name="T55" fmla="*/ 0 h 172"/>
                  <a:gd name="T56" fmla="*/ 179 w 179"/>
                  <a:gd name="T57" fmla="*/ 172 h 1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" h="172">
                    <a:moveTo>
                      <a:pt x="79" y="0"/>
                    </a:moveTo>
                    <a:lnTo>
                      <a:pt x="132" y="20"/>
                    </a:lnTo>
                    <a:lnTo>
                      <a:pt x="172" y="46"/>
                    </a:lnTo>
                    <a:lnTo>
                      <a:pt x="179" y="99"/>
                    </a:lnTo>
                    <a:lnTo>
                      <a:pt x="172" y="139"/>
                    </a:lnTo>
                    <a:lnTo>
                      <a:pt x="152" y="159"/>
                    </a:lnTo>
                    <a:lnTo>
                      <a:pt x="113" y="166"/>
                    </a:lnTo>
                    <a:lnTo>
                      <a:pt x="79" y="172"/>
                    </a:lnTo>
                    <a:lnTo>
                      <a:pt x="46" y="159"/>
                    </a:lnTo>
                    <a:lnTo>
                      <a:pt x="26" y="146"/>
                    </a:lnTo>
                    <a:lnTo>
                      <a:pt x="6" y="106"/>
                    </a:lnTo>
                    <a:lnTo>
                      <a:pt x="0" y="79"/>
                    </a:lnTo>
                    <a:lnTo>
                      <a:pt x="0" y="53"/>
                    </a:lnTo>
                    <a:lnTo>
                      <a:pt x="26" y="20"/>
                    </a:lnTo>
                    <a:lnTo>
                      <a:pt x="46" y="6"/>
                    </a:lnTo>
                    <a:lnTo>
                      <a:pt x="73" y="0"/>
                    </a:lnTo>
                    <a:lnTo>
                      <a:pt x="93" y="0"/>
                    </a:lnTo>
                    <a:lnTo>
                      <a:pt x="119" y="6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Freeform 256"/>
              <p:cNvSpPr>
                <a:spLocks/>
              </p:cNvSpPr>
              <p:nvPr/>
            </p:nvSpPr>
            <p:spPr bwMode="auto">
              <a:xfrm>
                <a:off x="4356" y="3042"/>
                <a:ext cx="173" cy="166"/>
              </a:xfrm>
              <a:custGeom>
                <a:avLst/>
                <a:gdLst>
                  <a:gd name="T0" fmla="*/ 73 w 173"/>
                  <a:gd name="T1" fmla="*/ 0 h 166"/>
                  <a:gd name="T2" fmla="*/ 133 w 173"/>
                  <a:gd name="T3" fmla="*/ 14 h 166"/>
                  <a:gd name="T4" fmla="*/ 166 w 173"/>
                  <a:gd name="T5" fmla="*/ 47 h 166"/>
                  <a:gd name="T6" fmla="*/ 173 w 173"/>
                  <a:gd name="T7" fmla="*/ 100 h 166"/>
                  <a:gd name="T8" fmla="*/ 166 w 173"/>
                  <a:gd name="T9" fmla="*/ 140 h 166"/>
                  <a:gd name="T10" fmla="*/ 146 w 173"/>
                  <a:gd name="T11" fmla="*/ 160 h 166"/>
                  <a:gd name="T12" fmla="*/ 107 w 173"/>
                  <a:gd name="T13" fmla="*/ 166 h 166"/>
                  <a:gd name="T14" fmla="*/ 73 w 173"/>
                  <a:gd name="T15" fmla="*/ 166 h 166"/>
                  <a:gd name="T16" fmla="*/ 47 w 173"/>
                  <a:gd name="T17" fmla="*/ 160 h 166"/>
                  <a:gd name="T18" fmla="*/ 20 w 173"/>
                  <a:gd name="T19" fmla="*/ 140 h 166"/>
                  <a:gd name="T20" fmla="*/ 0 w 173"/>
                  <a:gd name="T21" fmla="*/ 100 h 166"/>
                  <a:gd name="T22" fmla="*/ 0 w 173"/>
                  <a:gd name="T23" fmla="*/ 73 h 166"/>
                  <a:gd name="T24" fmla="*/ 0 w 173"/>
                  <a:gd name="T25" fmla="*/ 54 h 166"/>
                  <a:gd name="T26" fmla="*/ 20 w 173"/>
                  <a:gd name="T27" fmla="*/ 20 h 166"/>
                  <a:gd name="T28" fmla="*/ 47 w 173"/>
                  <a:gd name="T29" fmla="*/ 7 h 166"/>
                  <a:gd name="T30" fmla="*/ 67 w 173"/>
                  <a:gd name="T31" fmla="*/ 0 h 166"/>
                  <a:gd name="T32" fmla="*/ 87 w 173"/>
                  <a:gd name="T33" fmla="*/ 0 h 166"/>
                  <a:gd name="T34" fmla="*/ 113 w 173"/>
                  <a:gd name="T35" fmla="*/ 7 h 1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3"/>
                  <a:gd name="T55" fmla="*/ 0 h 166"/>
                  <a:gd name="T56" fmla="*/ 173 w 173"/>
                  <a:gd name="T57" fmla="*/ 166 h 1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3" h="166">
                    <a:moveTo>
                      <a:pt x="73" y="0"/>
                    </a:moveTo>
                    <a:lnTo>
                      <a:pt x="133" y="14"/>
                    </a:lnTo>
                    <a:lnTo>
                      <a:pt x="166" y="47"/>
                    </a:lnTo>
                    <a:lnTo>
                      <a:pt x="173" y="100"/>
                    </a:lnTo>
                    <a:lnTo>
                      <a:pt x="166" y="140"/>
                    </a:lnTo>
                    <a:lnTo>
                      <a:pt x="146" y="160"/>
                    </a:lnTo>
                    <a:lnTo>
                      <a:pt x="107" y="166"/>
                    </a:lnTo>
                    <a:lnTo>
                      <a:pt x="73" y="166"/>
                    </a:lnTo>
                    <a:lnTo>
                      <a:pt x="47" y="160"/>
                    </a:lnTo>
                    <a:lnTo>
                      <a:pt x="20" y="140"/>
                    </a:lnTo>
                    <a:lnTo>
                      <a:pt x="0" y="100"/>
                    </a:lnTo>
                    <a:lnTo>
                      <a:pt x="0" y="73"/>
                    </a:lnTo>
                    <a:lnTo>
                      <a:pt x="0" y="54"/>
                    </a:lnTo>
                    <a:lnTo>
                      <a:pt x="20" y="20"/>
                    </a:lnTo>
                    <a:lnTo>
                      <a:pt x="47" y="7"/>
                    </a:lnTo>
                    <a:lnTo>
                      <a:pt x="67" y="0"/>
                    </a:lnTo>
                    <a:lnTo>
                      <a:pt x="87" y="0"/>
                    </a:lnTo>
                    <a:lnTo>
                      <a:pt x="113" y="7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Freeform 257"/>
              <p:cNvSpPr>
                <a:spLocks/>
              </p:cNvSpPr>
              <p:nvPr/>
            </p:nvSpPr>
            <p:spPr bwMode="auto">
              <a:xfrm>
                <a:off x="3858" y="3149"/>
                <a:ext cx="220" cy="232"/>
              </a:xfrm>
              <a:custGeom>
                <a:avLst/>
                <a:gdLst>
                  <a:gd name="T0" fmla="*/ 186 w 220"/>
                  <a:gd name="T1" fmla="*/ 172 h 232"/>
                  <a:gd name="T2" fmla="*/ 206 w 220"/>
                  <a:gd name="T3" fmla="*/ 113 h 232"/>
                  <a:gd name="T4" fmla="*/ 220 w 220"/>
                  <a:gd name="T5" fmla="*/ 79 h 232"/>
                  <a:gd name="T6" fmla="*/ 220 w 220"/>
                  <a:gd name="T7" fmla="*/ 59 h 232"/>
                  <a:gd name="T8" fmla="*/ 200 w 220"/>
                  <a:gd name="T9" fmla="*/ 40 h 232"/>
                  <a:gd name="T10" fmla="*/ 180 w 220"/>
                  <a:gd name="T11" fmla="*/ 26 h 232"/>
                  <a:gd name="T12" fmla="*/ 153 w 220"/>
                  <a:gd name="T13" fmla="*/ 13 h 232"/>
                  <a:gd name="T14" fmla="*/ 113 w 220"/>
                  <a:gd name="T15" fmla="*/ 0 h 232"/>
                  <a:gd name="T16" fmla="*/ 100 w 220"/>
                  <a:gd name="T17" fmla="*/ 0 h 232"/>
                  <a:gd name="T18" fmla="*/ 54 w 220"/>
                  <a:gd name="T19" fmla="*/ 20 h 232"/>
                  <a:gd name="T20" fmla="*/ 34 w 220"/>
                  <a:gd name="T21" fmla="*/ 40 h 232"/>
                  <a:gd name="T22" fmla="*/ 14 w 220"/>
                  <a:gd name="T23" fmla="*/ 40 h 232"/>
                  <a:gd name="T24" fmla="*/ 0 w 220"/>
                  <a:gd name="T25" fmla="*/ 106 h 232"/>
                  <a:gd name="T26" fmla="*/ 7 w 220"/>
                  <a:gd name="T27" fmla="*/ 139 h 232"/>
                  <a:gd name="T28" fmla="*/ 47 w 220"/>
                  <a:gd name="T29" fmla="*/ 192 h 232"/>
                  <a:gd name="T30" fmla="*/ 60 w 220"/>
                  <a:gd name="T31" fmla="*/ 219 h 232"/>
                  <a:gd name="T32" fmla="*/ 100 w 220"/>
                  <a:gd name="T33" fmla="*/ 232 h 232"/>
                  <a:gd name="T34" fmla="*/ 133 w 220"/>
                  <a:gd name="T35" fmla="*/ 232 h 232"/>
                  <a:gd name="T36" fmla="*/ 153 w 220"/>
                  <a:gd name="T37" fmla="*/ 212 h 232"/>
                  <a:gd name="T38" fmla="*/ 173 w 220"/>
                  <a:gd name="T39" fmla="*/ 199 h 232"/>
                  <a:gd name="T40" fmla="*/ 186 w 220"/>
                  <a:gd name="T41" fmla="*/ 172 h 232"/>
                  <a:gd name="T42" fmla="*/ 200 w 220"/>
                  <a:gd name="T43" fmla="*/ 152 h 232"/>
                  <a:gd name="T44" fmla="*/ 186 w 220"/>
                  <a:gd name="T45" fmla="*/ 172 h 2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0"/>
                  <a:gd name="T70" fmla="*/ 0 h 232"/>
                  <a:gd name="T71" fmla="*/ 220 w 220"/>
                  <a:gd name="T72" fmla="*/ 232 h 2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0" h="232">
                    <a:moveTo>
                      <a:pt x="186" y="172"/>
                    </a:moveTo>
                    <a:lnTo>
                      <a:pt x="206" y="113"/>
                    </a:lnTo>
                    <a:lnTo>
                      <a:pt x="220" y="79"/>
                    </a:lnTo>
                    <a:lnTo>
                      <a:pt x="220" y="59"/>
                    </a:lnTo>
                    <a:lnTo>
                      <a:pt x="200" y="40"/>
                    </a:lnTo>
                    <a:lnTo>
                      <a:pt x="180" y="26"/>
                    </a:lnTo>
                    <a:lnTo>
                      <a:pt x="153" y="13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54" y="20"/>
                    </a:lnTo>
                    <a:lnTo>
                      <a:pt x="34" y="40"/>
                    </a:lnTo>
                    <a:lnTo>
                      <a:pt x="14" y="40"/>
                    </a:lnTo>
                    <a:lnTo>
                      <a:pt x="0" y="106"/>
                    </a:lnTo>
                    <a:lnTo>
                      <a:pt x="7" y="139"/>
                    </a:lnTo>
                    <a:lnTo>
                      <a:pt x="47" y="192"/>
                    </a:lnTo>
                    <a:lnTo>
                      <a:pt x="60" y="219"/>
                    </a:lnTo>
                    <a:lnTo>
                      <a:pt x="100" y="232"/>
                    </a:lnTo>
                    <a:lnTo>
                      <a:pt x="133" y="232"/>
                    </a:lnTo>
                    <a:lnTo>
                      <a:pt x="153" y="212"/>
                    </a:lnTo>
                    <a:lnTo>
                      <a:pt x="173" y="199"/>
                    </a:lnTo>
                    <a:lnTo>
                      <a:pt x="186" y="172"/>
                    </a:lnTo>
                    <a:lnTo>
                      <a:pt x="200" y="152"/>
                    </a:lnTo>
                    <a:lnTo>
                      <a:pt x="186" y="17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Freeform 258"/>
              <p:cNvSpPr>
                <a:spLocks/>
              </p:cNvSpPr>
              <p:nvPr/>
            </p:nvSpPr>
            <p:spPr bwMode="auto">
              <a:xfrm>
                <a:off x="3858" y="3149"/>
                <a:ext cx="220" cy="232"/>
              </a:xfrm>
              <a:custGeom>
                <a:avLst/>
                <a:gdLst>
                  <a:gd name="T0" fmla="*/ 186 w 220"/>
                  <a:gd name="T1" fmla="*/ 172 h 232"/>
                  <a:gd name="T2" fmla="*/ 206 w 220"/>
                  <a:gd name="T3" fmla="*/ 113 h 232"/>
                  <a:gd name="T4" fmla="*/ 220 w 220"/>
                  <a:gd name="T5" fmla="*/ 79 h 232"/>
                  <a:gd name="T6" fmla="*/ 220 w 220"/>
                  <a:gd name="T7" fmla="*/ 59 h 232"/>
                  <a:gd name="T8" fmla="*/ 200 w 220"/>
                  <a:gd name="T9" fmla="*/ 40 h 232"/>
                  <a:gd name="T10" fmla="*/ 180 w 220"/>
                  <a:gd name="T11" fmla="*/ 26 h 232"/>
                  <a:gd name="T12" fmla="*/ 153 w 220"/>
                  <a:gd name="T13" fmla="*/ 13 h 232"/>
                  <a:gd name="T14" fmla="*/ 113 w 220"/>
                  <a:gd name="T15" fmla="*/ 0 h 232"/>
                  <a:gd name="T16" fmla="*/ 100 w 220"/>
                  <a:gd name="T17" fmla="*/ 0 h 232"/>
                  <a:gd name="T18" fmla="*/ 54 w 220"/>
                  <a:gd name="T19" fmla="*/ 20 h 232"/>
                  <a:gd name="T20" fmla="*/ 34 w 220"/>
                  <a:gd name="T21" fmla="*/ 40 h 232"/>
                  <a:gd name="T22" fmla="*/ 14 w 220"/>
                  <a:gd name="T23" fmla="*/ 40 h 232"/>
                  <a:gd name="T24" fmla="*/ 0 w 220"/>
                  <a:gd name="T25" fmla="*/ 106 h 232"/>
                  <a:gd name="T26" fmla="*/ 7 w 220"/>
                  <a:gd name="T27" fmla="*/ 139 h 232"/>
                  <a:gd name="T28" fmla="*/ 47 w 220"/>
                  <a:gd name="T29" fmla="*/ 192 h 232"/>
                  <a:gd name="T30" fmla="*/ 60 w 220"/>
                  <a:gd name="T31" fmla="*/ 219 h 232"/>
                  <a:gd name="T32" fmla="*/ 100 w 220"/>
                  <a:gd name="T33" fmla="*/ 232 h 232"/>
                  <a:gd name="T34" fmla="*/ 133 w 220"/>
                  <a:gd name="T35" fmla="*/ 232 h 232"/>
                  <a:gd name="T36" fmla="*/ 153 w 220"/>
                  <a:gd name="T37" fmla="*/ 212 h 232"/>
                  <a:gd name="T38" fmla="*/ 173 w 220"/>
                  <a:gd name="T39" fmla="*/ 199 h 232"/>
                  <a:gd name="T40" fmla="*/ 186 w 220"/>
                  <a:gd name="T41" fmla="*/ 172 h 232"/>
                  <a:gd name="T42" fmla="*/ 200 w 220"/>
                  <a:gd name="T43" fmla="*/ 152 h 2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0"/>
                  <a:gd name="T67" fmla="*/ 0 h 232"/>
                  <a:gd name="T68" fmla="*/ 220 w 220"/>
                  <a:gd name="T69" fmla="*/ 232 h 2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0" h="232">
                    <a:moveTo>
                      <a:pt x="186" y="172"/>
                    </a:moveTo>
                    <a:lnTo>
                      <a:pt x="206" y="113"/>
                    </a:lnTo>
                    <a:lnTo>
                      <a:pt x="220" y="79"/>
                    </a:lnTo>
                    <a:lnTo>
                      <a:pt x="220" y="59"/>
                    </a:lnTo>
                    <a:lnTo>
                      <a:pt x="200" y="40"/>
                    </a:lnTo>
                    <a:lnTo>
                      <a:pt x="180" y="26"/>
                    </a:lnTo>
                    <a:lnTo>
                      <a:pt x="153" y="13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54" y="20"/>
                    </a:lnTo>
                    <a:lnTo>
                      <a:pt x="34" y="40"/>
                    </a:lnTo>
                    <a:lnTo>
                      <a:pt x="14" y="40"/>
                    </a:lnTo>
                    <a:lnTo>
                      <a:pt x="0" y="106"/>
                    </a:lnTo>
                    <a:lnTo>
                      <a:pt x="7" y="139"/>
                    </a:lnTo>
                    <a:lnTo>
                      <a:pt x="47" y="192"/>
                    </a:lnTo>
                    <a:lnTo>
                      <a:pt x="60" y="219"/>
                    </a:lnTo>
                    <a:lnTo>
                      <a:pt x="100" y="232"/>
                    </a:lnTo>
                    <a:lnTo>
                      <a:pt x="133" y="232"/>
                    </a:lnTo>
                    <a:lnTo>
                      <a:pt x="153" y="212"/>
                    </a:lnTo>
                    <a:lnTo>
                      <a:pt x="173" y="199"/>
                    </a:lnTo>
                    <a:lnTo>
                      <a:pt x="186" y="172"/>
                    </a:lnTo>
                    <a:lnTo>
                      <a:pt x="200" y="152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Freeform 259"/>
              <p:cNvSpPr>
                <a:spLocks/>
              </p:cNvSpPr>
              <p:nvPr/>
            </p:nvSpPr>
            <p:spPr bwMode="auto">
              <a:xfrm>
                <a:off x="3865" y="3155"/>
                <a:ext cx="213" cy="233"/>
              </a:xfrm>
              <a:custGeom>
                <a:avLst/>
                <a:gdLst>
                  <a:gd name="T0" fmla="*/ 186 w 213"/>
                  <a:gd name="T1" fmla="*/ 166 h 233"/>
                  <a:gd name="T2" fmla="*/ 206 w 213"/>
                  <a:gd name="T3" fmla="*/ 113 h 233"/>
                  <a:gd name="T4" fmla="*/ 213 w 213"/>
                  <a:gd name="T5" fmla="*/ 80 h 233"/>
                  <a:gd name="T6" fmla="*/ 213 w 213"/>
                  <a:gd name="T7" fmla="*/ 53 h 233"/>
                  <a:gd name="T8" fmla="*/ 193 w 213"/>
                  <a:gd name="T9" fmla="*/ 40 h 233"/>
                  <a:gd name="T10" fmla="*/ 173 w 213"/>
                  <a:gd name="T11" fmla="*/ 27 h 233"/>
                  <a:gd name="T12" fmla="*/ 146 w 213"/>
                  <a:gd name="T13" fmla="*/ 14 h 233"/>
                  <a:gd name="T14" fmla="*/ 106 w 213"/>
                  <a:gd name="T15" fmla="*/ 0 h 233"/>
                  <a:gd name="T16" fmla="*/ 93 w 213"/>
                  <a:gd name="T17" fmla="*/ 0 h 233"/>
                  <a:gd name="T18" fmla="*/ 53 w 213"/>
                  <a:gd name="T19" fmla="*/ 14 h 233"/>
                  <a:gd name="T20" fmla="*/ 33 w 213"/>
                  <a:gd name="T21" fmla="*/ 34 h 233"/>
                  <a:gd name="T22" fmla="*/ 7 w 213"/>
                  <a:gd name="T23" fmla="*/ 40 h 233"/>
                  <a:gd name="T24" fmla="*/ 0 w 213"/>
                  <a:gd name="T25" fmla="*/ 107 h 233"/>
                  <a:gd name="T26" fmla="*/ 7 w 213"/>
                  <a:gd name="T27" fmla="*/ 140 h 233"/>
                  <a:gd name="T28" fmla="*/ 40 w 213"/>
                  <a:gd name="T29" fmla="*/ 193 h 233"/>
                  <a:gd name="T30" fmla="*/ 53 w 213"/>
                  <a:gd name="T31" fmla="*/ 213 h 233"/>
                  <a:gd name="T32" fmla="*/ 93 w 213"/>
                  <a:gd name="T33" fmla="*/ 233 h 233"/>
                  <a:gd name="T34" fmla="*/ 126 w 213"/>
                  <a:gd name="T35" fmla="*/ 233 h 233"/>
                  <a:gd name="T36" fmla="*/ 146 w 213"/>
                  <a:gd name="T37" fmla="*/ 213 h 233"/>
                  <a:gd name="T38" fmla="*/ 166 w 213"/>
                  <a:gd name="T39" fmla="*/ 199 h 233"/>
                  <a:gd name="T40" fmla="*/ 179 w 213"/>
                  <a:gd name="T41" fmla="*/ 166 h 233"/>
                  <a:gd name="T42" fmla="*/ 199 w 213"/>
                  <a:gd name="T43" fmla="*/ 153 h 2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3"/>
                  <a:gd name="T67" fmla="*/ 0 h 233"/>
                  <a:gd name="T68" fmla="*/ 213 w 213"/>
                  <a:gd name="T69" fmla="*/ 233 h 2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3" h="233">
                    <a:moveTo>
                      <a:pt x="186" y="166"/>
                    </a:moveTo>
                    <a:lnTo>
                      <a:pt x="206" y="113"/>
                    </a:lnTo>
                    <a:lnTo>
                      <a:pt x="213" y="80"/>
                    </a:lnTo>
                    <a:lnTo>
                      <a:pt x="213" y="53"/>
                    </a:lnTo>
                    <a:lnTo>
                      <a:pt x="193" y="40"/>
                    </a:lnTo>
                    <a:lnTo>
                      <a:pt x="173" y="27"/>
                    </a:lnTo>
                    <a:lnTo>
                      <a:pt x="146" y="14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53" y="14"/>
                    </a:lnTo>
                    <a:lnTo>
                      <a:pt x="33" y="34"/>
                    </a:lnTo>
                    <a:lnTo>
                      <a:pt x="7" y="40"/>
                    </a:lnTo>
                    <a:lnTo>
                      <a:pt x="0" y="107"/>
                    </a:lnTo>
                    <a:lnTo>
                      <a:pt x="7" y="140"/>
                    </a:lnTo>
                    <a:lnTo>
                      <a:pt x="40" y="193"/>
                    </a:lnTo>
                    <a:lnTo>
                      <a:pt x="53" y="213"/>
                    </a:lnTo>
                    <a:lnTo>
                      <a:pt x="93" y="233"/>
                    </a:lnTo>
                    <a:lnTo>
                      <a:pt x="126" y="233"/>
                    </a:lnTo>
                    <a:lnTo>
                      <a:pt x="146" y="213"/>
                    </a:lnTo>
                    <a:lnTo>
                      <a:pt x="166" y="199"/>
                    </a:lnTo>
                    <a:lnTo>
                      <a:pt x="179" y="166"/>
                    </a:lnTo>
                    <a:lnTo>
                      <a:pt x="199" y="153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Freeform 260"/>
              <p:cNvSpPr>
                <a:spLocks/>
              </p:cNvSpPr>
              <p:nvPr/>
            </p:nvSpPr>
            <p:spPr bwMode="auto">
              <a:xfrm>
                <a:off x="3812" y="2850"/>
                <a:ext cx="179" cy="325"/>
              </a:xfrm>
              <a:custGeom>
                <a:avLst/>
                <a:gdLst>
                  <a:gd name="T0" fmla="*/ 146 w 179"/>
                  <a:gd name="T1" fmla="*/ 285 h 325"/>
                  <a:gd name="T2" fmla="*/ 166 w 179"/>
                  <a:gd name="T3" fmla="*/ 246 h 325"/>
                  <a:gd name="T4" fmla="*/ 179 w 179"/>
                  <a:gd name="T5" fmla="*/ 199 h 325"/>
                  <a:gd name="T6" fmla="*/ 166 w 179"/>
                  <a:gd name="T7" fmla="*/ 159 h 325"/>
                  <a:gd name="T8" fmla="*/ 139 w 179"/>
                  <a:gd name="T9" fmla="*/ 113 h 325"/>
                  <a:gd name="T10" fmla="*/ 119 w 179"/>
                  <a:gd name="T11" fmla="*/ 66 h 325"/>
                  <a:gd name="T12" fmla="*/ 80 w 179"/>
                  <a:gd name="T13" fmla="*/ 33 h 325"/>
                  <a:gd name="T14" fmla="*/ 53 w 179"/>
                  <a:gd name="T15" fmla="*/ 13 h 325"/>
                  <a:gd name="T16" fmla="*/ 13 w 179"/>
                  <a:gd name="T17" fmla="*/ 0 h 325"/>
                  <a:gd name="T18" fmla="*/ 0 w 179"/>
                  <a:gd name="T19" fmla="*/ 7 h 325"/>
                  <a:gd name="T20" fmla="*/ 0 w 179"/>
                  <a:gd name="T21" fmla="*/ 312 h 325"/>
                  <a:gd name="T22" fmla="*/ 27 w 179"/>
                  <a:gd name="T23" fmla="*/ 319 h 325"/>
                  <a:gd name="T24" fmla="*/ 60 w 179"/>
                  <a:gd name="T25" fmla="*/ 325 h 325"/>
                  <a:gd name="T26" fmla="*/ 93 w 179"/>
                  <a:gd name="T27" fmla="*/ 319 h 325"/>
                  <a:gd name="T28" fmla="*/ 119 w 179"/>
                  <a:gd name="T29" fmla="*/ 305 h 325"/>
                  <a:gd name="T30" fmla="*/ 146 w 179"/>
                  <a:gd name="T31" fmla="*/ 292 h 325"/>
                  <a:gd name="T32" fmla="*/ 159 w 179"/>
                  <a:gd name="T33" fmla="*/ 279 h 325"/>
                  <a:gd name="T34" fmla="*/ 146 w 179"/>
                  <a:gd name="T35" fmla="*/ 285 h 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"/>
                  <a:gd name="T55" fmla="*/ 0 h 325"/>
                  <a:gd name="T56" fmla="*/ 179 w 179"/>
                  <a:gd name="T57" fmla="*/ 325 h 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" h="325">
                    <a:moveTo>
                      <a:pt x="146" y="285"/>
                    </a:moveTo>
                    <a:lnTo>
                      <a:pt x="166" y="246"/>
                    </a:lnTo>
                    <a:lnTo>
                      <a:pt x="179" y="199"/>
                    </a:lnTo>
                    <a:lnTo>
                      <a:pt x="166" y="159"/>
                    </a:lnTo>
                    <a:lnTo>
                      <a:pt x="139" y="113"/>
                    </a:lnTo>
                    <a:lnTo>
                      <a:pt x="119" y="66"/>
                    </a:lnTo>
                    <a:lnTo>
                      <a:pt x="80" y="33"/>
                    </a:lnTo>
                    <a:lnTo>
                      <a:pt x="53" y="1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312"/>
                    </a:lnTo>
                    <a:lnTo>
                      <a:pt x="27" y="319"/>
                    </a:lnTo>
                    <a:lnTo>
                      <a:pt x="60" y="325"/>
                    </a:lnTo>
                    <a:lnTo>
                      <a:pt x="93" y="319"/>
                    </a:lnTo>
                    <a:lnTo>
                      <a:pt x="119" y="305"/>
                    </a:lnTo>
                    <a:lnTo>
                      <a:pt x="146" y="292"/>
                    </a:lnTo>
                    <a:lnTo>
                      <a:pt x="159" y="279"/>
                    </a:lnTo>
                    <a:lnTo>
                      <a:pt x="146" y="28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Freeform 261"/>
              <p:cNvSpPr>
                <a:spLocks/>
              </p:cNvSpPr>
              <p:nvPr/>
            </p:nvSpPr>
            <p:spPr bwMode="auto">
              <a:xfrm>
                <a:off x="3812" y="2850"/>
                <a:ext cx="179" cy="325"/>
              </a:xfrm>
              <a:custGeom>
                <a:avLst/>
                <a:gdLst>
                  <a:gd name="T0" fmla="*/ 146 w 179"/>
                  <a:gd name="T1" fmla="*/ 285 h 325"/>
                  <a:gd name="T2" fmla="*/ 166 w 179"/>
                  <a:gd name="T3" fmla="*/ 246 h 325"/>
                  <a:gd name="T4" fmla="*/ 179 w 179"/>
                  <a:gd name="T5" fmla="*/ 199 h 325"/>
                  <a:gd name="T6" fmla="*/ 166 w 179"/>
                  <a:gd name="T7" fmla="*/ 159 h 325"/>
                  <a:gd name="T8" fmla="*/ 139 w 179"/>
                  <a:gd name="T9" fmla="*/ 113 h 325"/>
                  <a:gd name="T10" fmla="*/ 119 w 179"/>
                  <a:gd name="T11" fmla="*/ 66 h 325"/>
                  <a:gd name="T12" fmla="*/ 80 w 179"/>
                  <a:gd name="T13" fmla="*/ 33 h 325"/>
                  <a:gd name="T14" fmla="*/ 53 w 179"/>
                  <a:gd name="T15" fmla="*/ 13 h 325"/>
                  <a:gd name="T16" fmla="*/ 13 w 179"/>
                  <a:gd name="T17" fmla="*/ 0 h 325"/>
                  <a:gd name="T18" fmla="*/ 0 w 179"/>
                  <a:gd name="T19" fmla="*/ 7 h 325"/>
                  <a:gd name="T20" fmla="*/ 0 w 179"/>
                  <a:gd name="T21" fmla="*/ 312 h 325"/>
                  <a:gd name="T22" fmla="*/ 27 w 179"/>
                  <a:gd name="T23" fmla="*/ 319 h 325"/>
                  <a:gd name="T24" fmla="*/ 60 w 179"/>
                  <a:gd name="T25" fmla="*/ 325 h 325"/>
                  <a:gd name="T26" fmla="*/ 93 w 179"/>
                  <a:gd name="T27" fmla="*/ 319 h 325"/>
                  <a:gd name="T28" fmla="*/ 119 w 179"/>
                  <a:gd name="T29" fmla="*/ 305 h 325"/>
                  <a:gd name="T30" fmla="*/ 146 w 179"/>
                  <a:gd name="T31" fmla="*/ 292 h 325"/>
                  <a:gd name="T32" fmla="*/ 159 w 179"/>
                  <a:gd name="T33" fmla="*/ 279 h 3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9"/>
                  <a:gd name="T52" fmla="*/ 0 h 325"/>
                  <a:gd name="T53" fmla="*/ 179 w 179"/>
                  <a:gd name="T54" fmla="*/ 325 h 3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9" h="325">
                    <a:moveTo>
                      <a:pt x="146" y="285"/>
                    </a:moveTo>
                    <a:lnTo>
                      <a:pt x="166" y="246"/>
                    </a:lnTo>
                    <a:lnTo>
                      <a:pt x="179" y="199"/>
                    </a:lnTo>
                    <a:lnTo>
                      <a:pt x="166" y="159"/>
                    </a:lnTo>
                    <a:lnTo>
                      <a:pt x="139" y="113"/>
                    </a:lnTo>
                    <a:lnTo>
                      <a:pt x="119" y="66"/>
                    </a:lnTo>
                    <a:lnTo>
                      <a:pt x="80" y="33"/>
                    </a:lnTo>
                    <a:lnTo>
                      <a:pt x="53" y="1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312"/>
                    </a:lnTo>
                    <a:lnTo>
                      <a:pt x="27" y="319"/>
                    </a:lnTo>
                    <a:lnTo>
                      <a:pt x="60" y="325"/>
                    </a:lnTo>
                    <a:lnTo>
                      <a:pt x="93" y="319"/>
                    </a:lnTo>
                    <a:lnTo>
                      <a:pt x="119" y="305"/>
                    </a:lnTo>
                    <a:lnTo>
                      <a:pt x="146" y="292"/>
                    </a:lnTo>
                    <a:lnTo>
                      <a:pt x="159" y="279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Freeform 262"/>
              <p:cNvSpPr>
                <a:spLocks/>
              </p:cNvSpPr>
              <p:nvPr/>
            </p:nvSpPr>
            <p:spPr bwMode="auto">
              <a:xfrm>
                <a:off x="3819" y="2857"/>
                <a:ext cx="179" cy="325"/>
              </a:xfrm>
              <a:custGeom>
                <a:avLst/>
                <a:gdLst>
                  <a:gd name="T0" fmla="*/ 146 w 179"/>
                  <a:gd name="T1" fmla="*/ 285 h 325"/>
                  <a:gd name="T2" fmla="*/ 166 w 179"/>
                  <a:gd name="T3" fmla="*/ 245 h 325"/>
                  <a:gd name="T4" fmla="*/ 179 w 179"/>
                  <a:gd name="T5" fmla="*/ 199 h 325"/>
                  <a:gd name="T6" fmla="*/ 166 w 179"/>
                  <a:gd name="T7" fmla="*/ 159 h 325"/>
                  <a:gd name="T8" fmla="*/ 132 w 179"/>
                  <a:gd name="T9" fmla="*/ 112 h 325"/>
                  <a:gd name="T10" fmla="*/ 112 w 179"/>
                  <a:gd name="T11" fmla="*/ 66 h 325"/>
                  <a:gd name="T12" fmla="*/ 73 w 179"/>
                  <a:gd name="T13" fmla="*/ 33 h 325"/>
                  <a:gd name="T14" fmla="*/ 53 w 179"/>
                  <a:gd name="T15" fmla="*/ 13 h 325"/>
                  <a:gd name="T16" fmla="*/ 13 w 179"/>
                  <a:gd name="T17" fmla="*/ 0 h 325"/>
                  <a:gd name="T18" fmla="*/ 0 w 179"/>
                  <a:gd name="T19" fmla="*/ 6 h 325"/>
                  <a:gd name="T20" fmla="*/ 0 w 179"/>
                  <a:gd name="T21" fmla="*/ 312 h 325"/>
                  <a:gd name="T22" fmla="*/ 20 w 179"/>
                  <a:gd name="T23" fmla="*/ 318 h 325"/>
                  <a:gd name="T24" fmla="*/ 53 w 179"/>
                  <a:gd name="T25" fmla="*/ 325 h 325"/>
                  <a:gd name="T26" fmla="*/ 93 w 179"/>
                  <a:gd name="T27" fmla="*/ 318 h 325"/>
                  <a:gd name="T28" fmla="*/ 112 w 179"/>
                  <a:gd name="T29" fmla="*/ 305 h 325"/>
                  <a:gd name="T30" fmla="*/ 139 w 179"/>
                  <a:gd name="T31" fmla="*/ 292 h 325"/>
                  <a:gd name="T32" fmla="*/ 152 w 179"/>
                  <a:gd name="T33" fmla="*/ 278 h 3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9"/>
                  <a:gd name="T52" fmla="*/ 0 h 325"/>
                  <a:gd name="T53" fmla="*/ 179 w 179"/>
                  <a:gd name="T54" fmla="*/ 325 h 3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9" h="325">
                    <a:moveTo>
                      <a:pt x="146" y="285"/>
                    </a:moveTo>
                    <a:lnTo>
                      <a:pt x="166" y="245"/>
                    </a:lnTo>
                    <a:lnTo>
                      <a:pt x="179" y="199"/>
                    </a:lnTo>
                    <a:lnTo>
                      <a:pt x="166" y="159"/>
                    </a:lnTo>
                    <a:lnTo>
                      <a:pt x="132" y="112"/>
                    </a:lnTo>
                    <a:lnTo>
                      <a:pt x="112" y="66"/>
                    </a:lnTo>
                    <a:lnTo>
                      <a:pt x="73" y="33"/>
                    </a:lnTo>
                    <a:lnTo>
                      <a:pt x="53" y="13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20" y="318"/>
                    </a:lnTo>
                    <a:lnTo>
                      <a:pt x="53" y="325"/>
                    </a:lnTo>
                    <a:lnTo>
                      <a:pt x="93" y="318"/>
                    </a:lnTo>
                    <a:lnTo>
                      <a:pt x="112" y="305"/>
                    </a:lnTo>
                    <a:lnTo>
                      <a:pt x="139" y="292"/>
                    </a:lnTo>
                    <a:lnTo>
                      <a:pt x="152" y="278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Freeform 263"/>
              <p:cNvSpPr>
                <a:spLocks/>
              </p:cNvSpPr>
              <p:nvPr/>
            </p:nvSpPr>
            <p:spPr bwMode="auto">
              <a:xfrm>
                <a:off x="4270" y="3361"/>
                <a:ext cx="259" cy="173"/>
              </a:xfrm>
              <a:custGeom>
                <a:avLst/>
                <a:gdLst>
                  <a:gd name="T0" fmla="*/ 179 w 259"/>
                  <a:gd name="T1" fmla="*/ 0 h 173"/>
                  <a:gd name="T2" fmla="*/ 119 w 259"/>
                  <a:gd name="T3" fmla="*/ 0 h 173"/>
                  <a:gd name="T4" fmla="*/ 146 w 259"/>
                  <a:gd name="T5" fmla="*/ 0 h 173"/>
                  <a:gd name="T6" fmla="*/ 173 w 259"/>
                  <a:gd name="T7" fmla="*/ 0 h 173"/>
                  <a:gd name="T8" fmla="*/ 212 w 259"/>
                  <a:gd name="T9" fmla="*/ 27 h 173"/>
                  <a:gd name="T10" fmla="*/ 232 w 259"/>
                  <a:gd name="T11" fmla="*/ 53 h 173"/>
                  <a:gd name="T12" fmla="*/ 252 w 259"/>
                  <a:gd name="T13" fmla="*/ 73 h 173"/>
                  <a:gd name="T14" fmla="*/ 259 w 259"/>
                  <a:gd name="T15" fmla="*/ 93 h 173"/>
                  <a:gd name="T16" fmla="*/ 252 w 259"/>
                  <a:gd name="T17" fmla="*/ 120 h 173"/>
                  <a:gd name="T18" fmla="*/ 246 w 259"/>
                  <a:gd name="T19" fmla="*/ 153 h 173"/>
                  <a:gd name="T20" fmla="*/ 239 w 259"/>
                  <a:gd name="T21" fmla="*/ 173 h 173"/>
                  <a:gd name="T22" fmla="*/ 20 w 259"/>
                  <a:gd name="T23" fmla="*/ 173 h 173"/>
                  <a:gd name="T24" fmla="*/ 7 w 259"/>
                  <a:gd name="T25" fmla="*/ 153 h 173"/>
                  <a:gd name="T26" fmla="*/ 0 w 259"/>
                  <a:gd name="T27" fmla="*/ 120 h 173"/>
                  <a:gd name="T28" fmla="*/ 0 w 259"/>
                  <a:gd name="T29" fmla="*/ 93 h 173"/>
                  <a:gd name="T30" fmla="*/ 7 w 259"/>
                  <a:gd name="T31" fmla="*/ 60 h 173"/>
                  <a:gd name="T32" fmla="*/ 33 w 259"/>
                  <a:gd name="T33" fmla="*/ 27 h 173"/>
                  <a:gd name="T34" fmla="*/ 53 w 259"/>
                  <a:gd name="T35" fmla="*/ 20 h 173"/>
                  <a:gd name="T36" fmla="*/ 66 w 259"/>
                  <a:gd name="T37" fmla="*/ 20 h 173"/>
                  <a:gd name="T38" fmla="*/ 86 w 259"/>
                  <a:gd name="T39" fmla="*/ 7 h 173"/>
                  <a:gd name="T40" fmla="*/ 126 w 259"/>
                  <a:gd name="T41" fmla="*/ 0 h 173"/>
                  <a:gd name="T42" fmla="*/ 166 w 259"/>
                  <a:gd name="T43" fmla="*/ 0 h 173"/>
                  <a:gd name="T44" fmla="*/ 193 w 259"/>
                  <a:gd name="T45" fmla="*/ 13 h 173"/>
                  <a:gd name="T46" fmla="*/ 219 w 259"/>
                  <a:gd name="T47" fmla="*/ 33 h 173"/>
                  <a:gd name="T48" fmla="*/ 239 w 259"/>
                  <a:gd name="T49" fmla="*/ 53 h 173"/>
                  <a:gd name="T50" fmla="*/ 259 w 259"/>
                  <a:gd name="T51" fmla="*/ 80 h 173"/>
                  <a:gd name="T52" fmla="*/ 179 w 259"/>
                  <a:gd name="T53" fmla="*/ 0 h 1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9"/>
                  <a:gd name="T82" fmla="*/ 0 h 173"/>
                  <a:gd name="T83" fmla="*/ 259 w 259"/>
                  <a:gd name="T84" fmla="*/ 173 h 1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9" h="173">
                    <a:moveTo>
                      <a:pt x="179" y="0"/>
                    </a:moveTo>
                    <a:lnTo>
                      <a:pt x="119" y="0"/>
                    </a:lnTo>
                    <a:lnTo>
                      <a:pt x="146" y="0"/>
                    </a:lnTo>
                    <a:lnTo>
                      <a:pt x="173" y="0"/>
                    </a:lnTo>
                    <a:lnTo>
                      <a:pt x="212" y="27"/>
                    </a:lnTo>
                    <a:lnTo>
                      <a:pt x="232" y="53"/>
                    </a:lnTo>
                    <a:lnTo>
                      <a:pt x="252" y="73"/>
                    </a:lnTo>
                    <a:lnTo>
                      <a:pt x="259" y="93"/>
                    </a:lnTo>
                    <a:lnTo>
                      <a:pt x="252" y="120"/>
                    </a:lnTo>
                    <a:lnTo>
                      <a:pt x="246" y="153"/>
                    </a:lnTo>
                    <a:lnTo>
                      <a:pt x="239" y="173"/>
                    </a:lnTo>
                    <a:lnTo>
                      <a:pt x="20" y="173"/>
                    </a:lnTo>
                    <a:lnTo>
                      <a:pt x="7" y="153"/>
                    </a:lnTo>
                    <a:lnTo>
                      <a:pt x="0" y="120"/>
                    </a:lnTo>
                    <a:lnTo>
                      <a:pt x="0" y="93"/>
                    </a:lnTo>
                    <a:lnTo>
                      <a:pt x="7" y="60"/>
                    </a:lnTo>
                    <a:lnTo>
                      <a:pt x="33" y="27"/>
                    </a:lnTo>
                    <a:lnTo>
                      <a:pt x="53" y="20"/>
                    </a:lnTo>
                    <a:lnTo>
                      <a:pt x="66" y="20"/>
                    </a:lnTo>
                    <a:lnTo>
                      <a:pt x="86" y="7"/>
                    </a:lnTo>
                    <a:lnTo>
                      <a:pt x="126" y="0"/>
                    </a:lnTo>
                    <a:lnTo>
                      <a:pt x="166" y="0"/>
                    </a:lnTo>
                    <a:lnTo>
                      <a:pt x="193" y="13"/>
                    </a:lnTo>
                    <a:lnTo>
                      <a:pt x="219" y="33"/>
                    </a:lnTo>
                    <a:lnTo>
                      <a:pt x="239" y="53"/>
                    </a:lnTo>
                    <a:lnTo>
                      <a:pt x="259" y="8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Freeform 264"/>
              <p:cNvSpPr>
                <a:spLocks/>
              </p:cNvSpPr>
              <p:nvPr/>
            </p:nvSpPr>
            <p:spPr bwMode="auto">
              <a:xfrm>
                <a:off x="4270" y="3361"/>
                <a:ext cx="259" cy="173"/>
              </a:xfrm>
              <a:custGeom>
                <a:avLst/>
                <a:gdLst>
                  <a:gd name="T0" fmla="*/ 179 w 259"/>
                  <a:gd name="T1" fmla="*/ 0 h 173"/>
                  <a:gd name="T2" fmla="*/ 119 w 259"/>
                  <a:gd name="T3" fmla="*/ 0 h 173"/>
                  <a:gd name="T4" fmla="*/ 146 w 259"/>
                  <a:gd name="T5" fmla="*/ 0 h 173"/>
                  <a:gd name="T6" fmla="*/ 173 w 259"/>
                  <a:gd name="T7" fmla="*/ 0 h 173"/>
                  <a:gd name="T8" fmla="*/ 212 w 259"/>
                  <a:gd name="T9" fmla="*/ 27 h 173"/>
                  <a:gd name="T10" fmla="*/ 232 w 259"/>
                  <a:gd name="T11" fmla="*/ 53 h 173"/>
                  <a:gd name="T12" fmla="*/ 252 w 259"/>
                  <a:gd name="T13" fmla="*/ 73 h 173"/>
                  <a:gd name="T14" fmla="*/ 259 w 259"/>
                  <a:gd name="T15" fmla="*/ 93 h 173"/>
                  <a:gd name="T16" fmla="*/ 252 w 259"/>
                  <a:gd name="T17" fmla="*/ 120 h 173"/>
                  <a:gd name="T18" fmla="*/ 246 w 259"/>
                  <a:gd name="T19" fmla="*/ 153 h 173"/>
                  <a:gd name="T20" fmla="*/ 239 w 259"/>
                  <a:gd name="T21" fmla="*/ 173 h 173"/>
                  <a:gd name="T22" fmla="*/ 20 w 259"/>
                  <a:gd name="T23" fmla="*/ 173 h 173"/>
                  <a:gd name="T24" fmla="*/ 7 w 259"/>
                  <a:gd name="T25" fmla="*/ 153 h 173"/>
                  <a:gd name="T26" fmla="*/ 0 w 259"/>
                  <a:gd name="T27" fmla="*/ 120 h 173"/>
                  <a:gd name="T28" fmla="*/ 0 w 259"/>
                  <a:gd name="T29" fmla="*/ 93 h 173"/>
                  <a:gd name="T30" fmla="*/ 7 w 259"/>
                  <a:gd name="T31" fmla="*/ 60 h 173"/>
                  <a:gd name="T32" fmla="*/ 33 w 259"/>
                  <a:gd name="T33" fmla="*/ 27 h 173"/>
                  <a:gd name="T34" fmla="*/ 53 w 259"/>
                  <a:gd name="T35" fmla="*/ 20 h 173"/>
                  <a:gd name="T36" fmla="*/ 66 w 259"/>
                  <a:gd name="T37" fmla="*/ 20 h 173"/>
                  <a:gd name="T38" fmla="*/ 86 w 259"/>
                  <a:gd name="T39" fmla="*/ 7 h 173"/>
                  <a:gd name="T40" fmla="*/ 126 w 259"/>
                  <a:gd name="T41" fmla="*/ 0 h 173"/>
                  <a:gd name="T42" fmla="*/ 166 w 259"/>
                  <a:gd name="T43" fmla="*/ 0 h 173"/>
                  <a:gd name="T44" fmla="*/ 193 w 259"/>
                  <a:gd name="T45" fmla="*/ 13 h 173"/>
                  <a:gd name="T46" fmla="*/ 219 w 259"/>
                  <a:gd name="T47" fmla="*/ 33 h 173"/>
                  <a:gd name="T48" fmla="*/ 239 w 259"/>
                  <a:gd name="T49" fmla="*/ 53 h 173"/>
                  <a:gd name="T50" fmla="*/ 259 w 259"/>
                  <a:gd name="T51" fmla="*/ 80 h 1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9"/>
                  <a:gd name="T79" fmla="*/ 0 h 173"/>
                  <a:gd name="T80" fmla="*/ 259 w 259"/>
                  <a:gd name="T81" fmla="*/ 173 h 1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9" h="173">
                    <a:moveTo>
                      <a:pt x="179" y="0"/>
                    </a:moveTo>
                    <a:lnTo>
                      <a:pt x="119" y="0"/>
                    </a:lnTo>
                    <a:lnTo>
                      <a:pt x="146" y="0"/>
                    </a:lnTo>
                    <a:lnTo>
                      <a:pt x="173" y="0"/>
                    </a:lnTo>
                    <a:lnTo>
                      <a:pt x="212" y="27"/>
                    </a:lnTo>
                    <a:lnTo>
                      <a:pt x="232" y="53"/>
                    </a:lnTo>
                    <a:lnTo>
                      <a:pt x="252" y="73"/>
                    </a:lnTo>
                    <a:lnTo>
                      <a:pt x="259" y="93"/>
                    </a:lnTo>
                    <a:lnTo>
                      <a:pt x="252" y="120"/>
                    </a:lnTo>
                    <a:lnTo>
                      <a:pt x="246" y="153"/>
                    </a:lnTo>
                    <a:lnTo>
                      <a:pt x="239" y="173"/>
                    </a:lnTo>
                    <a:lnTo>
                      <a:pt x="20" y="173"/>
                    </a:lnTo>
                    <a:lnTo>
                      <a:pt x="7" y="153"/>
                    </a:lnTo>
                    <a:lnTo>
                      <a:pt x="0" y="120"/>
                    </a:lnTo>
                    <a:lnTo>
                      <a:pt x="0" y="93"/>
                    </a:lnTo>
                    <a:lnTo>
                      <a:pt x="7" y="60"/>
                    </a:lnTo>
                    <a:lnTo>
                      <a:pt x="33" y="27"/>
                    </a:lnTo>
                    <a:lnTo>
                      <a:pt x="53" y="20"/>
                    </a:lnTo>
                    <a:lnTo>
                      <a:pt x="66" y="20"/>
                    </a:lnTo>
                    <a:lnTo>
                      <a:pt x="86" y="7"/>
                    </a:lnTo>
                    <a:lnTo>
                      <a:pt x="126" y="0"/>
                    </a:lnTo>
                    <a:lnTo>
                      <a:pt x="166" y="0"/>
                    </a:lnTo>
                    <a:lnTo>
                      <a:pt x="193" y="13"/>
                    </a:lnTo>
                    <a:lnTo>
                      <a:pt x="219" y="33"/>
                    </a:lnTo>
                    <a:lnTo>
                      <a:pt x="239" y="53"/>
                    </a:lnTo>
                    <a:lnTo>
                      <a:pt x="259" y="8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Freeform 265"/>
              <p:cNvSpPr>
                <a:spLocks/>
              </p:cNvSpPr>
              <p:nvPr/>
            </p:nvSpPr>
            <p:spPr bwMode="auto">
              <a:xfrm>
                <a:off x="4277" y="3368"/>
                <a:ext cx="252" cy="172"/>
              </a:xfrm>
              <a:custGeom>
                <a:avLst/>
                <a:gdLst>
                  <a:gd name="T0" fmla="*/ 172 w 252"/>
                  <a:gd name="T1" fmla="*/ 0 h 172"/>
                  <a:gd name="T2" fmla="*/ 112 w 252"/>
                  <a:gd name="T3" fmla="*/ 0 h 172"/>
                  <a:gd name="T4" fmla="*/ 139 w 252"/>
                  <a:gd name="T5" fmla="*/ 0 h 172"/>
                  <a:gd name="T6" fmla="*/ 172 w 252"/>
                  <a:gd name="T7" fmla="*/ 0 h 172"/>
                  <a:gd name="T8" fmla="*/ 205 w 252"/>
                  <a:gd name="T9" fmla="*/ 26 h 172"/>
                  <a:gd name="T10" fmla="*/ 225 w 252"/>
                  <a:gd name="T11" fmla="*/ 53 h 172"/>
                  <a:gd name="T12" fmla="*/ 252 w 252"/>
                  <a:gd name="T13" fmla="*/ 73 h 172"/>
                  <a:gd name="T14" fmla="*/ 252 w 252"/>
                  <a:gd name="T15" fmla="*/ 93 h 172"/>
                  <a:gd name="T16" fmla="*/ 252 w 252"/>
                  <a:gd name="T17" fmla="*/ 119 h 172"/>
                  <a:gd name="T18" fmla="*/ 245 w 252"/>
                  <a:gd name="T19" fmla="*/ 146 h 172"/>
                  <a:gd name="T20" fmla="*/ 232 w 252"/>
                  <a:gd name="T21" fmla="*/ 172 h 172"/>
                  <a:gd name="T22" fmla="*/ 20 w 252"/>
                  <a:gd name="T23" fmla="*/ 172 h 172"/>
                  <a:gd name="T24" fmla="*/ 6 w 252"/>
                  <a:gd name="T25" fmla="*/ 146 h 172"/>
                  <a:gd name="T26" fmla="*/ 0 w 252"/>
                  <a:gd name="T27" fmla="*/ 119 h 172"/>
                  <a:gd name="T28" fmla="*/ 0 w 252"/>
                  <a:gd name="T29" fmla="*/ 93 h 172"/>
                  <a:gd name="T30" fmla="*/ 6 w 252"/>
                  <a:gd name="T31" fmla="*/ 60 h 172"/>
                  <a:gd name="T32" fmla="*/ 26 w 252"/>
                  <a:gd name="T33" fmla="*/ 26 h 172"/>
                  <a:gd name="T34" fmla="*/ 46 w 252"/>
                  <a:gd name="T35" fmla="*/ 20 h 172"/>
                  <a:gd name="T36" fmla="*/ 66 w 252"/>
                  <a:gd name="T37" fmla="*/ 20 h 172"/>
                  <a:gd name="T38" fmla="*/ 86 w 252"/>
                  <a:gd name="T39" fmla="*/ 6 h 172"/>
                  <a:gd name="T40" fmla="*/ 119 w 252"/>
                  <a:gd name="T41" fmla="*/ 0 h 172"/>
                  <a:gd name="T42" fmla="*/ 159 w 252"/>
                  <a:gd name="T43" fmla="*/ 0 h 172"/>
                  <a:gd name="T44" fmla="*/ 192 w 252"/>
                  <a:gd name="T45" fmla="*/ 13 h 172"/>
                  <a:gd name="T46" fmla="*/ 219 w 252"/>
                  <a:gd name="T47" fmla="*/ 33 h 172"/>
                  <a:gd name="T48" fmla="*/ 239 w 252"/>
                  <a:gd name="T49" fmla="*/ 53 h 172"/>
                  <a:gd name="T50" fmla="*/ 252 w 252"/>
                  <a:gd name="T51" fmla="*/ 79 h 1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2"/>
                  <a:gd name="T79" fmla="*/ 0 h 172"/>
                  <a:gd name="T80" fmla="*/ 252 w 252"/>
                  <a:gd name="T81" fmla="*/ 172 h 1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2" h="172">
                    <a:moveTo>
                      <a:pt x="172" y="0"/>
                    </a:moveTo>
                    <a:lnTo>
                      <a:pt x="112" y="0"/>
                    </a:lnTo>
                    <a:lnTo>
                      <a:pt x="139" y="0"/>
                    </a:lnTo>
                    <a:lnTo>
                      <a:pt x="172" y="0"/>
                    </a:lnTo>
                    <a:lnTo>
                      <a:pt x="205" y="26"/>
                    </a:lnTo>
                    <a:lnTo>
                      <a:pt x="225" y="53"/>
                    </a:lnTo>
                    <a:lnTo>
                      <a:pt x="252" y="73"/>
                    </a:lnTo>
                    <a:lnTo>
                      <a:pt x="252" y="93"/>
                    </a:lnTo>
                    <a:lnTo>
                      <a:pt x="252" y="119"/>
                    </a:lnTo>
                    <a:lnTo>
                      <a:pt x="245" y="146"/>
                    </a:lnTo>
                    <a:lnTo>
                      <a:pt x="232" y="172"/>
                    </a:lnTo>
                    <a:lnTo>
                      <a:pt x="20" y="172"/>
                    </a:lnTo>
                    <a:lnTo>
                      <a:pt x="6" y="146"/>
                    </a:lnTo>
                    <a:lnTo>
                      <a:pt x="0" y="119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26" y="26"/>
                    </a:lnTo>
                    <a:lnTo>
                      <a:pt x="46" y="20"/>
                    </a:lnTo>
                    <a:lnTo>
                      <a:pt x="66" y="20"/>
                    </a:lnTo>
                    <a:lnTo>
                      <a:pt x="86" y="6"/>
                    </a:lnTo>
                    <a:lnTo>
                      <a:pt x="119" y="0"/>
                    </a:lnTo>
                    <a:lnTo>
                      <a:pt x="159" y="0"/>
                    </a:lnTo>
                    <a:lnTo>
                      <a:pt x="192" y="13"/>
                    </a:lnTo>
                    <a:lnTo>
                      <a:pt x="219" y="33"/>
                    </a:lnTo>
                    <a:lnTo>
                      <a:pt x="239" y="53"/>
                    </a:lnTo>
                    <a:lnTo>
                      <a:pt x="252" y="79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Freeform 266"/>
              <p:cNvSpPr>
                <a:spLocks/>
              </p:cNvSpPr>
              <p:nvPr/>
            </p:nvSpPr>
            <p:spPr bwMode="auto">
              <a:xfrm>
                <a:off x="4927" y="2704"/>
                <a:ext cx="233" cy="265"/>
              </a:xfrm>
              <a:custGeom>
                <a:avLst/>
                <a:gdLst>
                  <a:gd name="T0" fmla="*/ 173 w 233"/>
                  <a:gd name="T1" fmla="*/ 20 h 265"/>
                  <a:gd name="T2" fmla="*/ 126 w 233"/>
                  <a:gd name="T3" fmla="*/ 7 h 265"/>
                  <a:gd name="T4" fmla="*/ 100 w 233"/>
                  <a:gd name="T5" fmla="*/ 7 h 265"/>
                  <a:gd name="T6" fmla="*/ 67 w 233"/>
                  <a:gd name="T7" fmla="*/ 26 h 265"/>
                  <a:gd name="T8" fmla="*/ 40 w 233"/>
                  <a:gd name="T9" fmla="*/ 53 h 265"/>
                  <a:gd name="T10" fmla="*/ 13 w 233"/>
                  <a:gd name="T11" fmla="*/ 86 h 265"/>
                  <a:gd name="T12" fmla="*/ 0 w 233"/>
                  <a:gd name="T13" fmla="*/ 133 h 265"/>
                  <a:gd name="T14" fmla="*/ 0 w 233"/>
                  <a:gd name="T15" fmla="*/ 179 h 265"/>
                  <a:gd name="T16" fmla="*/ 20 w 233"/>
                  <a:gd name="T17" fmla="*/ 219 h 265"/>
                  <a:gd name="T18" fmla="*/ 47 w 233"/>
                  <a:gd name="T19" fmla="*/ 246 h 265"/>
                  <a:gd name="T20" fmla="*/ 80 w 233"/>
                  <a:gd name="T21" fmla="*/ 265 h 265"/>
                  <a:gd name="T22" fmla="*/ 126 w 233"/>
                  <a:gd name="T23" fmla="*/ 265 h 265"/>
                  <a:gd name="T24" fmla="*/ 173 w 233"/>
                  <a:gd name="T25" fmla="*/ 246 h 265"/>
                  <a:gd name="T26" fmla="*/ 199 w 233"/>
                  <a:gd name="T27" fmla="*/ 219 h 265"/>
                  <a:gd name="T28" fmla="*/ 226 w 233"/>
                  <a:gd name="T29" fmla="*/ 179 h 265"/>
                  <a:gd name="T30" fmla="*/ 233 w 233"/>
                  <a:gd name="T31" fmla="*/ 139 h 265"/>
                  <a:gd name="T32" fmla="*/ 233 w 233"/>
                  <a:gd name="T33" fmla="*/ 66 h 265"/>
                  <a:gd name="T34" fmla="*/ 219 w 233"/>
                  <a:gd name="T35" fmla="*/ 46 h 265"/>
                  <a:gd name="T36" fmla="*/ 193 w 233"/>
                  <a:gd name="T37" fmla="*/ 33 h 265"/>
                  <a:gd name="T38" fmla="*/ 166 w 233"/>
                  <a:gd name="T39" fmla="*/ 20 h 265"/>
                  <a:gd name="T40" fmla="*/ 140 w 233"/>
                  <a:gd name="T41" fmla="*/ 13 h 265"/>
                  <a:gd name="T42" fmla="*/ 113 w 233"/>
                  <a:gd name="T43" fmla="*/ 0 h 265"/>
                  <a:gd name="T44" fmla="*/ 106 w 233"/>
                  <a:gd name="T45" fmla="*/ 0 h 265"/>
                  <a:gd name="T46" fmla="*/ 173 w 233"/>
                  <a:gd name="T47" fmla="*/ 20 h 2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3"/>
                  <a:gd name="T73" fmla="*/ 0 h 265"/>
                  <a:gd name="T74" fmla="*/ 233 w 233"/>
                  <a:gd name="T75" fmla="*/ 265 h 2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3" h="265">
                    <a:moveTo>
                      <a:pt x="173" y="20"/>
                    </a:moveTo>
                    <a:lnTo>
                      <a:pt x="126" y="7"/>
                    </a:lnTo>
                    <a:lnTo>
                      <a:pt x="100" y="7"/>
                    </a:lnTo>
                    <a:lnTo>
                      <a:pt x="67" y="26"/>
                    </a:lnTo>
                    <a:lnTo>
                      <a:pt x="40" y="53"/>
                    </a:lnTo>
                    <a:lnTo>
                      <a:pt x="13" y="86"/>
                    </a:lnTo>
                    <a:lnTo>
                      <a:pt x="0" y="133"/>
                    </a:lnTo>
                    <a:lnTo>
                      <a:pt x="0" y="179"/>
                    </a:lnTo>
                    <a:lnTo>
                      <a:pt x="20" y="219"/>
                    </a:lnTo>
                    <a:lnTo>
                      <a:pt x="47" y="246"/>
                    </a:lnTo>
                    <a:lnTo>
                      <a:pt x="80" y="265"/>
                    </a:lnTo>
                    <a:lnTo>
                      <a:pt x="126" y="265"/>
                    </a:lnTo>
                    <a:lnTo>
                      <a:pt x="173" y="246"/>
                    </a:lnTo>
                    <a:lnTo>
                      <a:pt x="199" y="219"/>
                    </a:lnTo>
                    <a:lnTo>
                      <a:pt x="226" y="179"/>
                    </a:lnTo>
                    <a:lnTo>
                      <a:pt x="233" y="139"/>
                    </a:lnTo>
                    <a:lnTo>
                      <a:pt x="233" y="66"/>
                    </a:lnTo>
                    <a:lnTo>
                      <a:pt x="219" y="46"/>
                    </a:lnTo>
                    <a:lnTo>
                      <a:pt x="193" y="33"/>
                    </a:lnTo>
                    <a:lnTo>
                      <a:pt x="166" y="20"/>
                    </a:lnTo>
                    <a:lnTo>
                      <a:pt x="140" y="13"/>
                    </a:lnTo>
                    <a:lnTo>
                      <a:pt x="113" y="0"/>
                    </a:lnTo>
                    <a:lnTo>
                      <a:pt x="106" y="0"/>
                    </a:lnTo>
                    <a:lnTo>
                      <a:pt x="173" y="2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6" name="Freeform 267"/>
              <p:cNvSpPr>
                <a:spLocks/>
              </p:cNvSpPr>
              <p:nvPr/>
            </p:nvSpPr>
            <p:spPr bwMode="auto">
              <a:xfrm>
                <a:off x="4927" y="2704"/>
                <a:ext cx="233" cy="265"/>
              </a:xfrm>
              <a:custGeom>
                <a:avLst/>
                <a:gdLst>
                  <a:gd name="T0" fmla="*/ 173 w 233"/>
                  <a:gd name="T1" fmla="*/ 20 h 265"/>
                  <a:gd name="T2" fmla="*/ 126 w 233"/>
                  <a:gd name="T3" fmla="*/ 7 h 265"/>
                  <a:gd name="T4" fmla="*/ 100 w 233"/>
                  <a:gd name="T5" fmla="*/ 7 h 265"/>
                  <a:gd name="T6" fmla="*/ 67 w 233"/>
                  <a:gd name="T7" fmla="*/ 26 h 265"/>
                  <a:gd name="T8" fmla="*/ 40 w 233"/>
                  <a:gd name="T9" fmla="*/ 53 h 265"/>
                  <a:gd name="T10" fmla="*/ 13 w 233"/>
                  <a:gd name="T11" fmla="*/ 86 h 265"/>
                  <a:gd name="T12" fmla="*/ 0 w 233"/>
                  <a:gd name="T13" fmla="*/ 133 h 265"/>
                  <a:gd name="T14" fmla="*/ 0 w 233"/>
                  <a:gd name="T15" fmla="*/ 179 h 265"/>
                  <a:gd name="T16" fmla="*/ 20 w 233"/>
                  <a:gd name="T17" fmla="*/ 219 h 265"/>
                  <a:gd name="T18" fmla="*/ 47 w 233"/>
                  <a:gd name="T19" fmla="*/ 246 h 265"/>
                  <a:gd name="T20" fmla="*/ 80 w 233"/>
                  <a:gd name="T21" fmla="*/ 265 h 265"/>
                  <a:gd name="T22" fmla="*/ 126 w 233"/>
                  <a:gd name="T23" fmla="*/ 265 h 265"/>
                  <a:gd name="T24" fmla="*/ 173 w 233"/>
                  <a:gd name="T25" fmla="*/ 246 h 265"/>
                  <a:gd name="T26" fmla="*/ 199 w 233"/>
                  <a:gd name="T27" fmla="*/ 219 h 265"/>
                  <a:gd name="T28" fmla="*/ 226 w 233"/>
                  <a:gd name="T29" fmla="*/ 179 h 265"/>
                  <a:gd name="T30" fmla="*/ 233 w 233"/>
                  <a:gd name="T31" fmla="*/ 139 h 265"/>
                  <a:gd name="T32" fmla="*/ 233 w 233"/>
                  <a:gd name="T33" fmla="*/ 66 h 265"/>
                  <a:gd name="T34" fmla="*/ 219 w 233"/>
                  <a:gd name="T35" fmla="*/ 46 h 265"/>
                  <a:gd name="T36" fmla="*/ 193 w 233"/>
                  <a:gd name="T37" fmla="*/ 33 h 265"/>
                  <a:gd name="T38" fmla="*/ 166 w 233"/>
                  <a:gd name="T39" fmla="*/ 20 h 265"/>
                  <a:gd name="T40" fmla="*/ 140 w 233"/>
                  <a:gd name="T41" fmla="*/ 13 h 265"/>
                  <a:gd name="T42" fmla="*/ 113 w 233"/>
                  <a:gd name="T43" fmla="*/ 0 h 265"/>
                  <a:gd name="T44" fmla="*/ 106 w 233"/>
                  <a:gd name="T45" fmla="*/ 0 h 2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3"/>
                  <a:gd name="T70" fmla="*/ 0 h 265"/>
                  <a:gd name="T71" fmla="*/ 233 w 233"/>
                  <a:gd name="T72" fmla="*/ 265 h 2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3" h="265">
                    <a:moveTo>
                      <a:pt x="173" y="20"/>
                    </a:moveTo>
                    <a:lnTo>
                      <a:pt x="126" y="7"/>
                    </a:lnTo>
                    <a:lnTo>
                      <a:pt x="100" y="7"/>
                    </a:lnTo>
                    <a:lnTo>
                      <a:pt x="67" y="26"/>
                    </a:lnTo>
                    <a:lnTo>
                      <a:pt x="40" y="53"/>
                    </a:lnTo>
                    <a:lnTo>
                      <a:pt x="13" y="86"/>
                    </a:lnTo>
                    <a:lnTo>
                      <a:pt x="0" y="133"/>
                    </a:lnTo>
                    <a:lnTo>
                      <a:pt x="0" y="179"/>
                    </a:lnTo>
                    <a:lnTo>
                      <a:pt x="20" y="219"/>
                    </a:lnTo>
                    <a:lnTo>
                      <a:pt x="47" y="246"/>
                    </a:lnTo>
                    <a:lnTo>
                      <a:pt x="80" y="265"/>
                    </a:lnTo>
                    <a:lnTo>
                      <a:pt x="126" y="265"/>
                    </a:lnTo>
                    <a:lnTo>
                      <a:pt x="173" y="246"/>
                    </a:lnTo>
                    <a:lnTo>
                      <a:pt x="199" y="219"/>
                    </a:lnTo>
                    <a:lnTo>
                      <a:pt x="226" y="179"/>
                    </a:lnTo>
                    <a:lnTo>
                      <a:pt x="233" y="139"/>
                    </a:lnTo>
                    <a:lnTo>
                      <a:pt x="233" y="66"/>
                    </a:lnTo>
                    <a:lnTo>
                      <a:pt x="219" y="46"/>
                    </a:lnTo>
                    <a:lnTo>
                      <a:pt x="193" y="33"/>
                    </a:lnTo>
                    <a:lnTo>
                      <a:pt x="166" y="20"/>
                    </a:lnTo>
                    <a:lnTo>
                      <a:pt x="140" y="13"/>
                    </a:lnTo>
                    <a:lnTo>
                      <a:pt x="113" y="0"/>
                    </a:lnTo>
                    <a:lnTo>
                      <a:pt x="106" y="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Freeform 268"/>
              <p:cNvSpPr>
                <a:spLocks/>
              </p:cNvSpPr>
              <p:nvPr/>
            </p:nvSpPr>
            <p:spPr bwMode="auto">
              <a:xfrm>
                <a:off x="4934" y="2711"/>
                <a:ext cx="232" cy="265"/>
              </a:xfrm>
              <a:custGeom>
                <a:avLst/>
                <a:gdLst>
                  <a:gd name="T0" fmla="*/ 166 w 232"/>
                  <a:gd name="T1" fmla="*/ 13 h 265"/>
                  <a:gd name="T2" fmla="*/ 119 w 232"/>
                  <a:gd name="T3" fmla="*/ 6 h 265"/>
                  <a:gd name="T4" fmla="*/ 99 w 232"/>
                  <a:gd name="T5" fmla="*/ 6 h 265"/>
                  <a:gd name="T6" fmla="*/ 66 w 232"/>
                  <a:gd name="T7" fmla="*/ 26 h 265"/>
                  <a:gd name="T8" fmla="*/ 33 w 232"/>
                  <a:gd name="T9" fmla="*/ 53 h 265"/>
                  <a:gd name="T10" fmla="*/ 6 w 232"/>
                  <a:gd name="T11" fmla="*/ 86 h 265"/>
                  <a:gd name="T12" fmla="*/ 0 w 232"/>
                  <a:gd name="T13" fmla="*/ 132 h 265"/>
                  <a:gd name="T14" fmla="*/ 0 w 232"/>
                  <a:gd name="T15" fmla="*/ 179 h 265"/>
                  <a:gd name="T16" fmla="*/ 20 w 232"/>
                  <a:gd name="T17" fmla="*/ 219 h 265"/>
                  <a:gd name="T18" fmla="*/ 46 w 232"/>
                  <a:gd name="T19" fmla="*/ 245 h 265"/>
                  <a:gd name="T20" fmla="*/ 79 w 232"/>
                  <a:gd name="T21" fmla="*/ 265 h 265"/>
                  <a:gd name="T22" fmla="*/ 126 w 232"/>
                  <a:gd name="T23" fmla="*/ 265 h 265"/>
                  <a:gd name="T24" fmla="*/ 166 w 232"/>
                  <a:gd name="T25" fmla="*/ 245 h 265"/>
                  <a:gd name="T26" fmla="*/ 199 w 232"/>
                  <a:gd name="T27" fmla="*/ 219 h 265"/>
                  <a:gd name="T28" fmla="*/ 226 w 232"/>
                  <a:gd name="T29" fmla="*/ 179 h 265"/>
                  <a:gd name="T30" fmla="*/ 232 w 232"/>
                  <a:gd name="T31" fmla="*/ 139 h 265"/>
                  <a:gd name="T32" fmla="*/ 232 w 232"/>
                  <a:gd name="T33" fmla="*/ 66 h 265"/>
                  <a:gd name="T34" fmla="*/ 212 w 232"/>
                  <a:gd name="T35" fmla="*/ 46 h 265"/>
                  <a:gd name="T36" fmla="*/ 192 w 232"/>
                  <a:gd name="T37" fmla="*/ 33 h 265"/>
                  <a:gd name="T38" fmla="*/ 166 w 232"/>
                  <a:gd name="T39" fmla="*/ 13 h 265"/>
                  <a:gd name="T40" fmla="*/ 139 w 232"/>
                  <a:gd name="T41" fmla="*/ 6 h 265"/>
                  <a:gd name="T42" fmla="*/ 113 w 232"/>
                  <a:gd name="T43" fmla="*/ 0 h 265"/>
                  <a:gd name="T44" fmla="*/ 99 w 232"/>
                  <a:gd name="T45" fmla="*/ 0 h 2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2"/>
                  <a:gd name="T70" fmla="*/ 0 h 265"/>
                  <a:gd name="T71" fmla="*/ 232 w 232"/>
                  <a:gd name="T72" fmla="*/ 265 h 2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2" h="265">
                    <a:moveTo>
                      <a:pt x="166" y="13"/>
                    </a:moveTo>
                    <a:lnTo>
                      <a:pt x="119" y="6"/>
                    </a:lnTo>
                    <a:lnTo>
                      <a:pt x="99" y="6"/>
                    </a:lnTo>
                    <a:lnTo>
                      <a:pt x="66" y="26"/>
                    </a:lnTo>
                    <a:lnTo>
                      <a:pt x="33" y="53"/>
                    </a:lnTo>
                    <a:lnTo>
                      <a:pt x="6" y="86"/>
                    </a:lnTo>
                    <a:lnTo>
                      <a:pt x="0" y="132"/>
                    </a:lnTo>
                    <a:lnTo>
                      <a:pt x="0" y="179"/>
                    </a:lnTo>
                    <a:lnTo>
                      <a:pt x="20" y="219"/>
                    </a:lnTo>
                    <a:lnTo>
                      <a:pt x="46" y="245"/>
                    </a:lnTo>
                    <a:lnTo>
                      <a:pt x="79" y="265"/>
                    </a:lnTo>
                    <a:lnTo>
                      <a:pt x="126" y="265"/>
                    </a:lnTo>
                    <a:lnTo>
                      <a:pt x="166" y="245"/>
                    </a:lnTo>
                    <a:lnTo>
                      <a:pt x="199" y="219"/>
                    </a:lnTo>
                    <a:lnTo>
                      <a:pt x="226" y="179"/>
                    </a:lnTo>
                    <a:lnTo>
                      <a:pt x="232" y="139"/>
                    </a:lnTo>
                    <a:lnTo>
                      <a:pt x="232" y="66"/>
                    </a:lnTo>
                    <a:lnTo>
                      <a:pt x="212" y="46"/>
                    </a:lnTo>
                    <a:lnTo>
                      <a:pt x="192" y="33"/>
                    </a:lnTo>
                    <a:lnTo>
                      <a:pt x="166" y="13"/>
                    </a:lnTo>
                    <a:lnTo>
                      <a:pt x="139" y="6"/>
                    </a:lnTo>
                    <a:lnTo>
                      <a:pt x="113" y="0"/>
                    </a:lnTo>
                    <a:lnTo>
                      <a:pt x="99" y="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Freeform 269"/>
              <p:cNvSpPr>
                <a:spLocks/>
              </p:cNvSpPr>
              <p:nvPr/>
            </p:nvSpPr>
            <p:spPr bwMode="auto">
              <a:xfrm>
                <a:off x="3998" y="2465"/>
                <a:ext cx="93" cy="93"/>
              </a:xfrm>
              <a:custGeom>
                <a:avLst/>
                <a:gdLst>
                  <a:gd name="T0" fmla="*/ 46 w 93"/>
                  <a:gd name="T1" fmla="*/ 86 h 93"/>
                  <a:gd name="T2" fmla="*/ 80 w 93"/>
                  <a:gd name="T3" fmla="*/ 86 h 93"/>
                  <a:gd name="T4" fmla="*/ 86 w 93"/>
                  <a:gd name="T5" fmla="*/ 66 h 93"/>
                  <a:gd name="T6" fmla="*/ 93 w 93"/>
                  <a:gd name="T7" fmla="*/ 53 h 93"/>
                  <a:gd name="T8" fmla="*/ 80 w 93"/>
                  <a:gd name="T9" fmla="*/ 26 h 93"/>
                  <a:gd name="T10" fmla="*/ 66 w 93"/>
                  <a:gd name="T11" fmla="*/ 13 h 93"/>
                  <a:gd name="T12" fmla="*/ 46 w 93"/>
                  <a:gd name="T13" fmla="*/ 0 h 93"/>
                  <a:gd name="T14" fmla="*/ 26 w 93"/>
                  <a:gd name="T15" fmla="*/ 0 h 93"/>
                  <a:gd name="T16" fmla="*/ 6 w 93"/>
                  <a:gd name="T17" fmla="*/ 13 h 93"/>
                  <a:gd name="T18" fmla="*/ 0 w 93"/>
                  <a:gd name="T19" fmla="*/ 40 h 93"/>
                  <a:gd name="T20" fmla="*/ 0 w 93"/>
                  <a:gd name="T21" fmla="*/ 66 h 93"/>
                  <a:gd name="T22" fmla="*/ 26 w 93"/>
                  <a:gd name="T23" fmla="*/ 80 h 93"/>
                  <a:gd name="T24" fmla="*/ 53 w 93"/>
                  <a:gd name="T25" fmla="*/ 93 h 93"/>
                  <a:gd name="T26" fmla="*/ 80 w 93"/>
                  <a:gd name="T27" fmla="*/ 93 h 93"/>
                  <a:gd name="T28" fmla="*/ 86 w 93"/>
                  <a:gd name="T29" fmla="*/ 80 h 93"/>
                  <a:gd name="T30" fmla="*/ 46 w 93"/>
                  <a:gd name="T31" fmla="*/ 86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93"/>
                  <a:gd name="T50" fmla="*/ 93 w 93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93">
                    <a:moveTo>
                      <a:pt x="46" y="86"/>
                    </a:moveTo>
                    <a:lnTo>
                      <a:pt x="80" y="86"/>
                    </a:lnTo>
                    <a:lnTo>
                      <a:pt x="86" y="66"/>
                    </a:lnTo>
                    <a:lnTo>
                      <a:pt x="93" y="53"/>
                    </a:lnTo>
                    <a:lnTo>
                      <a:pt x="80" y="26"/>
                    </a:lnTo>
                    <a:lnTo>
                      <a:pt x="66" y="13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6" y="13"/>
                    </a:lnTo>
                    <a:lnTo>
                      <a:pt x="0" y="40"/>
                    </a:lnTo>
                    <a:lnTo>
                      <a:pt x="0" y="66"/>
                    </a:lnTo>
                    <a:lnTo>
                      <a:pt x="26" y="80"/>
                    </a:lnTo>
                    <a:lnTo>
                      <a:pt x="53" y="93"/>
                    </a:lnTo>
                    <a:lnTo>
                      <a:pt x="80" y="93"/>
                    </a:lnTo>
                    <a:lnTo>
                      <a:pt x="86" y="80"/>
                    </a:lnTo>
                    <a:lnTo>
                      <a:pt x="46" y="86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Freeform 270"/>
              <p:cNvSpPr>
                <a:spLocks/>
              </p:cNvSpPr>
              <p:nvPr/>
            </p:nvSpPr>
            <p:spPr bwMode="auto">
              <a:xfrm>
                <a:off x="3998" y="2465"/>
                <a:ext cx="93" cy="93"/>
              </a:xfrm>
              <a:custGeom>
                <a:avLst/>
                <a:gdLst>
                  <a:gd name="T0" fmla="*/ 46 w 93"/>
                  <a:gd name="T1" fmla="*/ 86 h 93"/>
                  <a:gd name="T2" fmla="*/ 80 w 93"/>
                  <a:gd name="T3" fmla="*/ 86 h 93"/>
                  <a:gd name="T4" fmla="*/ 86 w 93"/>
                  <a:gd name="T5" fmla="*/ 66 h 93"/>
                  <a:gd name="T6" fmla="*/ 93 w 93"/>
                  <a:gd name="T7" fmla="*/ 53 h 93"/>
                  <a:gd name="T8" fmla="*/ 80 w 93"/>
                  <a:gd name="T9" fmla="*/ 26 h 93"/>
                  <a:gd name="T10" fmla="*/ 66 w 93"/>
                  <a:gd name="T11" fmla="*/ 13 h 93"/>
                  <a:gd name="T12" fmla="*/ 46 w 93"/>
                  <a:gd name="T13" fmla="*/ 0 h 93"/>
                  <a:gd name="T14" fmla="*/ 26 w 93"/>
                  <a:gd name="T15" fmla="*/ 0 h 93"/>
                  <a:gd name="T16" fmla="*/ 6 w 93"/>
                  <a:gd name="T17" fmla="*/ 13 h 93"/>
                  <a:gd name="T18" fmla="*/ 0 w 93"/>
                  <a:gd name="T19" fmla="*/ 40 h 93"/>
                  <a:gd name="T20" fmla="*/ 0 w 93"/>
                  <a:gd name="T21" fmla="*/ 66 h 93"/>
                  <a:gd name="T22" fmla="*/ 26 w 93"/>
                  <a:gd name="T23" fmla="*/ 80 h 93"/>
                  <a:gd name="T24" fmla="*/ 53 w 93"/>
                  <a:gd name="T25" fmla="*/ 93 h 93"/>
                  <a:gd name="T26" fmla="*/ 80 w 93"/>
                  <a:gd name="T27" fmla="*/ 93 h 93"/>
                  <a:gd name="T28" fmla="*/ 86 w 93"/>
                  <a:gd name="T29" fmla="*/ 8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93"/>
                  <a:gd name="T47" fmla="*/ 93 w 93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93">
                    <a:moveTo>
                      <a:pt x="46" y="86"/>
                    </a:moveTo>
                    <a:lnTo>
                      <a:pt x="80" y="86"/>
                    </a:lnTo>
                    <a:lnTo>
                      <a:pt x="86" y="66"/>
                    </a:lnTo>
                    <a:lnTo>
                      <a:pt x="93" y="53"/>
                    </a:lnTo>
                    <a:lnTo>
                      <a:pt x="80" y="26"/>
                    </a:lnTo>
                    <a:lnTo>
                      <a:pt x="66" y="13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6" y="13"/>
                    </a:lnTo>
                    <a:lnTo>
                      <a:pt x="0" y="40"/>
                    </a:lnTo>
                    <a:lnTo>
                      <a:pt x="0" y="66"/>
                    </a:lnTo>
                    <a:lnTo>
                      <a:pt x="26" y="80"/>
                    </a:lnTo>
                    <a:lnTo>
                      <a:pt x="53" y="93"/>
                    </a:lnTo>
                    <a:lnTo>
                      <a:pt x="80" y="93"/>
                    </a:lnTo>
                    <a:lnTo>
                      <a:pt x="86" y="8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Freeform 271"/>
              <p:cNvSpPr>
                <a:spLocks/>
              </p:cNvSpPr>
              <p:nvPr/>
            </p:nvSpPr>
            <p:spPr bwMode="auto">
              <a:xfrm>
                <a:off x="4004" y="2472"/>
                <a:ext cx="93" cy="86"/>
              </a:xfrm>
              <a:custGeom>
                <a:avLst/>
                <a:gdLst>
                  <a:gd name="T0" fmla="*/ 47 w 93"/>
                  <a:gd name="T1" fmla="*/ 79 h 86"/>
                  <a:gd name="T2" fmla="*/ 74 w 93"/>
                  <a:gd name="T3" fmla="*/ 79 h 86"/>
                  <a:gd name="T4" fmla="*/ 87 w 93"/>
                  <a:gd name="T5" fmla="*/ 66 h 86"/>
                  <a:gd name="T6" fmla="*/ 93 w 93"/>
                  <a:gd name="T7" fmla="*/ 46 h 86"/>
                  <a:gd name="T8" fmla="*/ 80 w 93"/>
                  <a:gd name="T9" fmla="*/ 19 h 86"/>
                  <a:gd name="T10" fmla="*/ 67 w 93"/>
                  <a:gd name="T11" fmla="*/ 6 h 86"/>
                  <a:gd name="T12" fmla="*/ 47 w 93"/>
                  <a:gd name="T13" fmla="*/ 0 h 86"/>
                  <a:gd name="T14" fmla="*/ 27 w 93"/>
                  <a:gd name="T15" fmla="*/ 0 h 86"/>
                  <a:gd name="T16" fmla="*/ 7 w 93"/>
                  <a:gd name="T17" fmla="*/ 6 h 86"/>
                  <a:gd name="T18" fmla="*/ 0 w 93"/>
                  <a:gd name="T19" fmla="*/ 33 h 86"/>
                  <a:gd name="T20" fmla="*/ 0 w 93"/>
                  <a:gd name="T21" fmla="*/ 66 h 86"/>
                  <a:gd name="T22" fmla="*/ 27 w 93"/>
                  <a:gd name="T23" fmla="*/ 73 h 86"/>
                  <a:gd name="T24" fmla="*/ 54 w 93"/>
                  <a:gd name="T25" fmla="*/ 86 h 86"/>
                  <a:gd name="T26" fmla="*/ 80 w 93"/>
                  <a:gd name="T27" fmla="*/ 86 h 86"/>
                  <a:gd name="T28" fmla="*/ 80 w 93"/>
                  <a:gd name="T29" fmla="*/ 73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86"/>
                  <a:gd name="T47" fmla="*/ 93 w 93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86">
                    <a:moveTo>
                      <a:pt x="47" y="79"/>
                    </a:moveTo>
                    <a:lnTo>
                      <a:pt x="74" y="79"/>
                    </a:lnTo>
                    <a:lnTo>
                      <a:pt x="87" y="66"/>
                    </a:lnTo>
                    <a:lnTo>
                      <a:pt x="93" y="46"/>
                    </a:lnTo>
                    <a:lnTo>
                      <a:pt x="80" y="19"/>
                    </a:lnTo>
                    <a:lnTo>
                      <a:pt x="67" y="6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7" y="6"/>
                    </a:lnTo>
                    <a:lnTo>
                      <a:pt x="0" y="33"/>
                    </a:lnTo>
                    <a:lnTo>
                      <a:pt x="0" y="66"/>
                    </a:lnTo>
                    <a:lnTo>
                      <a:pt x="27" y="73"/>
                    </a:lnTo>
                    <a:lnTo>
                      <a:pt x="54" y="86"/>
                    </a:lnTo>
                    <a:lnTo>
                      <a:pt x="80" y="86"/>
                    </a:lnTo>
                    <a:lnTo>
                      <a:pt x="80" y="73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Freeform 272"/>
              <p:cNvSpPr>
                <a:spLocks/>
              </p:cNvSpPr>
              <p:nvPr/>
            </p:nvSpPr>
            <p:spPr bwMode="auto">
              <a:xfrm>
                <a:off x="3819" y="2465"/>
                <a:ext cx="139" cy="60"/>
              </a:xfrm>
              <a:custGeom>
                <a:avLst/>
                <a:gdLst>
                  <a:gd name="T0" fmla="*/ 0 w 139"/>
                  <a:gd name="T1" fmla="*/ 40 h 60"/>
                  <a:gd name="T2" fmla="*/ 26 w 139"/>
                  <a:gd name="T3" fmla="*/ 60 h 60"/>
                  <a:gd name="T4" fmla="*/ 46 w 139"/>
                  <a:gd name="T5" fmla="*/ 60 h 60"/>
                  <a:gd name="T6" fmla="*/ 86 w 139"/>
                  <a:gd name="T7" fmla="*/ 60 h 60"/>
                  <a:gd name="T8" fmla="*/ 112 w 139"/>
                  <a:gd name="T9" fmla="*/ 33 h 60"/>
                  <a:gd name="T10" fmla="*/ 139 w 139"/>
                  <a:gd name="T11" fmla="*/ 13 h 60"/>
                  <a:gd name="T12" fmla="*/ 139 w 139"/>
                  <a:gd name="T13" fmla="*/ 0 h 60"/>
                  <a:gd name="T14" fmla="*/ 0 w 139"/>
                  <a:gd name="T15" fmla="*/ 0 h 60"/>
                  <a:gd name="T16" fmla="*/ 0 w 139"/>
                  <a:gd name="T17" fmla="*/ 53 h 60"/>
                  <a:gd name="T18" fmla="*/ 0 w 139"/>
                  <a:gd name="T19" fmla="*/ 4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60"/>
                  <a:gd name="T32" fmla="*/ 139 w 13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60">
                    <a:moveTo>
                      <a:pt x="0" y="40"/>
                    </a:moveTo>
                    <a:lnTo>
                      <a:pt x="26" y="60"/>
                    </a:lnTo>
                    <a:lnTo>
                      <a:pt x="46" y="60"/>
                    </a:lnTo>
                    <a:lnTo>
                      <a:pt x="86" y="60"/>
                    </a:lnTo>
                    <a:lnTo>
                      <a:pt x="112" y="33"/>
                    </a:lnTo>
                    <a:lnTo>
                      <a:pt x="139" y="13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2" name="Freeform 273"/>
              <p:cNvSpPr>
                <a:spLocks/>
              </p:cNvSpPr>
              <p:nvPr/>
            </p:nvSpPr>
            <p:spPr bwMode="auto">
              <a:xfrm>
                <a:off x="3819" y="2465"/>
                <a:ext cx="139" cy="60"/>
              </a:xfrm>
              <a:custGeom>
                <a:avLst/>
                <a:gdLst>
                  <a:gd name="T0" fmla="*/ 0 w 139"/>
                  <a:gd name="T1" fmla="*/ 40 h 60"/>
                  <a:gd name="T2" fmla="*/ 26 w 139"/>
                  <a:gd name="T3" fmla="*/ 60 h 60"/>
                  <a:gd name="T4" fmla="*/ 46 w 139"/>
                  <a:gd name="T5" fmla="*/ 60 h 60"/>
                  <a:gd name="T6" fmla="*/ 86 w 139"/>
                  <a:gd name="T7" fmla="*/ 60 h 60"/>
                  <a:gd name="T8" fmla="*/ 112 w 139"/>
                  <a:gd name="T9" fmla="*/ 33 h 60"/>
                  <a:gd name="T10" fmla="*/ 139 w 139"/>
                  <a:gd name="T11" fmla="*/ 13 h 60"/>
                  <a:gd name="T12" fmla="*/ 139 w 139"/>
                  <a:gd name="T13" fmla="*/ 0 h 60"/>
                  <a:gd name="T14" fmla="*/ 0 w 139"/>
                  <a:gd name="T15" fmla="*/ 0 h 60"/>
                  <a:gd name="T16" fmla="*/ 0 w 139"/>
                  <a:gd name="T17" fmla="*/ 53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60"/>
                  <a:gd name="T29" fmla="*/ 139 w 13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60">
                    <a:moveTo>
                      <a:pt x="0" y="40"/>
                    </a:moveTo>
                    <a:lnTo>
                      <a:pt x="26" y="60"/>
                    </a:lnTo>
                    <a:lnTo>
                      <a:pt x="46" y="60"/>
                    </a:lnTo>
                    <a:lnTo>
                      <a:pt x="86" y="60"/>
                    </a:lnTo>
                    <a:lnTo>
                      <a:pt x="112" y="33"/>
                    </a:lnTo>
                    <a:lnTo>
                      <a:pt x="139" y="13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53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Freeform 274"/>
              <p:cNvSpPr>
                <a:spLocks/>
              </p:cNvSpPr>
              <p:nvPr/>
            </p:nvSpPr>
            <p:spPr bwMode="auto">
              <a:xfrm>
                <a:off x="3825" y="2472"/>
                <a:ext cx="140" cy="53"/>
              </a:xfrm>
              <a:custGeom>
                <a:avLst/>
                <a:gdLst>
                  <a:gd name="T0" fmla="*/ 0 w 140"/>
                  <a:gd name="T1" fmla="*/ 33 h 53"/>
                  <a:gd name="T2" fmla="*/ 27 w 140"/>
                  <a:gd name="T3" fmla="*/ 53 h 53"/>
                  <a:gd name="T4" fmla="*/ 47 w 140"/>
                  <a:gd name="T5" fmla="*/ 53 h 53"/>
                  <a:gd name="T6" fmla="*/ 80 w 140"/>
                  <a:gd name="T7" fmla="*/ 53 h 53"/>
                  <a:gd name="T8" fmla="*/ 113 w 140"/>
                  <a:gd name="T9" fmla="*/ 26 h 53"/>
                  <a:gd name="T10" fmla="*/ 140 w 140"/>
                  <a:gd name="T11" fmla="*/ 6 h 53"/>
                  <a:gd name="T12" fmla="*/ 140 w 140"/>
                  <a:gd name="T13" fmla="*/ 0 h 53"/>
                  <a:gd name="T14" fmla="*/ 0 w 140"/>
                  <a:gd name="T15" fmla="*/ 0 h 53"/>
                  <a:gd name="T16" fmla="*/ 0 w 140"/>
                  <a:gd name="T17" fmla="*/ 46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53"/>
                  <a:gd name="T29" fmla="*/ 140 w 14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53">
                    <a:moveTo>
                      <a:pt x="0" y="33"/>
                    </a:moveTo>
                    <a:lnTo>
                      <a:pt x="27" y="53"/>
                    </a:lnTo>
                    <a:lnTo>
                      <a:pt x="47" y="53"/>
                    </a:lnTo>
                    <a:lnTo>
                      <a:pt x="80" y="53"/>
                    </a:lnTo>
                    <a:lnTo>
                      <a:pt x="113" y="26"/>
                    </a:lnTo>
                    <a:lnTo>
                      <a:pt x="140" y="6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46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Freeform 275"/>
              <p:cNvSpPr>
                <a:spLocks/>
              </p:cNvSpPr>
              <p:nvPr/>
            </p:nvSpPr>
            <p:spPr bwMode="auto">
              <a:xfrm>
                <a:off x="3991" y="2651"/>
                <a:ext cx="60" cy="46"/>
              </a:xfrm>
              <a:custGeom>
                <a:avLst/>
                <a:gdLst>
                  <a:gd name="T0" fmla="*/ 0 w 60"/>
                  <a:gd name="T1" fmla="*/ 6 h 46"/>
                  <a:gd name="T2" fmla="*/ 0 w 60"/>
                  <a:gd name="T3" fmla="*/ 33 h 46"/>
                  <a:gd name="T4" fmla="*/ 27 w 60"/>
                  <a:gd name="T5" fmla="*/ 46 h 46"/>
                  <a:gd name="T6" fmla="*/ 53 w 60"/>
                  <a:gd name="T7" fmla="*/ 46 h 46"/>
                  <a:gd name="T8" fmla="*/ 60 w 60"/>
                  <a:gd name="T9" fmla="*/ 20 h 46"/>
                  <a:gd name="T10" fmla="*/ 47 w 60"/>
                  <a:gd name="T11" fmla="*/ 6 h 46"/>
                  <a:gd name="T12" fmla="*/ 33 w 60"/>
                  <a:gd name="T13" fmla="*/ 0 h 46"/>
                  <a:gd name="T14" fmla="*/ 13 w 60"/>
                  <a:gd name="T15" fmla="*/ 0 h 46"/>
                  <a:gd name="T16" fmla="*/ 0 w 60"/>
                  <a:gd name="T17" fmla="*/ 0 h 46"/>
                  <a:gd name="T18" fmla="*/ 0 w 60"/>
                  <a:gd name="T19" fmla="*/ 6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46"/>
                  <a:gd name="T32" fmla="*/ 60 w 60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46">
                    <a:moveTo>
                      <a:pt x="0" y="6"/>
                    </a:moveTo>
                    <a:lnTo>
                      <a:pt x="0" y="33"/>
                    </a:lnTo>
                    <a:lnTo>
                      <a:pt x="27" y="46"/>
                    </a:lnTo>
                    <a:lnTo>
                      <a:pt x="53" y="46"/>
                    </a:lnTo>
                    <a:lnTo>
                      <a:pt x="60" y="20"/>
                    </a:lnTo>
                    <a:lnTo>
                      <a:pt x="47" y="6"/>
                    </a:lnTo>
                    <a:lnTo>
                      <a:pt x="3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BBBBB"/>
              </a:solidFill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5" name="Freeform 276"/>
              <p:cNvSpPr>
                <a:spLocks/>
              </p:cNvSpPr>
              <p:nvPr/>
            </p:nvSpPr>
            <p:spPr bwMode="auto">
              <a:xfrm>
                <a:off x="3998" y="2657"/>
                <a:ext cx="60" cy="47"/>
              </a:xfrm>
              <a:custGeom>
                <a:avLst/>
                <a:gdLst>
                  <a:gd name="T0" fmla="*/ 0 w 60"/>
                  <a:gd name="T1" fmla="*/ 7 h 47"/>
                  <a:gd name="T2" fmla="*/ 0 w 60"/>
                  <a:gd name="T3" fmla="*/ 34 h 47"/>
                  <a:gd name="T4" fmla="*/ 26 w 60"/>
                  <a:gd name="T5" fmla="*/ 47 h 47"/>
                  <a:gd name="T6" fmla="*/ 53 w 60"/>
                  <a:gd name="T7" fmla="*/ 47 h 47"/>
                  <a:gd name="T8" fmla="*/ 60 w 60"/>
                  <a:gd name="T9" fmla="*/ 20 h 47"/>
                  <a:gd name="T10" fmla="*/ 46 w 60"/>
                  <a:gd name="T11" fmla="*/ 7 h 47"/>
                  <a:gd name="T12" fmla="*/ 33 w 60"/>
                  <a:gd name="T13" fmla="*/ 0 h 47"/>
                  <a:gd name="T14" fmla="*/ 13 w 60"/>
                  <a:gd name="T15" fmla="*/ 0 h 47"/>
                  <a:gd name="T16" fmla="*/ 0 w 60"/>
                  <a:gd name="T17" fmla="*/ 0 h 47"/>
                  <a:gd name="T18" fmla="*/ 0 w 60"/>
                  <a:gd name="T19" fmla="*/ 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47"/>
                  <a:gd name="T32" fmla="*/ 60 w 60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47">
                    <a:moveTo>
                      <a:pt x="0" y="7"/>
                    </a:moveTo>
                    <a:lnTo>
                      <a:pt x="0" y="34"/>
                    </a:lnTo>
                    <a:lnTo>
                      <a:pt x="26" y="47"/>
                    </a:lnTo>
                    <a:lnTo>
                      <a:pt x="53" y="47"/>
                    </a:lnTo>
                    <a:lnTo>
                      <a:pt x="60" y="20"/>
                    </a:lnTo>
                    <a:lnTo>
                      <a:pt x="46" y="7"/>
                    </a:lnTo>
                    <a:lnTo>
                      <a:pt x="3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6" name="Rectangle 277"/>
              <p:cNvSpPr>
                <a:spLocks noChangeArrowheads="1"/>
              </p:cNvSpPr>
              <p:nvPr/>
            </p:nvSpPr>
            <p:spPr bwMode="auto">
              <a:xfrm>
                <a:off x="3819" y="2332"/>
                <a:ext cx="143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CC0000"/>
                    </a:solidFill>
                    <a:latin typeface="Arial" panose="020B0604020202020204" pitchFamily="34" charset="0"/>
                  </a:rPr>
                  <a:t>hypereutectic: (illustration only)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7777" name="Rectangle 278"/>
              <p:cNvSpPr>
                <a:spLocks noChangeArrowheads="1"/>
              </p:cNvSpPr>
              <p:nvPr/>
            </p:nvSpPr>
            <p:spPr bwMode="auto">
              <a:xfrm>
                <a:off x="4987" y="2718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CC0000"/>
                    </a:solidFill>
                    <a:latin typeface="Symbol" panose="05050102010706020507" pitchFamily="18" charset="2"/>
                  </a:rPr>
                  <a:t>b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7778" name="Rectangle 279"/>
              <p:cNvSpPr>
                <a:spLocks noChangeArrowheads="1"/>
              </p:cNvSpPr>
              <p:nvPr/>
            </p:nvSpPr>
            <p:spPr bwMode="auto">
              <a:xfrm>
                <a:off x="4144" y="2990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CC0000"/>
                    </a:solidFill>
                    <a:latin typeface="Symbol" panose="05050102010706020507" pitchFamily="18" charset="2"/>
                  </a:rPr>
                  <a:t>b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7779" name="Rectangle 280"/>
              <p:cNvSpPr>
                <a:spLocks noChangeArrowheads="1"/>
              </p:cNvSpPr>
              <p:nvPr/>
            </p:nvSpPr>
            <p:spPr bwMode="auto">
              <a:xfrm>
                <a:off x="3832" y="2897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CC0000"/>
                    </a:solidFill>
                    <a:latin typeface="Symbol" panose="05050102010706020507" pitchFamily="18" charset="2"/>
                  </a:rPr>
                  <a:t>b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7780" name="Rectangle 281"/>
              <p:cNvSpPr>
                <a:spLocks noChangeArrowheads="1"/>
              </p:cNvSpPr>
              <p:nvPr/>
            </p:nvSpPr>
            <p:spPr bwMode="auto">
              <a:xfrm>
                <a:off x="3898" y="3156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CC0000"/>
                    </a:solidFill>
                    <a:latin typeface="Symbol" panose="05050102010706020507" pitchFamily="18" charset="2"/>
                  </a:rPr>
                  <a:t>b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7781" name="Rectangle 282"/>
              <p:cNvSpPr>
                <a:spLocks noChangeArrowheads="1"/>
              </p:cNvSpPr>
              <p:nvPr/>
            </p:nvSpPr>
            <p:spPr bwMode="auto">
              <a:xfrm>
                <a:off x="4350" y="3328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CC0000"/>
                    </a:solidFill>
                    <a:latin typeface="Symbol" panose="05050102010706020507" pitchFamily="18" charset="2"/>
                  </a:rPr>
                  <a:t>b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7782" name="Rectangle 283"/>
              <p:cNvSpPr>
                <a:spLocks noChangeArrowheads="1"/>
              </p:cNvSpPr>
              <p:nvPr/>
            </p:nvSpPr>
            <p:spPr bwMode="auto">
              <a:xfrm>
                <a:off x="4389" y="3010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CC0000"/>
                    </a:solidFill>
                    <a:latin typeface="Symbol" panose="05050102010706020507" pitchFamily="18" charset="2"/>
                  </a:rPr>
                  <a:t>b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grpSp>
            <p:nvGrpSpPr>
              <p:cNvPr id="27783" name="Group 284"/>
              <p:cNvGrpSpPr>
                <a:grpSpLocks/>
              </p:cNvGrpSpPr>
              <p:nvPr/>
            </p:nvGrpSpPr>
            <p:grpSpPr bwMode="auto">
              <a:xfrm>
                <a:off x="3414" y="3361"/>
                <a:ext cx="1287" cy="405"/>
                <a:chOff x="3414" y="3361"/>
                <a:chExt cx="1287" cy="405"/>
              </a:xfrm>
            </p:grpSpPr>
            <p:sp>
              <p:nvSpPr>
                <p:cNvPr id="27786" name="Freeform 285"/>
                <p:cNvSpPr>
                  <a:spLocks/>
                </p:cNvSpPr>
                <p:nvPr/>
              </p:nvSpPr>
              <p:spPr bwMode="auto">
                <a:xfrm>
                  <a:off x="4595" y="3361"/>
                  <a:ext cx="106" cy="86"/>
                </a:xfrm>
                <a:custGeom>
                  <a:avLst/>
                  <a:gdLst>
                    <a:gd name="T0" fmla="*/ 106 w 106"/>
                    <a:gd name="T1" fmla="*/ 13 h 86"/>
                    <a:gd name="T2" fmla="*/ 27 w 106"/>
                    <a:gd name="T3" fmla="*/ 86 h 86"/>
                    <a:gd name="T4" fmla="*/ 40 w 106"/>
                    <a:gd name="T5" fmla="*/ 33 h 86"/>
                    <a:gd name="T6" fmla="*/ 0 w 106"/>
                    <a:gd name="T7" fmla="*/ 0 h 86"/>
                    <a:gd name="T8" fmla="*/ 106 w 106"/>
                    <a:gd name="T9" fmla="*/ 1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86"/>
                    <a:gd name="T17" fmla="*/ 106 w 1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86">
                      <a:moveTo>
                        <a:pt x="106" y="13"/>
                      </a:moveTo>
                      <a:lnTo>
                        <a:pt x="27" y="86"/>
                      </a:lnTo>
                      <a:lnTo>
                        <a:pt x="40" y="33"/>
                      </a:lnTo>
                      <a:lnTo>
                        <a:pt x="0" y="0"/>
                      </a:lnTo>
                      <a:lnTo>
                        <a:pt x="106" y="13"/>
                      </a:lnTo>
                      <a:close/>
                    </a:path>
                  </a:pathLst>
                </a:custGeom>
                <a:solidFill>
                  <a:srgbClr val="990099"/>
                </a:solidFill>
                <a:ln w="11113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414" y="3394"/>
                  <a:ext cx="1221" cy="372"/>
                </a:xfrm>
                <a:prstGeom prst="line">
                  <a:avLst/>
                </a:prstGeom>
                <a:noFill/>
                <a:ln w="31750">
                  <a:solidFill>
                    <a:srgbClr val="99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84" name="Rectangle 287"/>
              <p:cNvSpPr>
                <a:spLocks noChangeArrowheads="1"/>
              </p:cNvSpPr>
              <p:nvPr/>
            </p:nvSpPr>
            <p:spPr bwMode="auto">
              <a:xfrm>
                <a:off x="4701" y="3148"/>
                <a:ext cx="260" cy="254"/>
              </a:xfrm>
              <a:prstGeom prst="rect">
                <a:avLst/>
              </a:prstGeom>
              <a:noFill/>
              <a:ln w="20638">
                <a:solidFill>
                  <a:srgbClr val="99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7785" name="Rectangle 288"/>
              <p:cNvSpPr>
                <a:spLocks noChangeArrowheads="1"/>
              </p:cNvSpPr>
              <p:nvPr/>
            </p:nvSpPr>
            <p:spPr bwMode="auto">
              <a:xfrm>
                <a:off x="3840" y="3744"/>
                <a:ext cx="1296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Adapted from  Fig. 10.17, </a:t>
                </a:r>
                <a:r>
                  <a:rPr lang="en-US" altLang="en-US" sz="12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Callister &amp; Rethwisch 3e.</a:t>
                </a: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(Illustration only)</a:t>
                </a:r>
              </a:p>
            </p:txBody>
          </p:sp>
        </p:grpSp>
      </p:grpSp>
      <p:grpSp>
        <p:nvGrpSpPr>
          <p:cNvPr id="10" name="Group 438"/>
          <p:cNvGrpSpPr>
            <a:grpSpLocks/>
          </p:cNvGrpSpPr>
          <p:nvPr/>
        </p:nvGrpSpPr>
        <p:grpSpPr bwMode="auto">
          <a:xfrm>
            <a:off x="228600" y="3217863"/>
            <a:ext cx="4157663" cy="3365500"/>
            <a:chOff x="144" y="2027"/>
            <a:chExt cx="2619" cy="2120"/>
          </a:xfrm>
        </p:grpSpPr>
        <p:grpSp>
          <p:nvGrpSpPr>
            <p:cNvPr id="27723" name="Group 315"/>
            <p:cNvGrpSpPr>
              <a:grpSpLocks/>
            </p:cNvGrpSpPr>
            <p:nvPr/>
          </p:nvGrpSpPr>
          <p:grpSpPr bwMode="auto">
            <a:xfrm>
              <a:off x="2159" y="2027"/>
              <a:ext cx="604" cy="299"/>
              <a:chOff x="2159" y="2027"/>
              <a:chExt cx="604" cy="299"/>
            </a:xfrm>
          </p:grpSpPr>
          <p:sp>
            <p:nvSpPr>
              <p:cNvPr id="27745" name="Freeform 316"/>
              <p:cNvSpPr>
                <a:spLocks/>
              </p:cNvSpPr>
              <p:nvPr/>
            </p:nvSpPr>
            <p:spPr bwMode="auto">
              <a:xfrm>
                <a:off x="2159" y="2186"/>
                <a:ext cx="179" cy="140"/>
              </a:xfrm>
              <a:custGeom>
                <a:avLst/>
                <a:gdLst>
                  <a:gd name="T0" fmla="*/ 0 w 179"/>
                  <a:gd name="T1" fmla="*/ 140 h 140"/>
                  <a:gd name="T2" fmla="*/ 120 w 179"/>
                  <a:gd name="T3" fmla="*/ 0 h 140"/>
                  <a:gd name="T4" fmla="*/ 100 w 179"/>
                  <a:gd name="T5" fmla="*/ 86 h 140"/>
                  <a:gd name="T6" fmla="*/ 179 w 179"/>
                  <a:gd name="T7" fmla="*/ 133 h 140"/>
                  <a:gd name="T8" fmla="*/ 0 w 179"/>
                  <a:gd name="T9" fmla="*/ 14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40"/>
                  <a:gd name="T17" fmla="*/ 179 w 179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40">
                    <a:moveTo>
                      <a:pt x="0" y="140"/>
                    </a:moveTo>
                    <a:lnTo>
                      <a:pt x="120" y="0"/>
                    </a:lnTo>
                    <a:lnTo>
                      <a:pt x="100" y="86"/>
                    </a:lnTo>
                    <a:lnTo>
                      <a:pt x="179" y="13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9999FF"/>
              </a:solidFill>
              <a:ln w="11113">
                <a:solidFill>
                  <a:srgbClr val="99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Line 317"/>
              <p:cNvSpPr>
                <a:spLocks noChangeShapeType="1"/>
              </p:cNvSpPr>
              <p:nvPr/>
            </p:nvSpPr>
            <p:spPr bwMode="auto">
              <a:xfrm flipV="1">
                <a:off x="2259" y="2027"/>
                <a:ext cx="504" cy="245"/>
              </a:xfrm>
              <a:prstGeom prst="line">
                <a:avLst/>
              </a:prstGeom>
              <a:noFill/>
              <a:ln w="104775">
                <a:solidFill>
                  <a:srgbClr val="99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24" name="Group 437"/>
            <p:cNvGrpSpPr>
              <a:grpSpLocks/>
            </p:cNvGrpSpPr>
            <p:nvPr/>
          </p:nvGrpSpPr>
          <p:grpSpPr bwMode="auto">
            <a:xfrm>
              <a:off x="144" y="2312"/>
              <a:ext cx="2513" cy="1835"/>
              <a:chOff x="144" y="2312"/>
              <a:chExt cx="2513" cy="1835"/>
            </a:xfrm>
          </p:grpSpPr>
          <p:sp>
            <p:nvSpPr>
              <p:cNvPr id="27725" name="Rectangle 312"/>
              <p:cNvSpPr>
                <a:spLocks noChangeArrowheads="1"/>
              </p:cNvSpPr>
              <p:nvPr/>
            </p:nvSpPr>
            <p:spPr bwMode="auto">
              <a:xfrm>
                <a:off x="144" y="2448"/>
                <a:ext cx="1008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(Figs. 10.14 and 10.17 from </a:t>
                </a:r>
                <a:r>
                  <a:rPr lang="en-US" altLang="en-US" sz="12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Metals Handbook</a:t>
                </a: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9th ed.,</a:t>
                </a:r>
              </a:p>
              <a:p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Vol. 9, </a:t>
                </a:r>
                <a:r>
                  <a:rPr lang="en-US" altLang="en-US" sz="12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Metallography and Microstructures</a:t>
                </a: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American Society for Metals, Materials Park, OH, 1985.)</a:t>
                </a:r>
              </a:p>
            </p:txBody>
          </p:sp>
          <p:grpSp>
            <p:nvGrpSpPr>
              <p:cNvPr id="27726" name="Group 436"/>
              <p:cNvGrpSpPr>
                <a:grpSpLocks/>
              </p:cNvGrpSpPr>
              <p:nvPr/>
            </p:nvGrpSpPr>
            <p:grpSpPr bwMode="auto">
              <a:xfrm>
                <a:off x="1130" y="2312"/>
                <a:ext cx="1527" cy="1835"/>
                <a:chOff x="1130" y="2312"/>
                <a:chExt cx="1527" cy="1835"/>
              </a:xfrm>
            </p:grpSpPr>
            <p:pic>
              <p:nvPicPr>
                <p:cNvPr id="27727" name="Picture 29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0" y="2332"/>
                  <a:ext cx="1527" cy="1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7728" name="Group 292"/>
                <p:cNvGrpSpPr>
                  <a:grpSpLocks/>
                </p:cNvGrpSpPr>
                <p:nvPr/>
              </p:nvGrpSpPr>
              <p:grpSpPr bwMode="auto">
                <a:xfrm>
                  <a:off x="1236" y="3527"/>
                  <a:ext cx="1328" cy="66"/>
                  <a:chOff x="1236" y="3527"/>
                  <a:chExt cx="1328" cy="66"/>
                </a:xfrm>
              </p:grpSpPr>
              <p:sp>
                <p:nvSpPr>
                  <p:cNvPr id="27742" name="Freeform 293"/>
                  <p:cNvSpPr>
                    <a:spLocks/>
                  </p:cNvSpPr>
                  <p:nvPr/>
                </p:nvSpPr>
                <p:spPr bwMode="auto">
                  <a:xfrm>
                    <a:off x="1236" y="3527"/>
                    <a:ext cx="73" cy="66"/>
                  </a:xfrm>
                  <a:custGeom>
                    <a:avLst/>
                    <a:gdLst>
                      <a:gd name="T0" fmla="*/ 0 w 73"/>
                      <a:gd name="T1" fmla="*/ 33 h 66"/>
                      <a:gd name="T2" fmla="*/ 73 w 73"/>
                      <a:gd name="T3" fmla="*/ 0 h 66"/>
                      <a:gd name="T4" fmla="*/ 47 w 73"/>
                      <a:gd name="T5" fmla="*/ 33 h 66"/>
                      <a:gd name="T6" fmla="*/ 73 w 73"/>
                      <a:gd name="T7" fmla="*/ 66 h 66"/>
                      <a:gd name="T8" fmla="*/ 0 w 73"/>
                      <a:gd name="T9" fmla="*/ 33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66"/>
                      <a:gd name="T17" fmla="*/ 73 w 73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66">
                        <a:moveTo>
                          <a:pt x="0" y="33"/>
                        </a:moveTo>
                        <a:lnTo>
                          <a:pt x="73" y="0"/>
                        </a:lnTo>
                        <a:lnTo>
                          <a:pt x="47" y="33"/>
                        </a:lnTo>
                        <a:lnTo>
                          <a:pt x="73" y="66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43" name="Freeform 294"/>
                  <p:cNvSpPr>
                    <a:spLocks/>
                  </p:cNvSpPr>
                  <p:nvPr/>
                </p:nvSpPr>
                <p:spPr bwMode="auto">
                  <a:xfrm>
                    <a:off x="2491" y="3527"/>
                    <a:ext cx="73" cy="66"/>
                  </a:xfrm>
                  <a:custGeom>
                    <a:avLst/>
                    <a:gdLst>
                      <a:gd name="T0" fmla="*/ 73 w 73"/>
                      <a:gd name="T1" fmla="*/ 33 h 66"/>
                      <a:gd name="T2" fmla="*/ 0 w 73"/>
                      <a:gd name="T3" fmla="*/ 66 h 66"/>
                      <a:gd name="T4" fmla="*/ 27 w 73"/>
                      <a:gd name="T5" fmla="*/ 33 h 66"/>
                      <a:gd name="T6" fmla="*/ 0 w 73"/>
                      <a:gd name="T7" fmla="*/ 0 h 66"/>
                      <a:gd name="T8" fmla="*/ 73 w 73"/>
                      <a:gd name="T9" fmla="*/ 33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66"/>
                      <a:gd name="T17" fmla="*/ 73 w 73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66">
                        <a:moveTo>
                          <a:pt x="73" y="33"/>
                        </a:moveTo>
                        <a:lnTo>
                          <a:pt x="0" y="66"/>
                        </a:ln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73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44" name="Line 295"/>
                  <p:cNvSpPr>
                    <a:spLocks noChangeShapeType="1"/>
                  </p:cNvSpPr>
                  <p:nvPr/>
                </p:nvSpPr>
                <p:spPr bwMode="auto">
                  <a:xfrm>
                    <a:off x="1283" y="3560"/>
                    <a:ext cx="1235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29" name="Rectangle 296"/>
                <p:cNvSpPr>
                  <a:spLocks noChangeArrowheads="1"/>
                </p:cNvSpPr>
                <p:nvPr/>
              </p:nvSpPr>
              <p:spPr bwMode="auto">
                <a:xfrm>
                  <a:off x="1708" y="3560"/>
                  <a:ext cx="43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5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175 </a:t>
                  </a:r>
                  <a:r>
                    <a:rPr lang="en-US" altLang="en-US" sz="15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m</a:t>
                  </a:r>
                  <a:r>
                    <a:rPr lang="en-US" altLang="en-US" sz="15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 </a:t>
                  </a: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30" name="Rectangle 299"/>
                <p:cNvSpPr>
                  <a:spLocks noChangeArrowheads="1"/>
                </p:cNvSpPr>
                <p:nvPr/>
              </p:nvSpPr>
              <p:spPr bwMode="auto">
                <a:xfrm>
                  <a:off x="2378" y="2698"/>
                  <a:ext cx="1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33CC"/>
                      </a:solidFill>
                      <a:latin typeface="Symbol" panose="05050102010706020507" pitchFamily="18" charset="2"/>
                    </a:rPr>
                    <a:t>a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7731" name="Rectangle 300"/>
                <p:cNvSpPr>
                  <a:spLocks noChangeArrowheads="1"/>
                </p:cNvSpPr>
                <p:nvPr/>
              </p:nvSpPr>
              <p:spPr bwMode="auto">
                <a:xfrm>
                  <a:off x="1787" y="2990"/>
                  <a:ext cx="1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33CC"/>
                      </a:solidFill>
                      <a:latin typeface="Symbol" panose="05050102010706020507" pitchFamily="18" charset="2"/>
                    </a:rPr>
                    <a:t>a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7732" name="Rectangle 301"/>
                <p:cNvSpPr>
                  <a:spLocks noChangeArrowheads="1"/>
                </p:cNvSpPr>
                <p:nvPr/>
              </p:nvSpPr>
              <p:spPr bwMode="auto">
                <a:xfrm>
                  <a:off x="1734" y="3322"/>
                  <a:ext cx="1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33CC"/>
                      </a:solidFill>
                      <a:latin typeface="Symbol" panose="05050102010706020507" pitchFamily="18" charset="2"/>
                    </a:rPr>
                    <a:t>a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7733" name="Rectangle 302"/>
                <p:cNvSpPr>
                  <a:spLocks noChangeArrowheads="1"/>
                </p:cNvSpPr>
                <p:nvPr/>
              </p:nvSpPr>
              <p:spPr bwMode="auto">
                <a:xfrm>
                  <a:off x="1542" y="2983"/>
                  <a:ext cx="1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33CC"/>
                      </a:solidFill>
                      <a:latin typeface="Symbol" panose="05050102010706020507" pitchFamily="18" charset="2"/>
                    </a:rPr>
                    <a:t>a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7734" name="Rectangle 303"/>
                <p:cNvSpPr>
                  <a:spLocks noChangeArrowheads="1"/>
                </p:cNvSpPr>
                <p:nvPr/>
              </p:nvSpPr>
              <p:spPr bwMode="auto">
                <a:xfrm>
                  <a:off x="1230" y="2870"/>
                  <a:ext cx="1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33CC"/>
                      </a:solidFill>
                      <a:latin typeface="Symbol" panose="05050102010706020507" pitchFamily="18" charset="2"/>
                    </a:rPr>
                    <a:t>a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27735" name="Rectangle 304"/>
                <p:cNvSpPr>
                  <a:spLocks noChangeArrowheads="1"/>
                </p:cNvSpPr>
                <p:nvPr/>
              </p:nvSpPr>
              <p:spPr bwMode="auto">
                <a:xfrm>
                  <a:off x="1316" y="3129"/>
                  <a:ext cx="10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33CC"/>
                      </a:solidFill>
                      <a:latin typeface="Symbol" panose="05050102010706020507" pitchFamily="18" charset="2"/>
                    </a:rPr>
                    <a:t>a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grpSp>
              <p:nvGrpSpPr>
                <p:cNvPr id="27736" name="Group 305"/>
                <p:cNvGrpSpPr>
                  <a:grpSpLocks/>
                </p:cNvGrpSpPr>
                <p:nvPr/>
              </p:nvGrpSpPr>
              <p:grpSpPr bwMode="auto">
                <a:xfrm>
                  <a:off x="2279" y="3434"/>
                  <a:ext cx="305" cy="306"/>
                  <a:chOff x="2279" y="3434"/>
                  <a:chExt cx="305" cy="306"/>
                </a:xfrm>
              </p:grpSpPr>
              <p:sp>
                <p:nvSpPr>
                  <p:cNvPr id="27740" name="Freeform 306"/>
                  <p:cNvSpPr>
                    <a:spLocks/>
                  </p:cNvSpPr>
                  <p:nvPr/>
                </p:nvSpPr>
                <p:spPr bwMode="auto">
                  <a:xfrm>
                    <a:off x="2279" y="3434"/>
                    <a:ext cx="106" cy="106"/>
                  </a:xfrm>
                  <a:custGeom>
                    <a:avLst/>
                    <a:gdLst>
                      <a:gd name="T0" fmla="*/ 0 w 106"/>
                      <a:gd name="T1" fmla="*/ 0 h 106"/>
                      <a:gd name="T2" fmla="*/ 106 w 106"/>
                      <a:gd name="T3" fmla="*/ 40 h 106"/>
                      <a:gd name="T4" fmla="*/ 46 w 106"/>
                      <a:gd name="T5" fmla="*/ 47 h 106"/>
                      <a:gd name="T6" fmla="*/ 39 w 106"/>
                      <a:gd name="T7" fmla="*/ 106 h 106"/>
                      <a:gd name="T8" fmla="*/ 0 w 10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106"/>
                      <a:gd name="T17" fmla="*/ 106 w 10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106">
                        <a:moveTo>
                          <a:pt x="0" y="0"/>
                        </a:moveTo>
                        <a:lnTo>
                          <a:pt x="106" y="40"/>
                        </a:lnTo>
                        <a:lnTo>
                          <a:pt x="46" y="47"/>
                        </a:lnTo>
                        <a:lnTo>
                          <a:pt x="39" y="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0099"/>
                  </a:solidFill>
                  <a:ln w="11113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41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325" y="3481"/>
                    <a:ext cx="259" cy="259"/>
                  </a:xfrm>
                  <a:prstGeom prst="line">
                    <a:avLst/>
                  </a:prstGeom>
                  <a:noFill/>
                  <a:ln w="42863">
                    <a:solidFill>
                      <a:srgbClr val="99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37" name="Rectangle 308"/>
                <p:cNvSpPr>
                  <a:spLocks noChangeArrowheads="1"/>
                </p:cNvSpPr>
                <p:nvPr/>
              </p:nvSpPr>
              <p:spPr bwMode="auto">
                <a:xfrm>
                  <a:off x="2092" y="3175"/>
                  <a:ext cx="254" cy="253"/>
                </a:xfrm>
                <a:prstGeom prst="rect">
                  <a:avLst/>
                </a:prstGeom>
                <a:noFill/>
                <a:ln w="20638">
                  <a:solidFill>
                    <a:srgbClr val="99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38" name="Rectangle 309"/>
                <p:cNvSpPr>
                  <a:spLocks noChangeArrowheads="1"/>
                </p:cNvSpPr>
                <p:nvPr/>
              </p:nvSpPr>
              <p:spPr bwMode="auto">
                <a:xfrm>
                  <a:off x="1246" y="2312"/>
                  <a:ext cx="1401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3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hypoeutectic:  </a:t>
                  </a:r>
                  <a:r>
                    <a:rPr lang="en-US" altLang="en-US" sz="1300" i="1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C</a:t>
                  </a:r>
                  <a:r>
                    <a:rPr lang="en-US" altLang="en-US" sz="1300" baseline="-250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0</a:t>
                  </a:r>
                  <a:r>
                    <a:rPr lang="en-US" altLang="en-US" sz="13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 = 50 wt% Sn</a:t>
                  </a:r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39" name="Rectangle 313"/>
                <p:cNvSpPr>
                  <a:spLocks noChangeArrowheads="1"/>
                </p:cNvSpPr>
                <p:nvPr/>
              </p:nvSpPr>
              <p:spPr bwMode="auto">
                <a:xfrm>
                  <a:off x="1152" y="3744"/>
                  <a:ext cx="129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12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Adapted from </a:t>
                  </a:r>
                </a:p>
                <a:p>
                  <a:r>
                    <a:rPr lang="en-US" altLang="en-US" sz="12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Fig. 10.17, </a:t>
                  </a:r>
                  <a:r>
                    <a:rPr lang="en-US" altLang="en-US" sz="1200" i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Callister &amp; Rethwisch 3e.</a:t>
                  </a:r>
                  <a:r>
                    <a:rPr lang="en-US" altLang="en-US" sz="12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27717" name="Rectangle 435"/>
          <p:cNvSpPr>
            <a:spLocks noChangeArrowheads="1"/>
          </p:cNvSpPr>
          <p:nvPr/>
        </p:nvSpPr>
        <p:spPr bwMode="auto">
          <a:xfrm>
            <a:off x="2487613" y="1525588"/>
            <a:ext cx="547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(°C)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718" name="Rectangle 428"/>
          <p:cNvSpPr>
            <a:spLocks noChangeArrowheads="1"/>
          </p:cNvSpPr>
          <p:nvPr/>
        </p:nvSpPr>
        <p:spPr bwMode="auto">
          <a:xfrm>
            <a:off x="4838700" y="3741738"/>
            <a:ext cx="2968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990099"/>
                </a:solidFill>
                <a:latin typeface="Arial" panose="020B0604020202020204" pitchFamily="34" charset="0"/>
              </a:rPr>
              <a:t>61.9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719" name="Rectangle 429"/>
          <p:cNvSpPr>
            <a:spLocks noChangeArrowheads="1"/>
          </p:cNvSpPr>
          <p:nvPr/>
        </p:nvSpPr>
        <p:spPr bwMode="auto">
          <a:xfrm>
            <a:off x="4724400" y="3552825"/>
            <a:ext cx="525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990099"/>
                </a:solidFill>
                <a:latin typeface="Arial" panose="020B0604020202020204" pitchFamily="34" charset="0"/>
              </a:rPr>
              <a:t>eutectic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720" name="Rectangle 192"/>
          <p:cNvSpPr>
            <a:spLocks noChangeArrowheads="1"/>
          </p:cNvSpPr>
          <p:nvPr/>
        </p:nvSpPr>
        <p:spPr bwMode="auto">
          <a:xfrm>
            <a:off x="4133850" y="4217988"/>
            <a:ext cx="19304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>
                <a:solidFill>
                  <a:srgbClr val="990099"/>
                </a:solidFill>
                <a:latin typeface="Arial" panose="020B0604020202020204" pitchFamily="34" charset="0"/>
              </a:rPr>
              <a:t>eutectic: </a:t>
            </a:r>
            <a:r>
              <a:rPr lang="en-US" altLang="en-US" sz="1300" i="1">
                <a:solidFill>
                  <a:srgbClr val="990099"/>
                </a:solidFill>
                <a:latin typeface="Arial" panose="020B0604020202020204" pitchFamily="34" charset="0"/>
              </a:rPr>
              <a:t> C</a:t>
            </a:r>
            <a:r>
              <a:rPr lang="en-US" altLang="en-US" sz="1300" baseline="-25000">
                <a:solidFill>
                  <a:srgbClr val="990099"/>
                </a:solidFill>
                <a:latin typeface="Arial" panose="020B0604020202020204" pitchFamily="34" charset="0"/>
              </a:rPr>
              <a:t>0</a:t>
            </a:r>
            <a:r>
              <a:rPr lang="en-US" altLang="en-US" sz="600">
                <a:solidFill>
                  <a:srgbClr val="99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00">
                <a:solidFill>
                  <a:srgbClr val="990099"/>
                </a:solidFill>
                <a:latin typeface="Arial" panose="020B0604020202020204" pitchFamily="34" charset="0"/>
              </a:rPr>
              <a:t>=</a:t>
            </a:r>
            <a:r>
              <a:rPr lang="en-US" altLang="en-US" sz="600">
                <a:solidFill>
                  <a:srgbClr val="99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00">
                <a:solidFill>
                  <a:srgbClr val="990099"/>
                </a:solidFill>
                <a:latin typeface="Arial" panose="020B0604020202020204" pitchFamily="34" charset="0"/>
              </a:rPr>
              <a:t>61.9</a:t>
            </a:r>
            <a:r>
              <a:rPr lang="en-US" altLang="en-US" sz="600">
                <a:solidFill>
                  <a:srgbClr val="99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00">
                <a:solidFill>
                  <a:srgbClr val="990099"/>
                </a:solidFill>
                <a:latin typeface="Arial" panose="020B0604020202020204" pitchFamily="34" charset="0"/>
              </a:rPr>
              <a:t>wt% Sn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56791" name="Line 439"/>
          <p:cNvSpPr>
            <a:spLocks noChangeShapeType="1"/>
          </p:cNvSpPr>
          <p:nvPr/>
        </p:nvSpPr>
        <p:spPr bwMode="auto">
          <a:xfrm>
            <a:off x="3716338" y="3071813"/>
            <a:ext cx="1276350" cy="0"/>
          </a:xfrm>
          <a:prstGeom prst="line">
            <a:avLst/>
          </a:prstGeom>
          <a:noFill/>
          <a:ln w="28575">
            <a:solidFill>
              <a:srgbClr val="9999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792" name="Line 440"/>
          <p:cNvSpPr>
            <a:spLocks noChangeShapeType="1"/>
          </p:cNvSpPr>
          <p:nvPr/>
        </p:nvSpPr>
        <p:spPr bwMode="auto">
          <a:xfrm>
            <a:off x="5014913" y="3070225"/>
            <a:ext cx="1014412" cy="0"/>
          </a:xfrm>
          <a:prstGeom prst="line">
            <a:avLst/>
          </a:prstGeom>
          <a:noFill/>
          <a:ln w="28575">
            <a:solidFill>
              <a:srgbClr val="FF66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A75E4166-5669-4409-B24C-F6C0C5AC801C}" type="slidenum">
              <a:rPr lang="en-US" altLang="en-US" sz="1200">
                <a:latin typeface="Arial" panose="020B0604020202020204" pitchFamily="34" charset="0"/>
              </a:rPr>
              <a:pPr algn="ctr"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Eutectoid &amp; Peritectic</a:t>
            </a:r>
            <a:endParaRPr lang="en-US" altLang="en-US" smtClean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Cu-Zn Phase diagram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105025"/>
            <a:ext cx="58610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22"/>
          <p:cNvSpPr>
            <a:spLocks noChangeArrowheads="1"/>
          </p:cNvSpPr>
          <p:nvPr/>
        </p:nvSpPr>
        <p:spPr bwMode="auto">
          <a:xfrm>
            <a:off x="6503988" y="5565775"/>
            <a:ext cx="210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Fig. 10.21,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4163" y="3903663"/>
            <a:ext cx="4532312" cy="2354262"/>
            <a:chOff x="179" y="2459"/>
            <a:chExt cx="2855" cy="1483"/>
          </a:xfrm>
        </p:grpSpPr>
        <p:grpSp>
          <p:nvGrpSpPr>
            <p:cNvPr id="28694" name="Group 6"/>
            <p:cNvGrpSpPr>
              <a:grpSpLocks/>
            </p:cNvGrpSpPr>
            <p:nvPr/>
          </p:nvGrpSpPr>
          <p:grpSpPr bwMode="auto">
            <a:xfrm>
              <a:off x="2265" y="3774"/>
              <a:ext cx="261" cy="92"/>
              <a:chOff x="1632" y="1161"/>
              <a:chExt cx="288" cy="92"/>
            </a:xfrm>
          </p:grpSpPr>
          <p:sp>
            <p:nvSpPr>
              <p:cNvPr id="28698" name="Line 7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Line 8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9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Line 10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5" name="Text Box 5"/>
            <p:cNvSpPr txBox="1">
              <a:spLocks noChangeArrowheads="1"/>
            </p:cNvSpPr>
            <p:nvPr/>
          </p:nvSpPr>
          <p:spPr bwMode="auto">
            <a:xfrm>
              <a:off x="179" y="3692"/>
              <a:ext cx="28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accent2"/>
                  </a:solidFill>
                  <a:latin typeface="Arial" panose="020B0604020202020204" pitchFamily="34" charset="0"/>
                </a:rPr>
                <a:t>Eutectoid transformation</a:t>
              </a:r>
              <a:r>
                <a:rPr lang="en-US" altLang="en-US" sz="2000">
                  <a:solidFill>
                    <a:schemeClr val="accent2"/>
                  </a:solidFill>
                </a:rPr>
                <a:t>    </a:t>
              </a:r>
              <a:r>
                <a:rPr lang="en-US" altLang="en-US" sz="2000">
                  <a:solidFill>
                    <a:schemeClr val="accent2"/>
                  </a:solidFill>
                  <a:sym typeface="Symbol" panose="05050102010706020507" pitchFamily="18" charset="2"/>
                </a:rPr>
                <a:t>          + 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28696" name="Line 12"/>
            <p:cNvSpPr>
              <a:spLocks noChangeShapeType="1"/>
            </p:cNvSpPr>
            <p:nvPr/>
          </p:nvSpPr>
          <p:spPr bwMode="auto">
            <a:xfrm flipV="1">
              <a:off x="1797" y="2575"/>
              <a:ext cx="745" cy="10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Oval 24"/>
            <p:cNvSpPr>
              <a:spLocks noChangeArrowheads="1"/>
            </p:cNvSpPr>
            <p:nvPr/>
          </p:nvSpPr>
          <p:spPr bwMode="auto">
            <a:xfrm>
              <a:off x="2514" y="2459"/>
              <a:ext cx="137" cy="13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solidFill>
                  <a:schemeClr val="accent2"/>
                </a:solidFill>
                <a:latin typeface="Times" panose="02020603050405020304" pitchFamily="18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875088" y="1001713"/>
            <a:ext cx="4816475" cy="1755775"/>
            <a:chOff x="2441" y="631"/>
            <a:chExt cx="3034" cy="1106"/>
          </a:xfrm>
        </p:grpSpPr>
        <p:sp>
          <p:nvSpPr>
            <p:cNvPr id="28681" name="Oval 23"/>
            <p:cNvSpPr>
              <a:spLocks noChangeArrowheads="1"/>
            </p:cNvSpPr>
            <p:nvPr/>
          </p:nvSpPr>
          <p:spPr bwMode="auto">
            <a:xfrm>
              <a:off x="2441" y="1582"/>
              <a:ext cx="146" cy="155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solidFill>
                  <a:srgbClr val="00CC00"/>
                </a:solidFill>
                <a:latin typeface="Times" panose="02020603050405020304" pitchFamily="18" charset="0"/>
              </a:endParaRPr>
            </a:p>
          </p:txBody>
        </p:sp>
        <p:grpSp>
          <p:nvGrpSpPr>
            <p:cNvPr id="28682" name="Group 15"/>
            <p:cNvGrpSpPr>
              <a:grpSpLocks/>
            </p:cNvGrpSpPr>
            <p:nvPr/>
          </p:nvGrpSpPr>
          <p:grpSpPr bwMode="auto">
            <a:xfrm>
              <a:off x="4956" y="705"/>
              <a:ext cx="252" cy="92"/>
              <a:chOff x="1632" y="1161"/>
              <a:chExt cx="288" cy="92"/>
            </a:xfrm>
          </p:grpSpPr>
          <p:sp>
            <p:nvSpPr>
              <p:cNvPr id="28690" name="Line 16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Line 17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Line 18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Line 19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2721" y="631"/>
              <a:ext cx="275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CC00"/>
                  </a:solidFill>
                  <a:latin typeface="Arial" panose="020B0604020202020204" pitchFamily="34" charset="0"/>
                </a:rPr>
                <a:t>Peritectic transformation  </a:t>
              </a:r>
              <a:r>
                <a:rPr lang="en-US" altLang="en-US" sz="2000">
                  <a:solidFill>
                    <a:srgbClr val="00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 + </a:t>
              </a:r>
              <a:r>
                <a:rPr lang="en-US" altLang="en-US" sz="2000" i="1">
                  <a:solidFill>
                    <a:srgbClr val="00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L</a:t>
              </a:r>
              <a:r>
                <a:rPr lang="en-US" altLang="en-US" sz="2000">
                  <a:solidFill>
                    <a:srgbClr val="00CC00"/>
                  </a:solidFill>
                  <a:latin typeface="Arial" panose="020B0604020202020204" pitchFamily="34" charset="0"/>
                </a:rPr>
                <a:t>        </a:t>
              </a:r>
              <a:r>
                <a:rPr lang="en-US" altLang="en-US" sz="2000">
                  <a:solidFill>
                    <a:srgbClr val="00CC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</a:t>
              </a:r>
            </a:p>
          </p:txBody>
        </p:sp>
        <p:sp>
          <p:nvSpPr>
            <p:cNvPr id="28684" name="Line 20"/>
            <p:cNvSpPr>
              <a:spLocks noChangeShapeType="1"/>
            </p:cNvSpPr>
            <p:nvPr/>
          </p:nvSpPr>
          <p:spPr bwMode="auto">
            <a:xfrm flipV="1">
              <a:off x="2568" y="869"/>
              <a:ext cx="979" cy="7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5" name="Group 29"/>
            <p:cNvGrpSpPr>
              <a:grpSpLocks/>
            </p:cNvGrpSpPr>
            <p:nvPr/>
          </p:nvGrpSpPr>
          <p:grpSpPr bwMode="auto">
            <a:xfrm>
              <a:off x="4966" y="698"/>
              <a:ext cx="261" cy="92"/>
              <a:chOff x="1632" y="1161"/>
              <a:chExt cx="288" cy="92"/>
            </a:xfrm>
          </p:grpSpPr>
          <p:sp>
            <p:nvSpPr>
              <p:cNvPr id="28686" name="Line 30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Line 31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Line 32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33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129435EB-9F1B-4A27-9E4C-AC37FB6A686C}" type="slidenum">
              <a:rPr lang="en-US" altLang="en-US" sz="1200">
                <a:latin typeface="Arial" panose="020B0604020202020204" pitchFamily="34" charset="0"/>
              </a:rPr>
              <a:pPr algn="ctr"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29699" name="Group 910"/>
          <p:cNvGrpSpPr>
            <a:grpSpLocks/>
          </p:cNvGrpSpPr>
          <p:nvPr/>
        </p:nvGrpSpPr>
        <p:grpSpPr bwMode="auto">
          <a:xfrm>
            <a:off x="1649413" y="889000"/>
            <a:ext cx="6015037" cy="4287838"/>
            <a:chOff x="1039" y="560"/>
            <a:chExt cx="3789" cy="2701"/>
          </a:xfrm>
        </p:grpSpPr>
        <p:sp>
          <p:nvSpPr>
            <p:cNvPr id="29805" name="Rectangle 911"/>
            <p:cNvSpPr>
              <a:spLocks noChangeArrowheads="1"/>
            </p:cNvSpPr>
            <p:nvPr/>
          </p:nvSpPr>
          <p:spPr bwMode="auto">
            <a:xfrm rot="-5400000">
              <a:off x="3661" y="2018"/>
              <a:ext cx="1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sz="2000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C (cementite)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06" name="Line 912"/>
            <p:cNvSpPr>
              <a:spLocks noChangeShapeType="1"/>
            </p:cNvSpPr>
            <p:nvPr/>
          </p:nvSpPr>
          <p:spPr bwMode="auto">
            <a:xfrm>
              <a:off x="1371" y="2311"/>
              <a:ext cx="2754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Rectangle 913"/>
            <p:cNvSpPr>
              <a:spLocks noChangeArrowheads="1"/>
            </p:cNvSpPr>
            <p:nvPr/>
          </p:nvSpPr>
          <p:spPr bwMode="auto">
            <a:xfrm>
              <a:off x="1330" y="786"/>
              <a:ext cx="2798" cy="20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08" name="Freeform 914"/>
            <p:cNvSpPr>
              <a:spLocks/>
            </p:cNvSpPr>
            <p:nvPr/>
          </p:nvSpPr>
          <p:spPr bwMode="auto">
            <a:xfrm>
              <a:off x="1327" y="986"/>
              <a:ext cx="889" cy="1319"/>
            </a:xfrm>
            <a:custGeom>
              <a:avLst/>
              <a:gdLst>
                <a:gd name="T0" fmla="*/ 7 w 934"/>
                <a:gd name="T1" fmla="*/ 196 h 1398"/>
                <a:gd name="T2" fmla="*/ 103 w 934"/>
                <a:gd name="T3" fmla="*/ 0 h 1398"/>
                <a:gd name="T4" fmla="*/ 851 w 934"/>
                <a:gd name="T5" fmla="*/ 564 h 1398"/>
                <a:gd name="T6" fmla="*/ 889 w 934"/>
                <a:gd name="T7" fmla="*/ 596 h 1398"/>
                <a:gd name="T8" fmla="*/ 538 w 934"/>
                <a:gd name="T9" fmla="*/ 1046 h 1398"/>
                <a:gd name="T10" fmla="*/ 423 w 934"/>
                <a:gd name="T11" fmla="*/ 1192 h 1398"/>
                <a:gd name="T12" fmla="*/ 320 w 934"/>
                <a:gd name="T13" fmla="*/ 1319 h 1398"/>
                <a:gd name="T14" fmla="*/ 275 w 934"/>
                <a:gd name="T15" fmla="*/ 1306 h 1398"/>
                <a:gd name="T16" fmla="*/ 230 w 934"/>
                <a:gd name="T17" fmla="*/ 1268 h 1398"/>
                <a:gd name="T18" fmla="*/ 186 w 934"/>
                <a:gd name="T19" fmla="*/ 1224 h 1398"/>
                <a:gd name="T20" fmla="*/ 128 w 934"/>
                <a:gd name="T21" fmla="*/ 1166 h 1398"/>
                <a:gd name="T22" fmla="*/ 89 w 934"/>
                <a:gd name="T23" fmla="*/ 1110 h 1398"/>
                <a:gd name="T24" fmla="*/ 38 w 934"/>
                <a:gd name="T25" fmla="*/ 1040 h 1398"/>
                <a:gd name="T26" fmla="*/ 0 w 934"/>
                <a:gd name="T27" fmla="*/ 970 h 1398"/>
                <a:gd name="T28" fmla="*/ 7 w 934"/>
                <a:gd name="T29" fmla="*/ 196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Freeform 915"/>
            <p:cNvSpPr>
              <a:spLocks/>
            </p:cNvSpPr>
            <p:nvPr/>
          </p:nvSpPr>
          <p:spPr bwMode="auto">
            <a:xfrm>
              <a:off x="1327" y="788"/>
              <a:ext cx="2798" cy="788"/>
            </a:xfrm>
            <a:custGeom>
              <a:avLst/>
              <a:gdLst>
                <a:gd name="T0" fmla="*/ 7 w 2937"/>
                <a:gd name="T1" fmla="*/ 0 h 834"/>
                <a:gd name="T2" fmla="*/ 0 w 2937"/>
                <a:gd name="T3" fmla="*/ 95 h 834"/>
                <a:gd name="T4" fmla="*/ 173 w 2937"/>
                <a:gd name="T5" fmla="*/ 146 h 834"/>
                <a:gd name="T6" fmla="*/ 269 w 2937"/>
                <a:gd name="T7" fmla="*/ 191 h 834"/>
                <a:gd name="T8" fmla="*/ 384 w 2937"/>
                <a:gd name="T9" fmla="*/ 229 h 834"/>
                <a:gd name="T10" fmla="*/ 736 w 2937"/>
                <a:gd name="T11" fmla="*/ 350 h 834"/>
                <a:gd name="T12" fmla="*/ 1139 w 2937"/>
                <a:gd name="T13" fmla="*/ 502 h 834"/>
                <a:gd name="T14" fmla="*/ 1556 w 2937"/>
                <a:gd name="T15" fmla="*/ 667 h 834"/>
                <a:gd name="T16" fmla="*/ 1805 w 2937"/>
                <a:gd name="T17" fmla="*/ 788 h 834"/>
                <a:gd name="T18" fmla="*/ 1972 w 2937"/>
                <a:gd name="T19" fmla="*/ 730 h 834"/>
                <a:gd name="T20" fmla="*/ 2241 w 2937"/>
                <a:gd name="T21" fmla="*/ 680 h 834"/>
                <a:gd name="T22" fmla="*/ 2523 w 2937"/>
                <a:gd name="T23" fmla="*/ 629 h 834"/>
                <a:gd name="T24" fmla="*/ 2708 w 2937"/>
                <a:gd name="T25" fmla="*/ 610 h 834"/>
                <a:gd name="T26" fmla="*/ 2798 w 2937"/>
                <a:gd name="T27" fmla="*/ 604 h 834"/>
                <a:gd name="T28" fmla="*/ 2798 w 2937"/>
                <a:gd name="T29" fmla="*/ 0 h 834"/>
                <a:gd name="T30" fmla="*/ 7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Freeform 916"/>
            <p:cNvSpPr>
              <a:spLocks/>
            </p:cNvSpPr>
            <p:nvPr/>
          </p:nvSpPr>
          <p:spPr bwMode="auto">
            <a:xfrm>
              <a:off x="1328" y="1975"/>
              <a:ext cx="39" cy="907"/>
            </a:xfrm>
            <a:custGeom>
              <a:avLst/>
              <a:gdLst>
                <a:gd name="T0" fmla="*/ 0 w 41"/>
                <a:gd name="T1" fmla="*/ 0 h 961"/>
                <a:gd name="T2" fmla="*/ 39 w 41"/>
                <a:gd name="T3" fmla="*/ 336 h 961"/>
                <a:gd name="T4" fmla="*/ 0 w 41"/>
                <a:gd name="T5" fmla="*/ 907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Line 917"/>
            <p:cNvSpPr>
              <a:spLocks noChangeShapeType="1"/>
            </p:cNvSpPr>
            <p:nvPr/>
          </p:nvSpPr>
          <p:spPr bwMode="auto">
            <a:xfrm>
              <a:off x="2213" y="1588"/>
              <a:ext cx="1917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Line 918"/>
            <p:cNvSpPr>
              <a:spLocks noChangeShapeType="1"/>
            </p:cNvSpPr>
            <p:nvPr/>
          </p:nvSpPr>
          <p:spPr bwMode="auto">
            <a:xfrm>
              <a:off x="1385" y="983"/>
              <a:ext cx="20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Freeform 919"/>
            <p:cNvSpPr>
              <a:spLocks/>
            </p:cNvSpPr>
            <p:nvPr/>
          </p:nvSpPr>
          <p:spPr bwMode="auto">
            <a:xfrm>
              <a:off x="1329" y="897"/>
              <a:ext cx="58" cy="254"/>
            </a:xfrm>
            <a:custGeom>
              <a:avLst/>
              <a:gdLst>
                <a:gd name="T0" fmla="*/ 0 w 61"/>
                <a:gd name="T1" fmla="*/ 0 h 269"/>
                <a:gd name="T2" fmla="*/ 58 w 61"/>
                <a:gd name="T3" fmla="*/ 89 h 269"/>
                <a:gd name="T4" fmla="*/ 7 w 61"/>
                <a:gd name="T5" fmla="*/ 254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Rectangle 920"/>
            <p:cNvSpPr>
              <a:spLocks noChangeArrowheads="1"/>
            </p:cNvSpPr>
            <p:nvPr/>
          </p:nvSpPr>
          <p:spPr bwMode="auto">
            <a:xfrm>
              <a:off x="1039" y="738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15" name="Rectangle 921"/>
            <p:cNvSpPr>
              <a:spLocks noChangeArrowheads="1"/>
            </p:cNvSpPr>
            <p:nvPr/>
          </p:nvSpPr>
          <p:spPr bwMode="auto">
            <a:xfrm>
              <a:off x="1051" y="1081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16" name="Line 922"/>
            <p:cNvSpPr>
              <a:spLocks noChangeShapeType="1"/>
            </p:cNvSpPr>
            <p:nvPr/>
          </p:nvSpPr>
          <p:spPr bwMode="auto">
            <a:xfrm>
              <a:off x="1320" y="1138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923"/>
            <p:cNvSpPr>
              <a:spLocks noChangeShapeType="1"/>
            </p:cNvSpPr>
            <p:nvPr/>
          </p:nvSpPr>
          <p:spPr bwMode="auto">
            <a:xfrm>
              <a:off x="1320" y="1487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924"/>
            <p:cNvSpPr>
              <a:spLocks noChangeShapeType="1"/>
            </p:cNvSpPr>
            <p:nvPr/>
          </p:nvSpPr>
          <p:spPr bwMode="auto">
            <a:xfrm>
              <a:off x="1320" y="1835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925"/>
            <p:cNvSpPr>
              <a:spLocks noChangeShapeType="1"/>
            </p:cNvSpPr>
            <p:nvPr/>
          </p:nvSpPr>
          <p:spPr bwMode="auto">
            <a:xfrm>
              <a:off x="1320" y="218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926"/>
            <p:cNvSpPr>
              <a:spLocks noChangeShapeType="1"/>
            </p:cNvSpPr>
            <p:nvPr/>
          </p:nvSpPr>
          <p:spPr bwMode="auto">
            <a:xfrm>
              <a:off x="1320" y="253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Rectangle 927"/>
            <p:cNvSpPr>
              <a:spLocks noChangeArrowheads="1"/>
            </p:cNvSpPr>
            <p:nvPr/>
          </p:nvSpPr>
          <p:spPr bwMode="auto">
            <a:xfrm>
              <a:off x="1045" y="1424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1200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2" name="Rectangle 928"/>
            <p:cNvSpPr>
              <a:spLocks noChangeArrowheads="1"/>
            </p:cNvSpPr>
            <p:nvPr/>
          </p:nvSpPr>
          <p:spPr bwMode="auto">
            <a:xfrm>
              <a:off x="1051" y="1779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3" name="Rectangle 929"/>
            <p:cNvSpPr>
              <a:spLocks noChangeArrowheads="1"/>
            </p:cNvSpPr>
            <p:nvPr/>
          </p:nvSpPr>
          <p:spPr bwMode="auto">
            <a:xfrm>
              <a:off x="1109" y="2134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800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4" name="Rectangle 930"/>
            <p:cNvSpPr>
              <a:spLocks noChangeArrowheads="1"/>
            </p:cNvSpPr>
            <p:nvPr/>
          </p:nvSpPr>
          <p:spPr bwMode="auto">
            <a:xfrm>
              <a:off x="1109" y="2483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5" name="Rectangle 931"/>
            <p:cNvSpPr>
              <a:spLocks noChangeArrowheads="1"/>
            </p:cNvSpPr>
            <p:nvPr/>
          </p:nvSpPr>
          <p:spPr bwMode="auto">
            <a:xfrm>
              <a:off x="1115" y="2807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6" name="Rectangle 932"/>
            <p:cNvSpPr>
              <a:spLocks noChangeArrowheads="1"/>
            </p:cNvSpPr>
            <p:nvPr/>
          </p:nvSpPr>
          <p:spPr bwMode="auto">
            <a:xfrm>
              <a:off x="1295" y="288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7" name="Rectangle 933"/>
            <p:cNvSpPr>
              <a:spLocks noChangeArrowheads="1"/>
            </p:cNvSpPr>
            <p:nvPr/>
          </p:nvSpPr>
          <p:spPr bwMode="auto">
            <a:xfrm>
              <a:off x="1717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8" name="Rectangle 934"/>
            <p:cNvSpPr>
              <a:spLocks noChangeArrowheads="1"/>
            </p:cNvSpPr>
            <p:nvPr/>
          </p:nvSpPr>
          <p:spPr bwMode="auto">
            <a:xfrm>
              <a:off x="214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29" name="Rectangle 935"/>
            <p:cNvSpPr>
              <a:spLocks noChangeArrowheads="1"/>
            </p:cNvSpPr>
            <p:nvPr/>
          </p:nvSpPr>
          <p:spPr bwMode="auto">
            <a:xfrm>
              <a:off x="2555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0" name="Rectangle 936"/>
            <p:cNvSpPr>
              <a:spLocks noChangeArrowheads="1"/>
            </p:cNvSpPr>
            <p:nvPr/>
          </p:nvSpPr>
          <p:spPr bwMode="auto">
            <a:xfrm>
              <a:off x="2972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1" name="Rectangle 937"/>
            <p:cNvSpPr>
              <a:spLocks noChangeArrowheads="1"/>
            </p:cNvSpPr>
            <p:nvPr/>
          </p:nvSpPr>
          <p:spPr bwMode="auto">
            <a:xfrm>
              <a:off x="3388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2" name="Rectangle 938"/>
            <p:cNvSpPr>
              <a:spLocks noChangeArrowheads="1"/>
            </p:cNvSpPr>
            <p:nvPr/>
          </p:nvSpPr>
          <p:spPr bwMode="auto">
            <a:xfrm>
              <a:off x="381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3" name="Rectangle 939"/>
            <p:cNvSpPr>
              <a:spLocks noChangeArrowheads="1"/>
            </p:cNvSpPr>
            <p:nvPr/>
          </p:nvSpPr>
          <p:spPr bwMode="auto">
            <a:xfrm>
              <a:off x="4047" y="2889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6.7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4" name="Rectangle 940"/>
            <p:cNvSpPr>
              <a:spLocks noChangeArrowheads="1"/>
            </p:cNvSpPr>
            <p:nvPr/>
          </p:nvSpPr>
          <p:spPr bwMode="auto">
            <a:xfrm>
              <a:off x="2831" y="102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5" name="Rectangle 941"/>
            <p:cNvSpPr>
              <a:spLocks noChangeArrowheads="1"/>
            </p:cNvSpPr>
            <p:nvPr/>
          </p:nvSpPr>
          <p:spPr bwMode="auto">
            <a:xfrm>
              <a:off x="1685" y="1316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6" name="Rectangle 942"/>
            <p:cNvSpPr>
              <a:spLocks noChangeArrowheads="1"/>
            </p:cNvSpPr>
            <p:nvPr/>
          </p:nvSpPr>
          <p:spPr bwMode="auto">
            <a:xfrm>
              <a:off x="1350" y="1511"/>
              <a:ext cx="7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(austenite)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37" name="Line 943"/>
            <p:cNvSpPr>
              <a:spLocks noChangeShapeType="1"/>
            </p:cNvSpPr>
            <p:nvPr/>
          </p:nvSpPr>
          <p:spPr bwMode="auto">
            <a:xfrm flipV="1">
              <a:off x="1750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Line 944"/>
            <p:cNvSpPr>
              <a:spLocks noChangeShapeType="1"/>
            </p:cNvSpPr>
            <p:nvPr/>
          </p:nvSpPr>
          <p:spPr bwMode="auto">
            <a:xfrm flipV="1">
              <a:off x="216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Line 945"/>
            <p:cNvSpPr>
              <a:spLocks noChangeShapeType="1"/>
            </p:cNvSpPr>
            <p:nvPr/>
          </p:nvSpPr>
          <p:spPr bwMode="auto">
            <a:xfrm flipV="1">
              <a:off x="2576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Line 946"/>
            <p:cNvSpPr>
              <a:spLocks noChangeShapeType="1"/>
            </p:cNvSpPr>
            <p:nvPr/>
          </p:nvSpPr>
          <p:spPr bwMode="auto">
            <a:xfrm flipV="1">
              <a:off x="298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Line 947"/>
            <p:cNvSpPr>
              <a:spLocks noChangeShapeType="1"/>
            </p:cNvSpPr>
            <p:nvPr/>
          </p:nvSpPr>
          <p:spPr bwMode="auto">
            <a:xfrm flipV="1">
              <a:off x="3414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Line 948"/>
            <p:cNvSpPr>
              <a:spLocks noChangeShapeType="1"/>
            </p:cNvSpPr>
            <p:nvPr/>
          </p:nvSpPr>
          <p:spPr bwMode="auto">
            <a:xfrm flipV="1">
              <a:off x="3849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Rectangle 949"/>
            <p:cNvSpPr>
              <a:spLocks noChangeArrowheads="1"/>
            </p:cNvSpPr>
            <p:nvPr/>
          </p:nvSpPr>
          <p:spPr bwMode="auto">
            <a:xfrm>
              <a:off x="2075" y="12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44" name="Rectangle 950"/>
            <p:cNvSpPr>
              <a:spLocks noChangeArrowheads="1"/>
            </p:cNvSpPr>
            <p:nvPr/>
          </p:nvSpPr>
          <p:spPr bwMode="auto">
            <a:xfrm>
              <a:off x="2157" y="127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45" name="Rectangle 951"/>
            <p:cNvSpPr>
              <a:spLocks noChangeArrowheads="1"/>
            </p:cNvSpPr>
            <p:nvPr/>
          </p:nvSpPr>
          <p:spPr bwMode="auto">
            <a:xfrm>
              <a:off x="2863" y="1842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46" name="Rectangle 952"/>
            <p:cNvSpPr>
              <a:spLocks noChangeArrowheads="1"/>
            </p:cNvSpPr>
            <p:nvPr/>
          </p:nvSpPr>
          <p:spPr bwMode="auto">
            <a:xfrm>
              <a:off x="2939" y="1848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 +</a:t>
              </a: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29847" name="Rectangle 953"/>
            <p:cNvSpPr>
              <a:spLocks noChangeArrowheads="1"/>
            </p:cNvSpPr>
            <p:nvPr/>
          </p:nvSpPr>
          <p:spPr bwMode="auto">
            <a:xfrm>
              <a:off x="2703" y="2515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48" name="Rectangle 954"/>
            <p:cNvSpPr>
              <a:spLocks noChangeArrowheads="1"/>
            </p:cNvSpPr>
            <p:nvPr/>
          </p:nvSpPr>
          <p:spPr bwMode="auto">
            <a:xfrm>
              <a:off x="2800" y="2521"/>
              <a:ext cx="4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29849" name="Rectangle 955"/>
            <p:cNvSpPr>
              <a:spLocks noChangeArrowheads="1"/>
            </p:cNvSpPr>
            <p:nvPr/>
          </p:nvSpPr>
          <p:spPr bwMode="auto">
            <a:xfrm>
              <a:off x="3581" y="1429"/>
              <a:ext cx="4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+Fe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29850" name="Rectangle 956"/>
            <p:cNvSpPr>
              <a:spLocks noChangeArrowheads="1"/>
            </p:cNvSpPr>
            <p:nvPr/>
          </p:nvSpPr>
          <p:spPr bwMode="auto">
            <a:xfrm>
              <a:off x="1135" y="839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66CC00"/>
                  </a:solidFill>
                  <a:latin typeface="Symbol" panose="05050102010706020507" pitchFamily="18" charset="2"/>
                </a:rPr>
                <a:t>d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51" name="Rectangle 957"/>
            <p:cNvSpPr>
              <a:spLocks noChangeArrowheads="1"/>
            </p:cNvSpPr>
            <p:nvPr/>
          </p:nvSpPr>
          <p:spPr bwMode="auto">
            <a:xfrm>
              <a:off x="1225" y="3003"/>
              <a:ext cx="2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(Fe)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52" name="Rectangle 958"/>
            <p:cNvSpPr>
              <a:spLocks noChangeArrowheads="1"/>
            </p:cNvSpPr>
            <p:nvPr/>
          </p:nvSpPr>
          <p:spPr bwMode="auto">
            <a:xfrm>
              <a:off x="3599" y="2996"/>
              <a:ext cx="6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C,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wt% C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grpSp>
          <p:nvGrpSpPr>
            <p:cNvPr id="29853" name="Group 959"/>
            <p:cNvGrpSpPr>
              <a:grpSpLocks/>
            </p:cNvGrpSpPr>
            <p:nvPr/>
          </p:nvGrpSpPr>
          <p:grpSpPr bwMode="auto">
            <a:xfrm>
              <a:off x="1199" y="947"/>
              <a:ext cx="153" cy="58"/>
              <a:chOff x="2075" y="1107"/>
              <a:chExt cx="161" cy="61"/>
            </a:xfrm>
          </p:grpSpPr>
          <p:sp>
            <p:nvSpPr>
              <p:cNvPr id="29873" name="Freeform 960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4" name="Line 961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54" name="Rectangle 962"/>
            <p:cNvSpPr>
              <a:spLocks noChangeArrowheads="1"/>
            </p:cNvSpPr>
            <p:nvPr/>
          </p:nvSpPr>
          <p:spPr bwMode="auto">
            <a:xfrm>
              <a:off x="2464" y="1450"/>
              <a:ext cx="4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777777"/>
                  </a:solidFill>
                  <a:latin typeface="Arial" panose="020B0604020202020204" pitchFamily="34" charset="0"/>
                </a:rPr>
                <a:t>1148°C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55" name="Rectangle 963"/>
            <p:cNvSpPr>
              <a:spLocks noChangeArrowheads="1"/>
            </p:cNvSpPr>
            <p:nvPr/>
          </p:nvSpPr>
          <p:spPr bwMode="auto">
            <a:xfrm>
              <a:off x="1218" y="560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56" name="Rectangle 964"/>
            <p:cNvSpPr>
              <a:spLocks noChangeArrowheads="1"/>
            </p:cNvSpPr>
            <p:nvPr/>
          </p:nvSpPr>
          <p:spPr bwMode="auto">
            <a:xfrm>
              <a:off x="1192" y="2301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CC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57" name="Line 965"/>
            <p:cNvSpPr>
              <a:spLocks noChangeShapeType="1"/>
            </p:cNvSpPr>
            <p:nvPr/>
          </p:nvSpPr>
          <p:spPr bwMode="auto">
            <a:xfrm flipV="1">
              <a:off x="4128" y="1393"/>
              <a:ext cx="0" cy="148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Rectangle 966"/>
            <p:cNvSpPr>
              <a:spLocks noChangeArrowheads="1"/>
            </p:cNvSpPr>
            <p:nvPr/>
          </p:nvSpPr>
          <p:spPr bwMode="auto">
            <a:xfrm>
              <a:off x="2134" y="218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777777"/>
                  </a:solidFill>
                  <a:latin typeface="Arial" panose="020B0604020202020204" pitchFamily="34" charset="0"/>
                </a:rPr>
                <a:t>727°C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59" name="Line 967"/>
            <p:cNvSpPr>
              <a:spLocks noChangeShapeType="1"/>
            </p:cNvSpPr>
            <p:nvPr/>
          </p:nvSpPr>
          <p:spPr bwMode="auto">
            <a:xfrm>
              <a:off x="1360" y="2520"/>
              <a:ext cx="0" cy="456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60" name="Group 968"/>
            <p:cNvGrpSpPr>
              <a:grpSpLocks/>
            </p:cNvGrpSpPr>
            <p:nvPr/>
          </p:nvGrpSpPr>
          <p:grpSpPr bwMode="auto">
            <a:xfrm>
              <a:off x="4300" y="1209"/>
              <a:ext cx="528" cy="345"/>
              <a:chOff x="4300" y="1209"/>
              <a:chExt cx="528" cy="345"/>
            </a:xfrm>
          </p:grpSpPr>
          <p:sp>
            <p:nvSpPr>
              <p:cNvPr id="29871" name="Rectangle 969"/>
              <p:cNvSpPr>
                <a:spLocks noChangeArrowheads="1"/>
              </p:cNvSpPr>
              <p:nvPr/>
            </p:nvSpPr>
            <p:spPr bwMode="auto">
              <a:xfrm>
                <a:off x="4300" y="1209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Arial" panose="020B0604020202020204" pitchFamily="34" charset="0"/>
                  </a:rPr>
                  <a:t>(Fe-C 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872" name="Rectangle 970"/>
              <p:cNvSpPr>
                <a:spLocks noChangeArrowheads="1"/>
              </p:cNvSpPr>
              <p:nvPr/>
            </p:nvSpPr>
            <p:spPr bwMode="auto">
              <a:xfrm>
                <a:off x="4300" y="1381"/>
                <a:ext cx="5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Arial" panose="020B0604020202020204" pitchFamily="34" charset="0"/>
                  </a:rPr>
                  <a:t>System)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861" name="Line 971"/>
            <p:cNvSpPr>
              <a:spLocks noChangeShapeType="1"/>
            </p:cNvSpPr>
            <p:nvPr/>
          </p:nvSpPr>
          <p:spPr bwMode="auto">
            <a:xfrm flipV="1">
              <a:off x="1468" y="1832"/>
              <a:ext cx="0" cy="1204"/>
            </a:xfrm>
            <a:prstGeom prst="line">
              <a:avLst/>
            </a:prstGeom>
            <a:noFill/>
            <a:ln w="19050">
              <a:solidFill>
                <a:srgbClr val="00CC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Line 972"/>
            <p:cNvSpPr>
              <a:spLocks noChangeShapeType="1"/>
            </p:cNvSpPr>
            <p:nvPr/>
          </p:nvSpPr>
          <p:spPr bwMode="auto">
            <a:xfrm flipV="1">
              <a:off x="1468" y="792"/>
              <a:ext cx="0" cy="1044"/>
            </a:xfrm>
            <a:prstGeom prst="line">
              <a:avLst/>
            </a:prstGeom>
            <a:noFill/>
            <a:ln w="19050">
              <a:solidFill>
                <a:srgbClr val="00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63" name="Group 973"/>
            <p:cNvGrpSpPr>
              <a:grpSpLocks/>
            </p:cNvGrpSpPr>
            <p:nvPr/>
          </p:nvGrpSpPr>
          <p:grpSpPr bwMode="auto">
            <a:xfrm>
              <a:off x="1358" y="2886"/>
              <a:ext cx="282" cy="135"/>
              <a:chOff x="1514" y="2762"/>
              <a:chExt cx="246" cy="135"/>
            </a:xfrm>
          </p:grpSpPr>
          <p:sp>
            <p:nvSpPr>
              <p:cNvPr id="29868" name="Freeform 974"/>
              <p:cNvSpPr>
                <a:spLocks/>
              </p:cNvSpPr>
              <p:nvPr/>
            </p:nvSpPr>
            <p:spPr bwMode="auto">
              <a:xfrm>
                <a:off x="1514" y="2762"/>
                <a:ext cx="86" cy="135"/>
              </a:xfrm>
              <a:custGeom>
                <a:avLst/>
                <a:gdLst>
                  <a:gd name="T0" fmla="*/ 0 w 86"/>
                  <a:gd name="T1" fmla="*/ 67 h 135"/>
                  <a:gd name="T2" fmla="*/ 86 w 86"/>
                  <a:gd name="T3" fmla="*/ 0 h 135"/>
                  <a:gd name="T4" fmla="*/ 56 w 86"/>
                  <a:gd name="T5" fmla="*/ 67 h 135"/>
                  <a:gd name="T6" fmla="*/ 86 w 86"/>
                  <a:gd name="T7" fmla="*/ 135 h 135"/>
                  <a:gd name="T8" fmla="*/ 0 w 86"/>
                  <a:gd name="T9" fmla="*/ 6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35"/>
                  <a:gd name="T17" fmla="*/ 86 w 8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35">
                    <a:moveTo>
                      <a:pt x="0" y="67"/>
                    </a:moveTo>
                    <a:lnTo>
                      <a:pt x="86" y="0"/>
                    </a:lnTo>
                    <a:lnTo>
                      <a:pt x="56" y="67"/>
                    </a:lnTo>
                    <a:lnTo>
                      <a:pt x="86" y="13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9" name="Freeform 975"/>
              <p:cNvSpPr>
                <a:spLocks/>
              </p:cNvSpPr>
              <p:nvPr/>
            </p:nvSpPr>
            <p:spPr bwMode="auto">
              <a:xfrm>
                <a:off x="1674" y="2762"/>
                <a:ext cx="86" cy="135"/>
              </a:xfrm>
              <a:custGeom>
                <a:avLst/>
                <a:gdLst>
                  <a:gd name="T0" fmla="*/ 86 w 86"/>
                  <a:gd name="T1" fmla="*/ 67 h 135"/>
                  <a:gd name="T2" fmla="*/ 0 w 86"/>
                  <a:gd name="T3" fmla="*/ 135 h 135"/>
                  <a:gd name="T4" fmla="*/ 31 w 86"/>
                  <a:gd name="T5" fmla="*/ 67 h 135"/>
                  <a:gd name="T6" fmla="*/ 0 w 86"/>
                  <a:gd name="T7" fmla="*/ 0 h 135"/>
                  <a:gd name="T8" fmla="*/ 86 w 86"/>
                  <a:gd name="T9" fmla="*/ 6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35"/>
                  <a:gd name="T17" fmla="*/ 86 w 8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35">
                    <a:moveTo>
                      <a:pt x="86" y="67"/>
                    </a:moveTo>
                    <a:lnTo>
                      <a:pt x="0" y="135"/>
                    </a:lnTo>
                    <a:lnTo>
                      <a:pt x="31" y="67"/>
                    </a:lnTo>
                    <a:lnTo>
                      <a:pt x="0" y="0"/>
                    </a:lnTo>
                    <a:lnTo>
                      <a:pt x="86" y="67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0" name="Line 976"/>
              <p:cNvSpPr>
                <a:spLocks noChangeShapeType="1"/>
              </p:cNvSpPr>
              <p:nvPr/>
            </p:nvSpPr>
            <p:spPr bwMode="auto">
              <a:xfrm>
                <a:off x="1570" y="2829"/>
                <a:ext cx="135" cy="1"/>
              </a:xfrm>
              <a:prstGeom prst="line">
                <a:avLst/>
              </a:prstGeom>
              <a:noFill/>
              <a:ln w="77788">
                <a:solidFill>
                  <a:srgbClr val="00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64" name="Rectangle 977"/>
            <p:cNvSpPr>
              <a:spLocks noChangeArrowheads="1"/>
            </p:cNvSpPr>
            <p:nvPr/>
          </p:nvSpPr>
          <p:spPr bwMode="auto">
            <a:xfrm>
              <a:off x="1431" y="30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0" i="1">
                  <a:solidFill>
                    <a:srgbClr val="00CCCC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000" baseline="-25000">
                  <a:solidFill>
                    <a:srgbClr val="00CCCC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65" name="Rectangle 978"/>
            <p:cNvSpPr>
              <a:spLocks noChangeArrowheads="1"/>
            </p:cNvSpPr>
            <p:nvPr/>
          </p:nvSpPr>
          <p:spPr bwMode="auto">
            <a:xfrm rot="-5400000">
              <a:off x="1524" y="3085"/>
              <a:ext cx="2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777777"/>
                  </a:solidFill>
                  <a:latin typeface="Arial" panose="020B0604020202020204" pitchFamily="34" charset="0"/>
                </a:rPr>
                <a:t>0.76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66" name="Line 979"/>
            <p:cNvSpPr>
              <a:spLocks noChangeShapeType="1"/>
            </p:cNvSpPr>
            <p:nvPr/>
          </p:nvSpPr>
          <p:spPr bwMode="auto">
            <a:xfrm>
              <a:off x="1640" y="2320"/>
              <a:ext cx="0" cy="66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Oval 980"/>
            <p:cNvSpPr>
              <a:spLocks noChangeArrowheads="1"/>
            </p:cNvSpPr>
            <p:nvPr/>
          </p:nvSpPr>
          <p:spPr bwMode="auto">
            <a:xfrm>
              <a:off x="1615" y="2278"/>
              <a:ext cx="49" cy="55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99FF"/>
                </a:solidFill>
              </a:rPr>
              <a:t>Hypo</a:t>
            </a:r>
            <a:r>
              <a:rPr lang="en-US" altLang="en-US" smtClean="0">
                <a:solidFill>
                  <a:schemeClr val="tx1"/>
                </a:solidFill>
              </a:rPr>
              <a:t>eutectoid Steel</a:t>
            </a:r>
          </a:p>
        </p:txBody>
      </p:sp>
      <p:sp>
        <p:nvSpPr>
          <p:cNvPr id="29701" name="Rectangle 69"/>
          <p:cNvSpPr>
            <a:spLocks noChangeArrowheads="1"/>
          </p:cNvSpPr>
          <p:nvPr/>
        </p:nvSpPr>
        <p:spPr bwMode="auto">
          <a:xfrm>
            <a:off x="7042150" y="2895600"/>
            <a:ext cx="1933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Figs. 10.28 and 10.33,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(Fig. 10.28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Binary Alloy Phase Diagrams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2nd ed., Vol. 1, T.B. Massalski (Ed.-in-Chief), ASM International, Materials Park, OH, 1990.)</a:t>
            </a:r>
          </a:p>
        </p:txBody>
      </p:sp>
      <p:grpSp>
        <p:nvGrpSpPr>
          <p:cNvPr id="6" name="Group 981"/>
          <p:cNvGrpSpPr>
            <a:grpSpLocks/>
          </p:cNvGrpSpPr>
          <p:nvPr/>
        </p:nvGrpSpPr>
        <p:grpSpPr bwMode="auto">
          <a:xfrm>
            <a:off x="1731963" y="4914900"/>
            <a:ext cx="6708775" cy="1760538"/>
            <a:chOff x="1096" y="3056"/>
            <a:chExt cx="4226" cy="1109"/>
          </a:xfrm>
        </p:grpSpPr>
        <p:sp>
          <p:nvSpPr>
            <p:cNvPr id="29792" name="Rectangle 542"/>
            <p:cNvSpPr>
              <a:spLocks noChangeArrowheads="1"/>
            </p:cNvSpPr>
            <p:nvPr/>
          </p:nvSpPr>
          <p:spPr bwMode="auto">
            <a:xfrm>
              <a:off x="1824" y="3992"/>
              <a:ext cx="2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Adapted from Fig. 10.34, </a:t>
              </a:r>
              <a:r>
                <a:rPr lang="en-US" altLang="en-US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Callister &amp; Rethwisch 3e.</a:t>
              </a: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9793" name="Text Box 543"/>
            <p:cNvSpPr txBox="1">
              <a:spLocks noChangeArrowheads="1"/>
            </p:cNvSpPr>
            <p:nvPr/>
          </p:nvSpPr>
          <p:spPr bwMode="auto">
            <a:xfrm>
              <a:off x="3786" y="3791"/>
              <a:ext cx="1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proeutectoid ferrite</a:t>
              </a:r>
            </a:p>
          </p:txBody>
        </p:sp>
        <p:sp>
          <p:nvSpPr>
            <p:cNvPr id="29794" name="Text Box 544"/>
            <p:cNvSpPr txBox="1">
              <a:spLocks noChangeArrowheads="1"/>
            </p:cNvSpPr>
            <p:nvPr/>
          </p:nvSpPr>
          <p:spPr bwMode="auto">
            <a:xfrm>
              <a:off x="1096" y="3777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pearlite</a:t>
              </a:r>
            </a:p>
          </p:txBody>
        </p:sp>
        <p:grpSp>
          <p:nvGrpSpPr>
            <p:cNvPr id="29795" name="Group 545"/>
            <p:cNvGrpSpPr>
              <a:grpSpLocks/>
            </p:cNvGrpSpPr>
            <p:nvPr/>
          </p:nvGrpSpPr>
          <p:grpSpPr bwMode="auto">
            <a:xfrm>
              <a:off x="3515" y="3056"/>
              <a:ext cx="61" cy="847"/>
              <a:chOff x="3515" y="3056"/>
              <a:chExt cx="61" cy="847"/>
            </a:xfrm>
          </p:grpSpPr>
          <p:sp>
            <p:nvSpPr>
              <p:cNvPr id="29802" name="Freeform 546"/>
              <p:cNvSpPr>
                <a:spLocks/>
              </p:cNvSpPr>
              <p:nvPr/>
            </p:nvSpPr>
            <p:spPr bwMode="auto">
              <a:xfrm>
                <a:off x="3515" y="3056"/>
                <a:ext cx="61" cy="68"/>
              </a:xfrm>
              <a:custGeom>
                <a:avLst/>
                <a:gdLst>
                  <a:gd name="T0" fmla="*/ 31 w 61"/>
                  <a:gd name="T1" fmla="*/ 0 h 68"/>
                  <a:gd name="T2" fmla="*/ 61 w 61"/>
                  <a:gd name="T3" fmla="*/ 68 h 68"/>
                  <a:gd name="T4" fmla="*/ 31 w 61"/>
                  <a:gd name="T5" fmla="*/ 43 h 68"/>
                  <a:gd name="T6" fmla="*/ 0 w 61"/>
                  <a:gd name="T7" fmla="*/ 68 h 68"/>
                  <a:gd name="T8" fmla="*/ 31 w 61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8"/>
                  <a:gd name="T17" fmla="*/ 61 w 6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8">
                    <a:moveTo>
                      <a:pt x="31" y="0"/>
                    </a:moveTo>
                    <a:lnTo>
                      <a:pt x="61" y="68"/>
                    </a:lnTo>
                    <a:lnTo>
                      <a:pt x="31" y="43"/>
                    </a:lnTo>
                    <a:lnTo>
                      <a:pt x="0" y="6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3" name="Freeform 547"/>
              <p:cNvSpPr>
                <a:spLocks/>
              </p:cNvSpPr>
              <p:nvPr/>
            </p:nvSpPr>
            <p:spPr bwMode="auto">
              <a:xfrm>
                <a:off x="3515" y="3836"/>
                <a:ext cx="61" cy="67"/>
              </a:xfrm>
              <a:custGeom>
                <a:avLst/>
                <a:gdLst>
                  <a:gd name="T0" fmla="*/ 31 w 61"/>
                  <a:gd name="T1" fmla="*/ 67 h 67"/>
                  <a:gd name="T2" fmla="*/ 0 w 61"/>
                  <a:gd name="T3" fmla="*/ 0 h 67"/>
                  <a:gd name="T4" fmla="*/ 31 w 61"/>
                  <a:gd name="T5" fmla="*/ 24 h 67"/>
                  <a:gd name="T6" fmla="*/ 61 w 61"/>
                  <a:gd name="T7" fmla="*/ 0 h 67"/>
                  <a:gd name="T8" fmla="*/ 31 w 61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7"/>
                  <a:gd name="T17" fmla="*/ 61 w 6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7">
                    <a:moveTo>
                      <a:pt x="31" y="67"/>
                    </a:moveTo>
                    <a:lnTo>
                      <a:pt x="0" y="0"/>
                    </a:lnTo>
                    <a:lnTo>
                      <a:pt x="31" y="24"/>
                    </a:lnTo>
                    <a:lnTo>
                      <a:pt x="61" y="0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Line 548"/>
              <p:cNvSpPr>
                <a:spLocks noChangeShapeType="1"/>
              </p:cNvSpPr>
              <p:nvPr/>
            </p:nvSpPr>
            <p:spPr bwMode="auto">
              <a:xfrm>
                <a:off x="3546" y="3099"/>
                <a:ext cx="1" cy="7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96" name="Rectangle 549"/>
            <p:cNvSpPr>
              <a:spLocks noChangeArrowheads="1"/>
            </p:cNvSpPr>
            <p:nvPr/>
          </p:nvSpPr>
          <p:spPr bwMode="auto">
            <a:xfrm>
              <a:off x="3576" y="3419"/>
              <a:ext cx="3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100 </a:t>
              </a: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pic>
          <p:nvPicPr>
            <p:cNvPr id="29797" name="Picture 5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3056"/>
              <a:ext cx="137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98" name="Rectangle 551"/>
            <p:cNvSpPr>
              <a:spLocks noChangeArrowheads="1"/>
            </p:cNvSpPr>
            <p:nvPr/>
          </p:nvSpPr>
          <p:spPr bwMode="auto">
            <a:xfrm>
              <a:off x="4024" y="3363"/>
              <a:ext cx="71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CCCC"/>
                  </a:solidFill>
                  <a:latin typeface="Arial" panose="020B0604020202020204" pitchFamily="34" charset="0"/>
                </a:rPr>
                <a:t>Hypoeutectoid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799" name="Rectangle 552"/>
            <p:cNvSpPr>
              <a:spLocks noChangeArrowheads="1"/>
            </p:cNvSpPr>
            <p:nvPr/>
          </p:nvSpPr>
          <p:spPr bwMode="auto">
            <a:xfrm>
              <a:off x="4270" y="3492"/>
              <a:ext cx="2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CCCC"/>
                  </a:solidFill>
                  <a:latin typeface="Arial" panose="020B0604020202020204" pitchFamily="34" charset="0"/>
                </a:rPr>
                <a:t>steel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29800" name="Line 553"/>
            <p:cNvSpPr>
              <a:spLocks noChangeShapeType="1"/>
            </p:cNvSpPr>
            <p:nvPr/>
          </p:nvSpPr>
          <p:spPr bwMode="auto">
            <a:xfrm flipV="1">
              <a:off x="1728" y="3663"/>
              <a:ext cx="439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554"/>
            <p:cNvSpPr>
              <a:spLocks noChangeShapeType="1"/>
            </p:cNvSpPr>
            <p:nvPr/>
          </p:nvSpPr>
          <p:spPr bwMode="auto">
            <a:xfrm flipH="1" flipV="1">
              <a:off x="3318" y="3621"/>
              <a:ext cx="523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67"/>
          <p:cNvGrpSpPr>
            <a:grpSpLocks/>
          </p:cNvGrpSpPr>
          <p:nvPr/>
        </p:nvGrpSpPr>
        <p:grpSpPr bwMode="auto">
          <a:xfrm>
            <a:off x="914400" y="3698875"/>
            <a:ext cx="1452563" cy="1762125"/>
            <a:chOff x="576" y="2330"/>
            <a:chExt cx="915" cy="1110"/>
          </a:xfrm>
        </p:grpSpPr>
        <p:grpSp>
          <p:nvGrpSpPr>
            <p:cNvPr id="29755" name="Group 560"/>
            <p:cNvGrpSpPr>
              <a:grpSpLocks/>
            </p:cNvGrpSpPr>
            <p:nvPr/>
          </p:nvGrpSpPr>
          <p:grpSpPr bwMode="auto">
            <a:xfrm>
              <a:off x="810" y="2330"/>
              <a:ext cx="681" cy="758"/>
              <a:chOff x="810" y="2330"/>
              <a:chExt cx="681" cy="758"/>
            </a:xfrm>
          </p:grpSpPr>
          <p:sp>
            <p:nvSpPr>
              <p:cNvPr id="29788" name="Oval 561"/>
              <p:cNvSpPr>
                <a:spLocks noChangeArrowheads="1"/>
              </p:cNvSpPr>
              <p:nvPr/>
            </p:nvSpPr>
            <p:spPr bwMode="auto">
              <a:xfrm>
                <a:off x="1442" y="2330"/>
                <a:ext cx="49" cy="5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89" name="Line 562"/>
              <p:cNvSpPr>
                <a:spLocks noChangeShapeType="1"/>
              </p:cNvSpPr>
              <p:nvPr/>
            </p:nvSpPr>
            <p:spPr bwMode="auto">
              <a:xfrm>
                <a:off x="1135" y="2337"/>
                <a:ext cx="3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0" name="Line 563"/>
              <p:cNvSpPr>
                <a:spLocks noChangeShapeType="1"/>
              </p:cNvSpPr>
              <p:nvPr/>
            </p:nvSpPr>
            <p:spPr bwMode="auto">
              <a:xfrm flipV="1">
                <a:off x="1006" y="2343"/>
                <a:ext cx="129" cy="5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1" name="Line 564"/>
              <p:cNvSpPr>
                <a:spLocks noChangeShapeType="1"/>
              </p:cNvSpPr>
              <p:nvPr/>
            </p:nvSpPr>
            <p:spPr bwMode="auto">
              <a:xfrm flipV="1">
                <a:off x="810" y="2846"/>
                <a:ext cx="196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56" name="Group 766"/>
            <p:cNvGrpSpPr>
              <a:grpSpLocks/>
            </p:cNvGrpSpPr>
            <p:nvPr/>
          </p:nvGrpSpPr>
          <p:grpSpPr bwMode="auto">
            <a:xfrm>
              <a:off x="576" y="2942"/>
              <a:ext cx="769" cy="498"/>
              <a:chOff x="576" y="2942"/>
              <a:chExt cx="769" cy="498"/>
            </a:xfrm>
          </p:grpSpPr>
          <p:grpSp>
            <p:nvGrpSpPr>
              <p:cNvPr id="29757" name="Group 566"/>
              <p:cNvGrpSpPr>
                <a:grpSpLocks/>
              </p:cNvGrpSpPr>
              <p:nvPr/>
            </p:nvGrpSpPr>
            <p:grpSpPr bwMode="auto">
              <a:xfrm>
                <a:off x="576" y="3090"/>
                <a:ext cx="350" cy="350"/>
                <a:chOff x="834" y="3100"/>
                <a:chExt cx="350" cy="350"/>
              </a:xfrm>
            </p:grpSpPr>
            <p:sp>
              <p:nvSpPr>
                <p:cNvPr id="29765" name="Oval 567"/>
                <p:cNvSpPr>
                  <a:spLocks noChangeArrowheads="1"/>
                </p:cNvSpPr>
                <p:nvPr/>
              </p:nvSpPr>
              <p:spPr bwMode="auto">
                <a:xfrm>
                  <a:off x="834" y="3100"/>
                  <a:ext cx="350" cy="350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66" name="Freeform 568"/>
                <p:cNvSpPr>
                  <a:spLocks/>
                </p:cNvSpPr>
                <p:nvPr/>
              </p:nvSpPr>
              <p:spPr bwMode="auto">
                <a:xfrm>
                  <a:off x="868" y="3155"/>
                  <a:ext cx="24" cy="86"/>
                </a:xfrm>
                <a:custGeom>
                  <a:avLst/>
                  <a:gdLst>
                    <a:gd name="T0" fmla="*/ 6 w 24"/>
                    <a:gd name="T1" fmla="*/ 19 h 86"/>
                    <a:gd name="T2" fmla="*/ 0 w 24"/>
                    <a:gd name="T3" fmla="*/ 80 h 86"/>
                    <a:gd name="T4" fmla="*/ 12 w 24"/>
                    <a:gd name="T5" fmla="*/ 86 h 86"/>
                    <a:gd name="T6" fmla="*/ 18 w 24"/>
                    <a:gd name="T7" fmla="*/ 86 h 86"/>
                    <a:gd name="T8" fmla="*/ 24 w 24"/>
                    <a:gd name="T9" fmla="*/ 55 h 86"/>
                    <a:gd name="T10" fmla="*/ 24 w 24"/>
                    <a:gd name="T11" fmla="*/ 0 h 86"/>
                    <a:gd name="T12" fmla="*/ 6 w 24"/>
                    <a:gd name="T13" fmla="*/ 19 h 86"/>
                    <a:gd name="T14" fmla="*/ 6 w 24"/>
                    <a:gd name="T15" fmla="*/ 19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86"/>
                    <a:gd name="T26" fmla="*/ 24 w 24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86">
                      <a:moveTo>
                        <a:pt x="6" y="19"/>
                      </a:moveTo>
                      <a:lnTo>
                        <a:pt x="0" y="80"/>
                      </a:lnTo>
                      <a:lnTo>
                        <a:pt x="12" y="86"/>
                      </a:lnTo>
                      <a:lnTo>
                        <a:pt x="18" y="86"/>
                      </a:lnTo>
                      <a:lnTo>
                        <a:pt x="24" y="55"/>
                      </a:lnTo>
                      <a:lnTo>
                        <a:pt x="24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7" name="Freeform 569"/>
                <p:cNvSpPr>
                  <a:spLocks/>
                </p:cNvSpPr>
                <p:nvPr/>
              </p:nvSpPr>
              <p:spPr bwMode="auto">
                <a:xfrm>
                  <a:off x="911" y="3125"/>
                  <a:ext cx="24" cy="122"/>
                </a:xfrm>
                <a:custGeom>
                  <a:avLst/>
                  <a:gdLst>
                    <a:gd name="T0" fmla="*/ 0 w 24"/>
                    <a:gd name="T1" fmla="*/ 12 h 122"/>
                    <a:gd name="T2" fmla="*/ 0 w 24"/>
                    <a:gd name="T3" fmla="*/ 116 h 122"/>
                    <a:gd name="T4" fmla="*/ 12 w 24"/>
                    <a:gd name="T5" fmla="*/ 122 h 122"/>
                    <a:gd name="T6" fmla="*/ 18 w 24"/>
                    <a:gd name="T7" fmla="*/ 116 h 122"/>
                    <a:gd name="T8" fmla="*/ 24 w 24"/>
                    <a:gd name="T9" fmla="*/ 0 h 122"/>
                    <a:gd name="T10" fmla="*/ 0 w 24"/>
                    <a:gd name="T11" fmla="*/ 1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22"/>
                    <a:gd name="T20" fmla="*/ 24 w 24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22">
                      <a:moveTo>
                        <a:pt x="0" y="12"/>
                      </a:moveTo>
                      <a:lnTo>
                        <a:pt x="0" y="116"/>
                      </a:lnTo>
                      <a:lnTo>
                        <a:pt x="12" y="122"/>
                      </a:lnTo>
                      <a:lnTo>
                        <a:pt x="18" y="116"/>
                      </a:lnTo>
                      <a:lnTo>
                        <a:pt x="2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8" name="Freeform 570"/>
                <p:cNvSpPr>
                  <a:spLocks/>
                </p:cNvSpPr>
                <p:nvPr/>
              </p:nvSpPr>
              <p:spPr bwMode="auto">
                <a:xfrm>
                  <a:off x="947" y="3106"/>
                  <a:ext cx="31" cy="154"/>
                </a:xfrm>
                <a:custGeom>
                  <a:avLst/>
                  <a:gdLst>
                    <a:gd name="T0" fmla="*/ 7 w 31"/>
                    <a:gd name="T1" fmla="*/ 6 h 154"/>
                    <a:gd name="T2" fmla="*/ 0 w 31"/>
                    <a:gd name="T3" fmla="*/ 141 h 154"/>
                    <a:gd name="T4" fmla="*/ 13 w 31"/>
                    <a:gd name="T5" fmla="*/ 154 h 154"/>
                    <a:gd name="T6" fmla="*/ 19 w 31"/>
                    <a:gd name="T7" fmla="*/ 147 h 154"/>
                    <a:gd name="T8" fmla="*/ 25 w 31"/>
                    <a:gd name="T9" fmla="*/ 123 h 154"/>
                    <a:gd name="T10" fmla="*/ 31 w 31"/>
                    <a:gd name="T11" fmla="*/ 0 h 154"/>
                    <a:gd name="T12" fmla="*/ 7 w 31"/>
                    <a:gd name="T13" fmla="*/ 6 h 1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54"/>
                    <a:gd name="T23" fmla="*/ 31 w 31"/>
                    <a:gd name="T24" fmla="*/ 154 h 1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54">
                      <a:moveTo>
                        <a:pt x="7" y="6"/>
                      </a:moveTo>
                      <a:lnTo>
                        <a:pt x="0" y="141"/>
                      </a:lnTo>
                      <a:lnTo>
                        <a:pt x="13" y="154"/>
                      </a:lnTo>
                      <a:lnTo>
                        <a:pt x="19" y="147"/>
                      </a:lnTo>
                      <a:lnTo>
                        <a:pt x="25" y="123"/>
                      </a:lnTo>
                      <a:lnTo>
                        <a:pt x="31" y="0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9" name="Freeform 571"/>
                <p:cNvSpPr>
                  <a:spLocks/>
                </p:cNvSpPr>
                <p:nvPr/>
              </p:nvSpPr>
              <p:spPr bwMode="auto">
                <a:xfrm>
                  <a:off x="997" y="3106"/>
                  <a:ext cx="42" cy="172"/>
                </a:xfrm>
                <a:custGeom>
                  <a:avLst/>
                  <a:gdLst>
                    <a:gd name="T0" fmla="*/ 0 w 42"/>
                    <a:gd name="T1" fmla="*/ 0 h 172"/>
                    <a:gd name="T2" fmla="*/ 0 w 42"/>
                    <a:gd name="T3" fmla="*/ 147 h 172"/>
                    <a:gd name="T4" fmla="*/ 0 w 42"/>
                    <a:gd name="T5" fmla="*/ 166 h 172"/>
                    <a:gd name="T6" fmla="*/ 12 w 42"/>
                    <a:gd name="T7" fmla="*/ 172 h 172"/>
                    <a:gd name="T8" fmla="*/ 18 w 42"/>
                    <a:gd name="T9" fmla="*/ 160 h 172"/>
                    <a:gd name="T10" fmla="*/ 42 w 42"/>
                    <a:gd name="T11" fmla="*/ 0 h 172"/>
                    <a:gd name="T12" fmla="*/ 0 w 42"/>
                    <a:gd name="T13" fmla="*/ 0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172"/>
                    <a:gd name="T23" fmla="*/ 42 w 42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172">
                      <a:moveTo>
                        <a:pt x="0" y="0"/>
                      </a:moveTo>
                      <a:lnTo>
                        <a:pt x="0" y="147"/>
                      </a:lnTo>
                      <a:lnTo>
                        <a:pt x="0" y="166"/>
                      </a:lnTo>
                      <a:lnTo>
                        <a:pt x="12" y="172"/>
                      </a:lnTo>
                      <a:lnTo>
                        <a:pt x="18" y="16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0" name="Freeform 572"/>
                <p:cNvSpPr>
                  <a:spLocks/>
                </p:cNvSpPr>
                <p:nvPr/>
              </p:nvSpPr>
              <p:spPr bwMode="auto">
                <a:xfrm>
                  <a:off x="1046" y="3118"/>
                  <a:ext cx="61" cy="50"/>
                </a:xfrm>
                <a:custGeom>
                  <a:avLst/>
                  <a:gdLst>
                    <a:gd name="T0" fmla="*/ 43 w 61"/>
                    <a:gd name="T1" fmla="*/ 0 h 50"/>
                    <a:gd name="T2" fmla="*/ 12 w 61"/>
                    <a:gd name="T3" fmla="*/ 31 h 50"/>
                    <a:gd name="T4" fmla="*/ 0 w 61"/>
                    <a:gd name="T5" fmla="*/ 43 h 50"/>
                    <a:gd name="T6" fmla="*/ 12 w 61"/>
                    <a:gd name="T7" fmla="*/ 50 h 50"/>
                    <a:gd name="T8" fmla="*/ 18 w 61"/>
                    <a:gd name="T9" fmla="*/ 50 h 50"/>
                    <a:gd name="T10" fmla="*/ 61 w 61"/>
                    <a:gd name="T11" fmla="*/ 19 h 50"/>
                    <a:gd name="T12" fmla="*/ 43 w 61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50"/>
                    <a:gd name="T23" fmla="*/ 61 w 61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50">
                      <a:moveTo>
                        <a:pt x="43" y="0"/>
                      </a:moveTo>
                      <a:lnTo>
                        <a:pt x="12" y="31"/>
                      </a:lnTo>
                      <a:lnTo>
                        <a:pt x="0" y="43"/>
                      </a:lnTo>
                      <a:lnTo>
                        <a:pt x="12" y="50"/>
                      </a:lnTo>
                      <a:lnTo>
                        <a:pt x="18" y="50"/>
                      </a:lnTo>
                      <a:lnTo>
                        <a:pt x="61" y="1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1" name="Freeform 573"/>
                <p:cNvSpPr>
                  <a:spLocks/>
                </p:cNvSpPr>
                <p:nvPr/>
              </p:nvSpPr>
              <p:spPr bwMode="auto">
                <a:xfrm>
                  <a:off x="1076" y="3149"/>
                  <a:ext cx="62" cy="49"/>
                </a:xfrm>
                <a:custGeom>
                  <a:avLst/>
                  <a:gdLst>
                    <a:gd name="T0" fmla="*/ 43 w 62"/>
                    <a:gd name="T1" fmla="*/ 0 h 49"/>
                    <a:gd name="T2" fmla="*/ 0 w 62"/>
                    <a:gd name="T3" fmla="*/ 31 h 49"/>
                    <a:gd name="T4" fmla="*/ 0 w 62"/>
                    <a:gd name="T5" fmla="*/ 43 h 49"/>
                    <a:gd name="T6" fmla="*/ 6 w 62"/>
                    <a:gd name="T7" fmla="*/ 49 h 49"/>
                    <a:gd name="T8" fmla="*/ 43 w 62"/>
                    <a:gd name="T9" fmla="*/ 31 h 49"/>
                    <a:gd name="T10" fmla="*/ 62 w 62"/>
                    <a:gd name="T11" fmla="*/ 19 h 49"/>
                    <a:gd name="T12" fmla="*/ 43 w 62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49"/>
                    <a:gd name="T23" fmla="*/ 62 w 62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49">
                      <a:moveTo>
                        <a:pt x="43" y="0"/>
                      </a:moveTo>
                      <a:lnTo>
                        <a:pt x="0" y="31"/>
                      </a:lnTo>
                      <a:lnTo>
                        <a:pt x="0" y="43"/>
                      </a:lnTo>
                      <a:lnTo>
                        <a:pt x="6" y="49"/>
                      </a:lnTo>
                      <a:lnTo>
                        <a:pt x="43" y="31"/>
                      </a:lnTo>
                      <a:lnTo>
                        <a:pt x="62" y="1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2" name="Freeform 574"/>
                <p:cNvSpPr>
                  <a:spLocks/>
                </p:cNvSpPr>
                <p:nvPr/>
              </p:nvSpPr>
              <p:spPr bwMode="auto">
                <a:xfrm>
                  <a:off x="1082" y="3180"/>
                  <a:ext cx="80" cy="61"/>
                </a:xfrm>
                <a:custGeom>
                  <a:avLst/>
                  <a:gdLst>
                    <a:gd name="T0" fmla="*/ 68 w 80"/>
                    <a:gd name="T1" fmla="*/ 0 h 61"/>
                    <a:gd name="T2" fmla="*/ 7 w 80"/>
                    <a:gd name="T3" fmla="*/ 37 h 61"/>
                    <a:gd name="T4" fmla="*/ 0 w 80"/>
                    <a:gd name="T5" fmla="*/ 49 h 61"/>
                    <a:gd name="T6" fmla="*/ 0 w 80"/>
                    <a:gd name="T7" fmla="*/ 55 h 61"/>
                    <a:gd name="T8" fmla="*/ 13 w 80"/>
                    <a:gd name="T9" fmla="*/ 61 h 61"/>
                    <a:gd name="T10" fmla="*/ 80 w 80"/>
                    <a:gd name="T11" fmla="*/ 18 h 61"/>
                    <a:gd name="T12" fmla="*/ 68 w 80"/>
                    <a:gd name="T13" fmla="*/ 0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61"/>
                    <a:gd name="T23" fmla="*/ 80 w 80"/>
                    <a:gd name="T24" fmla="*/ 61 h 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61">
                      <a:moveTo>
                        <a:pt x="68" y="0"/>
                      </a:moveTo>
                      <a:lnTo>
                        <a:pt x="7" y="37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3" y="61"/>
                      </a:lnTo>
                      <a:lnTo>
                        <a:pt x="80" y="18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3" name="Freeform 575"/>
                <p:cNvSpPr>
                  <a:spLocks/>
                </p:cNvSpPr>
                <p:nvPr/>
              </p:nvSpPr>
              <p:spPr bwMode="auto">
                <a:xfrm>
                  <a:off x="1101" y="3223"/>
                  <a:ext cx="80" cy="61"/>
                </a:xfrm>
                <a:custGeom>
                  <a:avLst/>
                  <a:gdLst>
                    <a:gd name="T0" fmla="*/ 73 w 80"/>
                    <a:gd name="T1" fmla="*/ 0 h 61"/>
                    <a:gd name="T2" fmla="*/ 6 w 80"/>
                    <a:gd name="T3" fmla="*/ 37 h 61"/>
                    <a:gd name="T4" fmla="*/ 0 w 80"/>
                    <a:gd name="T5" fmla="*/ 49 h 61"/>
                    <a:gd name="T6" fmla="*/ 6 w 80"/>
                    <a:gd name="T7" fmla="*/ 61 h 61"/>
                    <a:gd name="T8" fmla="*/ 18 w 80"/>
                    <a:gd name="T9" fmla="*/ 61 h 61"/>
                    <a:gd name="T10" fmla="*/ 80 w 80"/>
                    <a:gd name="T11" fmla="*/ 24 h 61"/>
                    <a:gd name="T12" fmla="*/ 73 w 80"/>
                    <a:gd name="T13" fmla="*/ 6 h 61"/>
                    <a:gd name="T14" fmla="*/ 73 w 80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61"/>
                    <a:gd name="T26" fmla="*/ 80 w 80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61">
                      <a:moveTo>
                        <a:pt x="73" y="0"/>
                      </a:moveTo>
                      <a:lnTo>
                        <a:pt x="6" y="37"/>
                      </a:lnTo>
                      <a:lnTo>
                        <a:pt x="0" y="49"/>
                      </a:lnTo>
                      <a:lnTo>
                        <a:pt x="6" y="61"/>
                      </a:lnTo>
                      <a:lnTo>
                        <a:pt x="18" y="61"/>
                      </a:lnTo>
                      <a:lnTo>
                        <a:pt x="80" y="24"/>
                      </a:lnTo>
                      <a:lnTo>
                        <a:pt x="73" y="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4" name="Freeform 576"/>
                <p:cNvSpPr>
                  <a:spLocks/>
                </p:cNvSpPr>
                <p:nvPr/>
              </p:nvSpPr>
              <p:spPr bwMode="auto">
                <a:xfrm>
                  <a:off x="1138" y="3266"/>
                  <a:ext cx="43" cy="43"/>
                </a:xfrm>
                <a:custGeom>
                  <a:avLst/>
                  <a:gdLst>
                    <a:gd name="T0" fmla="*/ 43 w 43"/>
                    <a:gd name="T1" fmla="*/ 0 h 43"/>
                    <a:gd name="T2" fmla="*/ 6 w 43"/>
                    <a:gd name="T3" fmla="*/ 18 h 43"/>
                    <a:gd name="T4" fmla="*/ 0 w 43"/>
                    <a:gd name="T5" fmla="*/ 24 h 43"/>
                    <a:gd name="T6" fmla="*/ 0 w 43"/>
                    <a:gd name="T7" fmla="*/ 37 h 43"/>
                    <a:gd name="T8" fmla="*/ 6 w 43"/>
                    <a:gd name="T9" fmla="*/ 43 h 43"/>
                    <a:gd name="T10" fmla="*/ 30 w 43"/>
                    <a:gd name="T11" fmla="*/ 37 h 43"/>
                    <a:gd name="T12" fmla="*/ 43 w 43"/>
                    <a:gd name="T13" fmla="*/ 30 h 43"/>
                    <a:gd name="T14" fmla="*/ 43 w 43"/>
                    <a:gd name="T15" fmla="*/ 18 h 43"/>
                    <a:gd name="T16" fmla="*/ 43 w 43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3"/>
                    <a:gd name="T29" fmla="*/ 43 w 43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3">
                      <a:moveTo>
                        <a:pt x="43" y="0"/>
                      </a:move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6" y="43"/>
                      </a:lnTo>
                      <a:lnTo>
                        <a:pt x="30" y="37"/>
                      </a:lnTo>
                      <a:lnTo>
                        <a:pt x="43" y="30"/>
                      </a:lnTo>
                      <a:lnTo>
                        <a:pt x="43" y="1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5" name="Freeform 577"/>
                <p:cNvSpPr>
                  <a:spLocks/>
                </p:cNvSpPr>
                <p:nvPr/>
              </p:nvSpPr>
              <p:spPr bwMode="auto">
                <a:xfrm>
                  <a:off x="1052" y="3303"/>
                  <a:ext cx="110" cy="61"/>
                </a:xfrm>
                <a:custGeom>
                  <a:avLst/>
                  <a:gdLst>
                    <a:gd name="T0" fmla="*/ 110 w 110"/>
                    <a:gd name="T1" fmla="*/ 42 h 61"/>
                    <a:gd name="T2" fmla="*/ 12 w 110"/>
                    <a:gd name="T3" fmla="*/ 0 h 61"/>
                    <a:gd name="T4" fmla="*/ 6 w 110"/>
                    <a:gd name="T5" fmla="*/ 0 h 61"/>
                    <a:gd name="T6" fmla="*/ 0 w 110"/>
                    <a:gd name="T7" fmla="*/ 18 h 61"/>
                    <a:gd name="T8" fmla="*/ 12 w 110"/>
                    <a:gd name="T9" fmla="*/ 24 h 61"/>
                    <a:gd name="T10" fmla="*/ 104 w 110"/>
                    <a:gd name="T11" fmla="*/ 61 h 61"/>
                    <a:gd name="T12" fmla="*/ 110 w 110"/>
                    <a:gd name="T13" fmla="*/ 49 h 61"/>
                    <a:gd name="T14" fmla="*/ 110 w 110"/>
                    <a:gd name="T15" fmla="*/ 4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61"/>
                    <a:gd name="T26" fmla="*/ 110 w 110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61">
                      <a:moveTo>
                        <a:pt x="110" y="42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12" y="24"/>
                      </a:lnTo>
                      <a:lnTo>
                        <a:pt x="104" y="61"/>
                      </a:lnTo>
                      <a:lnTo>
                        <a:pt x="110" y="49"/>
                      </a:lnTo>
                      <a:lnTo>
                        <a:pt x="110" y="4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6" name="Freeform 578"/>
                <p:cNvSpPr>
                  <a:spLocks/>
                </p:cNvSpPr>
                <p:nvPr/>
              </p:nvSpPr>
              <p:spPr bwMode="auto">
                <a:xfrm>
                  <a:off x="1046" y="3333"/>
                  <a:ext cx="104" cy="62"/>
                </a:xfrm>
                <a:custGeom>
                  <a:avLst/>
                  <a:gdLst>
                    <a:gd name="T0" fmla="*/ 104 w 104"/>
                    <a:gd name="T1" fmla="*/ 43 h 62"/>
                    <a:gd name="T2" fmla="*/ 12 w 104"/>
                    <a:gd name="T3" fmla="*/ 0 h 62"/>
                    <a:gd name="T4" fmla="*/ 6 w 104"/>
                    <a:gd name="T5" fmla="*/ 0 h 62"/>
                    <a:gd name="T6" fmla="*/ 0 w 104"/>
                    <a:gd name="T7" fmla="*/ 6 h 62"/>
                    <a:gd name="T8" fmla="*/ 6 w 104"/>
                    <a:gd name="T9" fmla="*/ 19 h 62"/>
                    <a:gd name="T10" fmla="*/ 18 w 104"/>
                    <a:gd name="T11" fmla="*/ 31 h 62"/>
                    <a:gd name="T12" fmla="*/ 86 w 104"/>
                    <a:gd name="T13" fmla="*/ 62 h 62"/>
                    <a:gd name="T14" fmla="*/ 104 w 104"/>
                    <a:gd name="T15" fmla="*/ 43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62"/>
                    <a:gd name="T26" fmla="*/ 104 w 104"/>
                    <a:gd name="T27" fmla="*/ 62 h 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62">
                      <a:moveTo>
                        <a:pt x="104" y="43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9"/>
                      </a:lnTo>
                      <a:lnTo>
                        <a:pt x="18" y="31"/>
                      </a:lnTo>
                      <a:lnTo>
                        <a:pt x="86" y="62"/>
                      </a:lnTo>
                      <a:lnTo>
                        <a:pt x="104" y="43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7" name="Freeform 579"/>
                <p:cNvSpPr>
                  <a:spLocks/>
                </p:cNvSpPr>
                <p:nvPr/>
              </p:nvSpPr>
              <p:spPr bwMode="auto">
                <a:xfrm>
                  <a:off x="1027" y="3364"/>
                  <a:ext cx="92" cy="49"/>
                </a:xfrm>
                <a:custGeom>
                  <a:avLst/>
                  <a:gdLst>
                    <a:gd name="T0" fmla="*/ 92 w 92"/>
                    <a:gd name="T1" fmla="*/ 37 h 49"/>
                    <a:gd name="T2" fmla="*/ 31 w 92"/>
                    <a:gd name="T3" fmla="*/ 12 h 49"/>
                    <a:gd name="T4" fmla="*/ 12 w 92"/>
                    <a:gd name="T5" fmla="*/ 0 h 49"/>
                    <a:gd name="T6" fmla="*/ 6 w 92"/>
                    <a:gd name="T7" fmla="*/ 0 h 49"/>
                    <a:gd name="T8" fmla="*/ 0 w 92"/>
                    <a:gd name="T9" fmla="*/ 6 h 49"/>
                    <a:gd name="T10" fmla="*/ 6 w 92"/>
                    <a:gd name="T11" fmla="*/ 12 h 49"/>
                    <a:gd name="T12" fmla="*/ 19 w 92"/>
                    <a:gd name="T13" fmla="*/ 24 h 49"/>
                    <a:gd name="T14" fmla="*/ 80 w 92"/>
                    <a:gd name="T15" fmla="*/ 49 h 49"/>
                    <a:gd name="T16" fmla="*/ 92 w 92"/>
                    <a:gd name="T17" fmla="*/ 37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49"/>
                    <a:gd name="T29" fmla="*/ 92 w 92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49">
                      <a:moveTo>
                        <a:pt x="92" y="37"/>
                      </a:moveTo>
                      <a:lnTo>
                        <a:pt x="31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9" y="24"/>
                      </a:lnTo>
                      <a:lnTo>
                        <a:pt x="80" y="49"/>
                      </a:lnTo>
                      <a:lnTo>
                        <a:pt x="92" y="3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8" name="Freeform 580"/>
                <p:cNvSpPr>
                  <a:spLocks/>
                </p:cNvSpPr>
                <p:nvPr/>
              </p:nvSpPr>
              <p:spPr bwMode="auto">
                <a:xfrm>
                  <a:off x="1027" y="3401"/>
                  <a:ext cx="62" cy="37"/>
                </a:xfrm>
                <a:custGeom>
                  <a:avLst/>
                  <a:gdLst>
                    <a:gd name="T0" fmla="*/ 62 w 62"/>
                    <a:gd name="T1" fmla="*/ 24 h 37"/>
                    <a:gd name="T2" fmla="*/ 31 w 62"/>
                    <a:gd name="T3" fmla="*/ 12 h 37"/>
                    <a:gd name="T4" fmla="*/ 0 w 62"/>
                    <a:gd name="T5" fmla="*/ 0 h 37"/>
                    <a:gd name="T6" fmla="*/ 0 w 62"/>
                    <a:gd name="T7" fmla="*/ 6 h 37"/>
                    <a:gd name="T8" fmla="*/ 0 w 62"/>
                    <a:gd name="T9" fmla="*/ 12 h 37"/>
                    <a:gd name="T10" fmla="*/ 31 w 62"/>
                    <a:gd name="T11" fmla="*/ 37 h 37"/>
                    <a:gd name="T12" fmla="*/ 49 w 62"/>
                    <a:gd name="T13" fmla="*/ 30 h 37"/>
                    <a:gd name="T14" fmla="*/ 62 w 62"/>
                    <a:gd name="T15" fmla="*/ 24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"/>
                    <a:gd name="T25" fmla="*/ 0 h 37"/>
                    <a:gd name="T26" fmla="*/ 62 w 62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" h="37">
                      <a:moveTo>
                        <a:pt x="62" y="24"/>
                      </a:moveTo>
                      <a:lnTo>
                        <a:pt x="31" y="1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31" y="37"/>
                      </a:lnTo>
                      <a:lnTo>
                        <a:pt x="49" y="30"/>
                      </a:lnTo>
                      <a:lnTo>
                        <a:pt x="62" y="2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9" name="Freeform 581"/>
                <p:cNvSpPr>
                  <a:spLocks/>
                </p:cNvSpPr>
                <p:nvPr/>
              </p:nvSpPr>
              <p:spPr bwMode="auto">
                <a:xfrm>
                  <a:off x="954" y="3401"/>
                  <a:ext cx="55" cy="43"/>
                </a:xfrm>
                <a:custGeom>
                  <a:avLst/>
                  <a:gdLst>
                    <a:gd name="T0" fmla="*/ 24 w 55"/>
                    <a:gd name="T1" fmla="*/ 43 h 43"/>
                    <a:gd name="T2" fmla="*/ 55 w 55"/>
                    <a:gd name="T3" fmla="*/ 12 h 43"/>
                    <a:gd name="T4" fmla="*/ 55 w 55"/>
                    <a:gd name="T5" fmla="*/ 0 h 43"/>
                    <a:gd name="T6" fmla="*/ 49 w 55"/>
                    <a:gd name="T7" fmla="*/ 0 h 43"/>
                    <a:gd name="T8" fmla="*/ 43 w 55"/>
                    <a:gd name="T9" fmla="*/ 0 h 43"/>
                    <a:gd name="T10" fmla="*/ 0 w 55"/>
                    <a:gd name="T11" fmla="*/ 37 h 43"/>
                    <a:gd name="T12" fmla="*/ 12 w 55"/>
                    <a:gd name="T13" fmla="*/ 43 h 43"/>
                    <a:gd name="T14" fmla="*/ 24 w 55"/>
                    <a:gd name="T15" fmla="*/ 43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"/>
                    <a:gd name="T25" fmla="*/ 0 h 43"/>
                    <a:gd name="T26" fmla="*/ 55 w 55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" h="43">
                      <a:moveTo>
                        <a:pt x="24" y="43"/>
                      </a:moveTo>
                      <a:lnTo>
                        <a:pt x="55" y="12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0" y="37"/>
                      </a:lnTo>
                      <a:lnTo>
                        <a:pt x="12" y="43"/>
                      </a:lnTo>
                      <a:lnTo>
                        <a:pt x="24" y="43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0" name="Freeform 582"/>
                <p:cNvSpPr>
                  <a:spLocks/>
                </p:cNvSpPr>
                <p:nvPr/>
              </p:nvSpPr>
              <p:spPr bwMode="auto">
                <a:xfrm>
                  <a:off x="904" y="3327"/>
                  <a:ext cx="123" cy="98"/>
                </a:xfrm>
                <a:custGeom>
                  <a:avLst/>
                  <a:gdLst>
                    <a:gd name="T0" fmla="*/ 31 w 123"/>
                    <a:gd name="T1" fmla="*/ 98 h 98"/>
                    <a:gd name="T2" fmla="*/ 86 w 123"/>
                    <a:gd name="T3" fmla="*/ 43 h 98"/>
                    <a:gd name="T4" fmla="*/ 117 w 123"/>
                    <a:gd name="T5" fmla="*/ 12 h 98"/>
                    <a:gd name="T6" fmla="*/ 123 w 123"/>
                    <a:gd name="T7" fmla="*/ 6 h 98"/>
                    <a:gd name="T8" fmla="*/ 111 w 123"/>
                    <a:gd name="T9" fmla="*/ 6 h 98"/>
                    <a:gd name="T10" fmla="*/ 105 w 123"/>
                    <a:gd name="T11" fmla="*/ 0 h 98"/>
                    <a:gd name="T12" fmla="*/ 93 w 123"/>
                    <a:gd name="T13" fmla="*/ 6 h 98"/>
                    <a:gd name="T14" fmla="*/ 0 w 123"/>
                    <a:gd name="T15" fmla="*/ 80 h 98"/>
                    <a:gd name="T16" fmla="*/ 13 w 123"/>
                    <a:gd name="T17" fmla="*/ 92 h 98"/>
                    <a:gd name="T18" fmla="*/ 31 w 123"/>
                    <a:gd name="T19" fmla="*/ 98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"/>
                    <a:gd name="T31" fmla="*/ 0 h 98"/>
                    <a:gd name="T32" fmla="*/ 123 w 123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" h="98">
                      <a:moveTo>
                        <a:pt x="31" y="98"/>
                      </a:moveTo>
                      <a:lnTo>
                        <a:pt x="86" y="43"/>
                      </a:lnTo>
                      <a:lnTo>
                        <a:pt x="117" y="12"/>
                      </a:lnTo>
                      <a:lnTo>
                        <a:pt x="123" y="6"/>
                      </a:lnTo>
                      <a:lnTo>
                        <a:pt x="111" y="6"/>
                      </a:lnTo>
                      <a:lnTo>
                        <a:pt x="105" y="0"/>
                      </a:lnTo>
                      <a:lnTo>
                        <a:pt x="93" y="6"/>
                      </a:lnTo>
                      <a:lnTo>
                        <a:pt x="0" y="80"/>
                      </a:lnTo>
                      <a:lnTo>
                        <a:pt x="13" y="92"/>
                      </a:lnTo>
                      <a:lnTo>
                        <a:pt x="31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1" name="Freeform 583"/>
                <p:cNvSpPr>
                  <a:spLocks/>
                </p:cNvSpPr>
                <p:nvPr/>
              </p:nvSpPr>
              <p:spPr bwMode="auto">
                <a:xfrm>
                  <a:off x="868" y="3296"/>
                  <a:ext cx="122" cy="99"/>
                </a:xfrm>
                <a:custGeom>
                  <a:avLst/>
                  <a:gdLst>
                    <a:gd name="T0" fmla="*/ 24 w 122"/>
                    <a:gd name="T1" fmla="*/ 99 h 99"/>
                    <a:gd name="T2" fmla="*/ 122 w 122"/>
                    <a:gd name="T3" fmla="*/ 13 h 99"/>
                    <a:gd name="T4" fmla="*/ 122 w 122"/>
                    <a:gd name="T5" fmla="*/ 0 h 99"/>
                    <a:gd name="T6" fmla="*/ 110 w 122"/>
                    <a:gd name="T7" fmla="*/ 0 h 99"/>
                    <a:gd name="T8" fmla="*/ 98 w 122"/>
                    <a:gd name="T9" fmla="*/ 7 h 99"/>
                    <a:gd name="T10" fmla="*/ 0 w 122"/>
                    <a:gd name="T11" fmla="*/ 74 h 99"/>
                    <a:gd name="T12" fmla="*/ 12 w 122"/>
                    <a:gd name="T13" fmla="*/ 92 h 99"/>
                    <a:gd name="T14" fmla="*/ 24 w 122"/>
                    <a:gd name="T15" fmla="*/ 99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2"/>
                    <a:gd name="T25" fmla="*/ 0 h 99"/>
                    <a:gd name="T26" fmla="*/ 122 w 122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2" h="99">
                      <a:moveTo>
                        <a:pt x="24" y="99"/>
                      </a:moveTo>
                      <a:lnTo>
                        <a:pt x="122" y="13"/>
                      </a:lnTo>
                      <a:lnTo>
                        <a:pt x="122" y="0"/>
                      </a:lnTo>
                      <a:lnTo>
                        <a:pt x="110" y="0"/>
                      </a:lnTo>
                      <a:lnTo>
                        <a:pt x="98" y="7"/>
                      </a:lnTo>
                      <a:lnTo>
                        <a:pt x="0" y="74"/>
                      </a:lnTo>
                      <a:lnTo>
                        <a:pt x="12" y="92"/>
                      </a:lnTo>
                      <a:lnTo>
                        <a:pt x="24" y="9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Freeform 584"/>
                <p:cNvSpPr>
                  <a:spLocks/>
                </p:cNvSpPr>
                <p:nvPr/>
              </p:nvSpPr>
              <p:spPr bwMode="auto">
                <a:xfrm>
                  <a:off x="874" y="3376"/>
                  <a:ext cx="18" cy="19"/>
                </a:xfrm>
                <a:custGeom>
                  <a:avLst/>
                  <a:gdLst>
                    <a:gd name="T0" fmla="*/ 18 w 18"/>
                    <a:gd name="T1" fmla="*/ 19 h 19"/>
                    <a:gd name="T2" fmla="*/ 0 w 18"/>
                    <a:gd name="T3" fmla="*/ 0 h 19"/>
                    <a:gd name="T4" fmla="*/ 18 w 18"/>
                    <a:gd name="T5" fmla="*/ 19 h 19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9"/>
                    <a:gd name="T11" fmla="*/ 18 w 18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9">
                      <a:moveTo>
                        <a:pt x="18" y="19"/>
                      </a:moveTo>
                      <a:lnTo>
                        <a:pt x="0" y="0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3" name="Line 585"/>
                <p:cNvSpPr>
                  <a:spLocks noChangeShapeType="1"/>
                </p:cNvSpPr>
                <p:nvPr/>
              </p:nvSpPr>
              <p:spPr bwMode="auto">
                <a:xfrm flipH="1" flipV="1">
                  <a:off x="874" y="3376"/>
                  <a:ext cx="18" cy="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4" name="Line 586"/>
                <p:cNvSpPr>
                  <a:spLocks noChangeShapeType="1"/>
                </p:cNvSpPr>
                <p:nvPr/>
              </p:nvSpPr>
              <p:spPr bwMode="auto">
                <a:xfrm flipH="1" flipV="1">
                  <a:off x="874" y="3376"/>
                  <a:ext cx="18" cy="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5" name="Freeform 587"/>
                <p:cNvSpPr>
                  <a:spLocks/>
                </p:cNvSpPr>
                <p:nvPr/>
              </p:nvSpPr>
              <p:spPr bwMode="auto">
                <a:xfrm>
                  <a:off x="849" y="3272"/>
                  <a:ext cx="98" cy="86"/>
                </a:xfrm>
                <a:custGeom>
                  <a:avLst/>
                  <a:gdLst>
                    <a:gd name="T0" fmla="*/ 13 w 98"/>
                    <a:gd name="T1" fmla="*/ 86 h 86"/>
                    <a:gd name="T2" fmla="*/ 92 w 98"/>
                    <a:gd name="T3" fmla="*/ 18 h 86"/>
                    <a:gd name="T4" fmla="*/ 98 w 98"/>
                    <a:gd name="T5" fmla="*/ 6 h 86"/>
                    <a:gd name="T6" fmla="*/ 98 w 98"/>
                    <a:gd name="T7" fmla="*/ 0 h 86"/>
                    <a:gd name="T8" fmla="*/ 80 w 98"/>
                    <a:gd name="T9" fmla="*/ 0 h 86"/>
                    <a:gd name="T10" fmla="*/ 0 w 98"/>
                    <a:gd name="T11" fmla="*/ 55 h 86"/>
                    <a:gd name="T12" fmla="*/ 6 w 98"/>
                    <a:gd name="T13" fmla="*/ 73 h 86"/>
                    <a:gd name="T14" fmla="*/ 13 w 98"/>
                    <a:gd name="T15" fmla="*/ 86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86"/>
                    <a:gd name="T26" fmla="*/ 98 w 98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86">
                      <a:moveTo>
                        <a:pt x="13" y="86"/>
                      </a:moveTo>
                      <a:lnTo>
                        <a:pt x="92" y="18"/>
                      </a:lnTo>
                      <a:lnTo>
                        <a:pt x="98" y="6"/>
                      </a:lnTo>
                      <a:lnTo>
                        <a:pt x="98" y="0"/>
                      </a:lnTo>
                      <a:lnTo>
                        <a:pt x="80" y="0"/>
                      </a:lnTo>
                      <a:lnTo>
                        <a:pt x="0" y="55"/>
                      </a:lnTo>
                      <a:lnTo>
                        <a:pt x="6" y="73"/>
                      </a:lnTo>
                      <a:lnTo>
                        <a:pt x="13" y="86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588"/>
                <p:cNvSpPr>
                  <a:spLocks/>
                </p:cNvSpPr>
                <p:nvPr/>
              </p:nvSpPr>
              <p:spPr bwMode="auto">
                <a:xfrm>
                  <a:off x="837" y="3253"/>
                  <a:ext cx="67" cy="50"/>
                </a:xfrm>
                <a:custGeom>
                  <a:avLst/>
                  <a:gdLst>
                    <a:gd name="T0" fmla="*/ 6 w 67"/>
                    <a:gd name="T1" fmla="*/ 50 h 50"/>
                    <a:gd name="T2" fmla="*/ 67 w 67"/>
                    <a:gd name="T3" fmla="*/ 13 h 50"/>
                    <a:gd name="T4" fmla="*/ 67 w 67"/>
                    <a:gd name="T5" fmla="*/ 0 h 50"/>
                    <a:gd name="T6" fmla="*/ 61 w 67"/>
                    <a:gd name="T7" fmla="*/ 0 h 50"/>
                    <a:gd name="T8" fmla="*/ 49 w 67"/>
                    <a:gd name="T9" fmla="*/ 0 h 50"/>
                    <a:gd name="T10" fmla="*/ 6 w 67"/>
                    <a:gd name="T11" fmla="*/ 31 h 50"/>
                    <a:gd name="T12" fmla="*/ 0 w 67"/>
                    <a:gd name="T13" fmla="*/ 43 h 50"/>
                    <a:gd name="T14" fmla="*/ 6 w 67"/>
                    <a:gd name="T15" fmla="*/ 5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"/>
                    <a:gd name="T25" fmla="*/ 0 h 50"/>
                    <a:gd name="T26" fmla="*/ 67 w 67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" h="50">
                      <a:moveTo>
                        <a:pt x="6" y="50"/>
                      </a:moveTo>
                      <a:lnTo>
                        <a:pt x="67" y="13"/>
                      </a:lnTo>
                      <a:lnTo>
                        <a:pt x="67" y="0"/>
                      </a:ln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6" y="31"/>
                      </a:lnTo>
                      <a:lnTo>
                        <a:pt x="0" y="43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589"/>
                <p:cNvSpPr>
                  <a:spLocks/>
                </p:cNvSpPr>
                <p:nvPr/>
              </p:nvSpPr>
              <p:spPr bwMode="auto">
                <a:xfrm>
                  <a:off x="1033" y="3198"/>
                  <a:ext cx="31" cy="105"/>
                </a:xfrm>
                <a:custGeom>
                  <a:avLst/>
                  <a:gdLst>
                    <a:gd name="T0" fmla="*/ 13 w 31"/>
                    <a:gd name="T1" fmla="*/ 105 h 105"/>
                    <a:gd name="T2" fmla="*/ 25 w 31"/>
                    <a:gd name="T3" fmla="*/ 80 h 105"/>
                    <a:gd name="T4" fmla="*/ 31 w 31"/>
                    <a:gd name="T5" fmla="*/ 55 h 105"/>
                    <a:gd name="T6" fmla="*/ 31 w 31"/>
                    <a:gd name="T7" fmla="*/ 19 h 105"/>
                    <a:gd name="T8" fmla="*/ 25 w 31"/>
                    <a:gd name="T9" fmla="*/ 0 h 105"/>
                    <a:gd name="T10" fmla="*/ 19 w 31"/>
                    <a:gd name="T11" fmla="*/ 0 h 105"/>
                    <a:gd name="T12" fmla="*/ 13 w 31"/>
                    <a:gd name="T13" fmla="*/ 6 h 105"/>
                    <a:gd name="T14" fmla="*/ 6 w 31"/>
                    <a:gd name="T15" fmla="*/ 31 h 105"/>
                    <a:gd name="T16" fmla="*/ 0 w 31"/>
                    <a:gd name="T17" fmla="*/ 68 h 105"/>
                    <a:gd name="T18" fmla="*/ 0 w 31"/>
                    <a:gd name="T19" fmla="*/ 92 h 105"/>
                    <a:gd name="T20" fmla="*/ 13 w 31"/>
                    <a:gd name="T21" fmla="*/ 105 h 10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"/>
                    <a:gd name="T34" fmla="*/ 0 h 105"/>
                    <a:gd name="T35" fmla="*/ 31 w 31"/>
                    <a:gd name="T36" fmla="*/ 105 h 10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" h="105">
                      <a:moveTo>
                        <a:pt x="13" y="105"/>
                      </a:moveTo>
                      <a:lnTo>
                        <a:pt x="25" y="80"/>
                      </a:lnTo>
                      <a:lnTo>
                        <a:pt x="31" y="55"/>
                      </a:lnTo>
                      <a:lnTo>
                        <a:pt x="31" y="19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6"/>
                      </a:lnTo>
                      <a:lnTo>
                        <a:pt x="6" y="31"/>
                      </a:lnTo>
                      <a:lnTo>
                        <a:pt x="0" y="68"/>
                      </a:lnTo>
                      <a:lnTo>
                        <a:pt x="0" y="92"/>
                      </a:lnTo>
                      <a:lnTo>
                        <a:pt x="13" y="105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58" name="Rectangle 590"/>
              <p:cNvSpPr>
                <a:spLocks noChangeArrowheads="1"/>
              </p:cNvSpPr>
              <p:nvPr/>
            </p:nvSpPr>
            <p:spPr bwMode="auto">
              <a:xfrm>
                <a:off x="661" y="2942"/>
                <a:ext cx="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59" name="Rectangle 615"/>
              <p:cNvSpPr>
                <a:spLocks noChangeArrowheads="1"/>
              </p:cNvSpPr>
              <p:nvPr/>
            </p:nvSpPr>
            <p:spPr bwMode="auto">
              <a:xfrm>
                <a:off x="978" y="3161"/>
                <a:ext cx="3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777777"/>
                    </a:solidFill>
                    <a:latin typeface="Arial" panose="020B0604020202020204" pitchFamily="34" charset="0"/>
                  </a:rPr>
                  <a:t>pearlite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60" name="Freeform 616"/>
              <p:cNvSpPr>
                <a:spLocks/>
              </p:cNvSpPr>
              <p:nvPr/>
            </p:nvSpPr>
            <p:spPr bwMode="auto">
              <a:xfrm>
                <a:off x="837" y="3099"/>
                <a:ext cx="135" cy="221"/>
              </a:xfrm>
              <a:custGeom>
                <a:avLst/>
                <a:gdLst>
                  <a:gd name="T0" fmla="*/ 0 w 135"/>
                  <a:gd name="T1" fmla="*/ 6 h 221"/>
                  <a:gd name="T2" fmla="*/ 12 w 135"/>
                  <a:gd name="T3" fmla="*/ 0 h 221"/>
                  <a:gd name="T4" fmla="*/ 31 w 135"/>
                  <a:gd name="T5" fmla="*/ 6 h 221"/>
                  <a:gd name="T6" fmla="*/ 49 w 135"/>
                  <a:gd name="T7" fmla="*/ 25 h 221"/>
                  <a:gd name="T8" fmla="*/ 73 w 135"/>
                  <a:gd name="T9" fmla="*/ 56 h 221"/>
                  <a:gd name="T10" fmla="*/ 86 w 135"/>
                  <a:gd name="T11" fmla="*/ 80 h 221"/>
                  <a:gd name="T12" fmla="*/ 92 w 135"/>
                  <a:gd name="T13" fmla="*/ 98 h 221"/>
                  <a:gd name="T14" fmla="*/ 104 w 135"/>
                  <a:gd name="T15" fmla="*/ 117 h 221"/>
                  <a:gd name="T16" fmla="*/ 116 w 135"/>
                  <a:gd name="T17" fmla="*/ 129 h 221"/>
                  <a:gd name="T18" fmla="*/ 135 w 135"/>
                  <a:gd name="T19" fmla="*/ 135 h 221"/>
                  <a:gd name="T20" fmla="*/ 123 w 135"/>
                  <a:gd name="T21" fmla="*/ 141 h 221"/>
                  <a:gd name="T22" fmla="*/ 110 w 135"/>
                  <a:gd name="T23" fmla="*/ 154 h 221"/>
                  <a:gd name="T24" fmla="*/ 104 w 135"/>
                  <a:gd name="T25" fmla="*/ 172 h 221"/>
                  <a:gd name="T26" fmla="*/ 104 w 135"/>
                  <a:gd name="T27" fmla="*/ 197 h 221"/>
                  <a:gd name="T28" fmla="*/ 98 w 135"/>
                  <a:gd name="T29" fmla="*/ 215 h 221"/>
                  <a:gd name="T30" fmla="*/ 92 w 135"/>
                  <a:gd name="T31" fmla="*/ 221 h 221"/>
                  <a:gd name="T32" fmla="*/ 92 w 135"/>
                  <a:gd name="T33" fmla="*/ 221 h 2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5"/>
                  <a:gd name="T52" fmla="*/ 0 h 221"/>
                  <a:gd name="T53" fmla="*/ 135 w 135"/>
                  <a:gd name="T54" fmla="*/ 221 h 2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5" h="221">
                    <a:moveTo>
                      <a:pt x="0" y="6"/>
                    </a:moveTo>
                    <a:lnTo>
                      <a:pt x="12" y="0"/>
                    </a:lnTo>
                    <a:lnTo>
                      <a:pt x="31" y="6"/>
                    </a:lnTo>
                    <a:lnTo>
                      <a:pt x="49" y="25"/>
                    </a:lnTo>
                    <a:lnTo>
                      <a:pt x="73" y="56"/>
                    </a:lnTo>
                    <a:lnTo>
                      <a:pt x="86" y="80"/>
                    </a:lnTo>
                    <a:lnTo>
                      <a:pt x="92" y="98"/>
                    </a:lnTo>
                    <a:lnTo>
                      <a:pt x="104" y="117"/>
                    </a:lnTo>
                    <a:lnTo>
                      <a:pt x="116" y="129"/>
                    </a:lnTo>
                    <a:lnTo>
                      <a:pt x="135" y="135"/>
                    </a:lnTo>
                    <a:lnTo>
                      <a:pt x="123" y="141"/>
                    </a:lnTo>
                    <a:lnTo>
                      <a:pt x="110" y="154"/>
                    </a:lnTo>
                    <a:lnTo>
                      <a:pt x="104" y="172"/>
                    </a:lnTo>
                    <a:lnTo>
                      <a:pt x="104" y="197"/>
                    </a:lnTo>
                    <a:lnTo>
                      <a:pt x="98" y="215"/>
                    </a:lnTo>
                    <a:lnTo>
                      <a:pt x="92" y="221"/>
                    </a:lnTo>
                  </a:path>
                </a:pathLst>
              </a:custGeom>
              <a:noFill/>
              <a:ln w="1905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61" name="Group 617"/>
              <p:cNvGrpSpPr>
                <a:grpSpLocks/>
              </p:cNvGrpSpPr>
              <p:nvPr/>
            </p:nvGrpSpPr>
            <p:grpSpPr bwMode="auto">
              <a:xfrm>
                <a:off x="579" y="3093"/>
                <a:ext cx="338" cy="338"/>
                <a:chOff x="837" y="3103"/>
                <a:chExt cx="338" cy="338"/>
              </a:xfrm>
            </p:grpSpPr>
            <p:sp>
              <p:nvSpPr>
                <p:cNvPr id="29762" name="Freeform 618"/>
                <p:cNvSpPr>
                  <a:spLocks/>
                </p:cNvSpPr>
                <p:nvPr/>
              </p:nvSpPr>
              <p:spPr bwMode="auto">
                <a:xfrm>
                  <a:off x="1003" y="3103"/>
                  <a:ext cx="172" cy="258"/>
                </a:xfrm>
                <a:custGeom>
                  <a:avLst/>
                  <a:gdLst>
                    <a:gd name="T0" fmla="*/ 61 w 172"/>
                    <a:gd name="T1" fmla="*/ 6 h 258"/>
                    <a:gd name="T2" fmla="*/ 80 w 172"/>
                    <a:gd name="T3" fmla="*/ 37 h 258"/>
                    <a:gd name="T4" fmla="*/ 86 w 172"/>
                    <a:gd name="T5" fmla="*/ 62 h 258"/>
                    <a:gd name="T6" fmla="*/ 92 w 172"/>
                    <a:gd name="T7" fmla="*/ 123 h 258"/>
                    <a:gd name="T8" fmla="*/ 110 w 172"/>
                    <a:gd name="T9" fmla="*/ 178 h 258"/>
                    <a:gd name="T10" fmla="*/ 123 w 172"/>
                    <a:gd name="T11" fmla="*/ 197 h 258"/>
                    <a:gd name="T12" fmla="*/ 172 w 172"/>
                    <a:gd name="T13" fmla="*/ 221 h 258"/>
                    <a:gd name="T14" fmla="*/ 159 w 172"/>
                    <a:gd name="T15" fmla="*/ 246 h 258"/>
                    <a:gd name="T16" fmla="*/ 153 w 172"/>
                    <a:gd name="T17" fmla="*/ 258 h 258"/>
                    <a:gd name="T18" fmla="*/ 141 w 172"/>
                    <a:gd name="T19" fmla="*/ 246 h 258"/>
                    <a:gd name="T20" fmla="*/ 129 w 172"/>
                    <a:gd name="T21" fmla="*/ 233 h 258"/>
                    <a:gd name="T22" fmla="*/ 116 w 172"/>
                    <a:gd name="T23" fmla="*/ 227 h 258"/>
                    <a:gd name="T24" fmla="*/ 92 w 172"/>
                    <a:gd name="T25" fmla="*/ 221 h 258"/>
                    <a:gd name="T26" fmla="*/ 80 w 172"/>
                    <a:gd name="T27" fmla="*/ 215 h 258"/>
                    <a:gd name="T28" fmla="*/ 67 w 172"/>
                    <a:gd name="T29" fmla="*/ 203 h 258"/>
                    <a:gd name="T30" fmla="*/ 55 w 172"/>
                    <a:gd name="T31" fmla="*/ 178 h 258"/>
                    <a:gd name="T32" fmla="*/ 43 w 172"/>
                    <a:gd name="T33" fmla="*/ 135 h 258"/>
                    <a:gd name="T34" fmla="*/ 30 w 172"/>
                    <a:gd name="T35" fmla="*/ 98 h 258"/>
                    <a:gd name="T36" fmla="*/ 24 w 172"/>
                    <a:gd name="T37" fmla="*/ 86 h 258"/>
                    <a:gd name="T38" fmla="*/ 6 w 172"/>
                    <a:gd name="T39" fmla="*/ 74 h 258"/>
                    <a:gd name="T40" fmla="*/ 6 w 172"/>
                    <a:gd name="T41" fmla="*/ 49 h 258"/>
                    <a:gd name="T42" fmla="*/ 6 w 172"/>
                    <a:gd name="T43" fmla="*/ 25 h 258"/>
                    <a:gd name="T44" fmla="*/ 0 w 172"/>
                    <a:gd name="T45" fmla="*/ 0 h 258"/>
                    <a:gd name="T46" fmla="*/ 30 w 172"/>
                    <a:gd name="T47" fmla="*/ 0 h 258"/>
                    <a:gd name="T48" fmla="*/ 61 w 172"/>
                    <a:gd name="T49" fmla="*/ 6 h 2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2"/>
                    <a:gd name="T76" fmla="*/ 0 h 258"/>
                    <a:gd name="T77" fmla="*/ 172 w 172"/>
                    <a:gd name="T78" fmla="*/ 258 h 2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2" h="258">
                      <a:moveTo>
                        <a:pt x="61" y="6"/>
                      </a:moveTo>
                      <a:lnTo>
                        <a:pt x="80" y="37"/>
                      </a:lnTo>
                      <a:lnTo>
                        <a:pt x="86" y="62"/>
                      </a:lnTo>
                      <a:lnTo>
                        <a:pt x="92" y="123"/>
                      </a:lnTo>
                      <a:lnTo>
                        <a:pt x="110" y="178"/>
                      </a:lnTo>
                      <a:lnTo>
                        <a:pt x="123" y="197"/>
                      </a:lnTo>
                      <a:lnTo>
                        <a:pt x="172" y="221"/>
                      </a:lnTo>
                      <a:lnTo>
                        <a:pt x="159" y="246"/>
                      </a:lnTo>
                      <a:lnTo>
                        <a:pt x="153" y="258"/>
                      </a:lnTo>
                      <a:lnTo>
                        <a:pt x="141" y="246"/>
                      </a:lnTo>
                      <a:lnTo>
                        <a:pt x="129" y="233"/>
                      </a:lnTo>
                      <a:lnTo>
                        <a:pt x="116" y="227"/>
                      </a:lnTo>
                      <a:lnTo>
                        <a:pt x="92" y="221"/>
                      </a:lnTo>
                      <a:lnTo>
                        <a:pt x="80" y="215"/>
                      </a:lnTo>
                      <a:lnTo>
                        <a:pt x="67" y="203"/>
                      </a:lnTo>
                      <a:lnTo>
                        <a:pt x="55" y="178"/>
                      </a:lnTo>
                      <a:lnTo>
                        <a:pt x="43" y="135"/>
                      </a:lnTo>
                      <a:lnTo>
                        <a:pt x="30" y="98"/>
                      </a:lnTo>
                      <a:lnTo>
                        <a:pt x="24" y="86"/>
                      </a:lnTo>
                      <a:lnTo>
                        <a:pt x="6" y="74"/>
                      </a:lnTo>
                      <a:lnTo>
                        <a:pt x="6" y="49"/>
                      </a:lnTo>
                      <a:lnTo>
                        <a:pt x="6" y="25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61" y="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3" name="Freeform 619"/>
                <p:cNvSpPr>
                  <a:spLocks/>
                </p:cNvSpPr>
                <p:nvPr/>
              </p:nvSpPr>
              <p:spPr bwMode="auto">
                <a:xfrm>
                  <a:off x="837" y="3195"/>
                  <a:ext cx="209" cy="111"/>
                </a:xfrm>
                <a:custGeom>
                  <a:avLst/>
                  <a:gdLst>
                    <a:gd name="T0" fmla="*/ 19 w 209"/>
                    <a:gd name="T1" fmla="*/ 0 h 111"/>
                    <a:gd name="T2" fmla="*/ 43 w 209"/>
                    <a:gd name="T3" fmla="*/ 12 h 111"/>
                    <a:gd name="T4" fmla="*/ 74 w 209"/>
                    <a:gd name="T5" fmla="*/ 25 h 111"/>
                    <a:gd name="T6" fmla="*/ 98 w 209"/>
                    <a:gd name="T7" fmla="*/ 49 h 111"/>
                    <a:gd name="T8" fmla="*/ 123 w 209"/>
                    <a:gd name="T9" fmla="*/ 62 h 111"/>
                    <a:gd name="T10" fmla="*/ 135 w 209"/>
                    <a:gd name="T11" fmla="*/ 68 h 111"/>
                    <a:gd name="T12" fmla="*/ 166 w 209"/>
                    <a:gd name="T13" fmla="*/ 80 h 111"/>
                    <a:gd name="T14" fmla="*/ 190 w 209"/>
                    <a:gd name="T15" fmla="*/ 86 h 111"/>
                    <a:gd name="T16" fmla="*/ 209 w 209"/>
                    <a:gd name="T17" fmla="*/ 92 h 111"/>
                    <a:gd name="T18" fmla="*/ 184 w 209"/>
                    <a:gd name="T19" fmla="*/ 111 h 111"/>
                    <a:gd name="T20" fmla="*/ 166 w 209"/>
                    <a:gd name="T21" fmla="*/ 105 h 111"/>
                    <a:gd name="T22" fmla="*/ 154 w 209"/>
                    <a:gd name="T23" fmla="*/ 105 h 111"/>
                    <a:gd name="T24" fmla="*/ 111 w 209"/>
                    <a:gd name="T25" fmla="*/ 105 h 111"/>
                    <a:gd name="T26" fmla="*/ 55 w 209"/>
                    <a:gd name="T27" fmla="*/ 92 h 111"/>
                    <a:gd name="T28" fmla="*/ 37 w 209"/>
                    <a:gd name="T29" fmla="*/ 80 h 111"/>
                    <a:gd name="T30" fmla="*/ 0 w 209"/>
                    <a:gd name="T31" fmla="*/ 62 h 111"/>
                    <a:gd name="T32" fmla="*/ 0 w 209"/>
                    <a:gd name="T33" fmla="*/ 37 h 111"/>
                    <a:gd name="T34" fmla="*/ 12 w 209"/>
                    <a:gd name="T35" fmla="*/ 6 h 111"/>
                    <a:gd name="T36" fmla="*/ 19 w 209"/>
                    <a:gd name="T37" fmla="*/ 0 h 1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9"/>
                    <a:gd name="T58" fmla="*/ 0 h 111"/>
                    <a:gd name="T59" fmla="*/ 209 w 209"/>
                    <a:gd name="T60" fmla="*/ 111 h 1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9" h="111">
                      <a:moveTo>
                        <a:pt x="19" y="0"/>
                      </a:moveTo>
                      <a:lnTo>
                        <a:pt x="43" y="12"/>
                      </a:lnTo>
                      <a:lnTo>
                        <a:pt x="74" y="25"/>
                      </a:lnTo>
                      <a:lnTo>
                        <a:pt x="98" y="49"/>
                      </a:lnTo>
                      <a:lnTo>
                        <a:pt x="123" y="62"/>
                      </a:lnTo>
                      <a:lnTo>
                        <a:pt x="135" y="68"/>
                      </a:lnTo>
                      <a:lnTo>
                        <a:pt x="166" y="80"/>
                      </a:lnTo>
                      <a:lnTo>
                        <a:pt x="190" y="86"/>
                      </a:lnTo>
                      <a:lnTo>
                        <a:pt x="209" y="92"/>
                      </a:lnTo>
                      <a:lnTo>
                        <a:pt x="184" y="111"/>
                      </a:lnTo>
                      <a:lnTo>
                        <a:pt x="166" y="105"/>
                      </a:lnTo>
                      <a:lnTo>
                        <a:pt x="154" y="105"/>
                      </a:lnTo>
                      <a:lnTo>
                        <a:pt x="111" y="105"/>
                      </a:lnTo>
                      <a:lnTo>
                        <a:pt x="55" y="92"/>
                      </a:lnTo>
                      <a:lnTo>
                        <a:pt x="37" y="80"/>
                      </a:lnTo>
                      <a:lnTo>
                        <a:pt x="0" y="62"/>
                      </a:lnTo>
                      <a:lnTo>
                        <a:pt x="0" y="37"/>
                      </a:lnTo>
                      <a:lnTo>
                        <a:pt x="12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4" name="Freeform 620"/>
                <p:cNvSpPr>
                  <a:spLocks/>
                </p:cNvSpPr>
                <p:nvPr/>
              </p:nvSpPr>
              <p:spPr bwMode="auto">
                <a:xfrm>
                  <a:off x="984" y="3281"/>
                  <a:ext cx="92" cy="160"/>
                </a:xfrm>
                <a:custGeom>
                  <a:avLst/>
                  <a:gdLst>
                    <a:gd name="T0" fmla="*/ 74 w 92"/>
                    <a:gd name="T1" fmla="*/ 0 h 160"/>
                    <a:gd name="T2" fmla="*/ 37 w 92"/>
                    <a:gd name="T3" fmla="*/ 31 h 160"/>
                    <a:gd name="T4" fmla="*/ 19 w 92"/>
                    <a:gd name="T5" fmla="*/ 49 h 160"/>
                    <a:gd name="T6" fmla="*/ 7 w 92"/>
                    <a:gd name="T7" fmla="*/ 68 h 160"/>
                    <a:gd name="T8" fmla="*/ 0 w 92"/>
                    <a:gd name="T9" fmla="*/ 86 h 160"/>
                    <a:gd name="T10" fmla="*/ 0 w 92"/>
                    <a:gd name="T11" fmla="*/ 123 h 160"/>
                    <a:gd name="T12" fmla="*/ 19 w 92"/>
                    <a:gd name="T13" fmla="*/ 154 h 160"/>
                    <a:gd name="T14" fmla="*/ 25 w 92"/>
                    <a:gd name="T15" fmla="*/ 160 h 160"/>
                    <a:gd name="T16" fmla="*/ 31 w 92"/>
                    <a:gd name="T17" fmla="*/ 160 h 160"/>
                    <a:gd name="T18" fmla="*/ 31 w 92"/>
                    <a:gd name="T19" fmla="*/ 141 h 160"/>
                    <a:gd name="T20" fmla="*/ 37 w 92"/>
                    <a:gd name="T21" fmla="*/ 111 h 160"/>
                    <a:gd name="T22" fmla="*/ 56 w 92"/>
                    <a:gd name="T23" fmla="*/ 86 h 160"/>
                    <a:gd name="T24" fmla="*/ 74 w 92"/>
                    <a:gd name="T25" fmla="*/ 74 h 160"/>
                    <a:gd name="T26" fmla="*/ 86 w 92"/>
                    <a:gd name="T27" fmla="*/ 55 h 160"/>
                    <a:gd name="T28" fmla="*/ 86 w 92"/>
                    <a:gd name="T29" fmla="*/ 43 h 160"/>
                    <a:gd name="T30" fmla="*/ 92 w 92"/>
                    <a:gd name="T31" fmla="*/ 31 h 160"/>
                    <a:gd name="T32" fmla="*/ 86 w 92"/>
                    <a:gd name="T33" fmla="*/ 25 h 160"/>
                    <a:gd name="T34" fmla="*/ 74 w 92"/>
                    <a:gd name="T35" fmla="*/ 0 h 1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2"/>
                    <a:gd name="T55" fmla="*/ 0 h 160"/>
                    <a:gd name="T56" fmla="*/ 92 w 92"/>
                    <a:gd name="T57" fmla="*/ 160 h 1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2" h="160">
                      <a:moveTo>
                        <a:pt x="74" y="0"/>
                      </a:moveTo>
                      <a:lnTo>
                        <a:pt x="37" y="31"/>
                      </a:lnTo>
                      <a:lnTo>
                        <a:pt x="19" y="49"/>
                      </a:lnTo>
                      <a:lnTo>
                        <a:pt x="7" y="68"/>
                      </a:lnTo>
                      <a:lnTo>
                        <a:pt x="0" y="86"/>
                      </a:lnTo>
                      <a:lnTo>
                        <a:pt x="0" y="123"/>
                      </a:lnTo>
                      <a:lnTo>
                        <a:pt x="19" y="154"/>
                      </a:lnTo>
                      <a:lnTo>
                        <a:pt x="25" y="160"/>
                      </a:lnTo>
                      <a:lnTo>
                        <a:pt x="31" y="160"/>
                      </a:lnTo>
                      <a:lnTo>
                        <a:pt x="31" y="141"/>
                      </a:lnTo>
                      <a:lnTo>
                        <a:pt x="37" y="111"/>
                      </a:lnTo>
                      <a:lnTo>
                        <a:pt x="56" y="86"/>
                      </a:lnTo>
                      <a:lnTo>
                        <a:pt x="74" y="74"/>
                      </a:lnTo>
                      <a:lnTo>
                        <a:pt x="86" y="55"/>
                      </a:lnTo>
                      <a:lnTo>
                        <a:pt x="86" y="43"/>
                      </a:lnTo>
                      <a:lnTo>
                        <a:pt x="92" y="31"/>
                      </a:lnTo>
                      <a:lnTo>
                        <a:pt x="86" y="2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765"/>
          <p:cNvGrpSpPr>
            <a:grpSpLocks/>
          </p:cNvGrpSpPr>
          <p:nvPr/>
        </p:nvGrpSpPr>
        <p:grpSpPr bwMode="auto">
          <a:xfrm>
            <a:off x="893763" y="3313113"/>
            <a:ext cx="1476375" cy="665162"/>
            <a:chOff x="563" y="2087"/>
            <a:chExt cx="930" cy="419"/>
          </a:xfrm>
        </p:grpSpPr>
        <p:sp>
          <p:nvSpPr>
            <p:cNvPr id="29739" name="Line 634"/>
            <p:cNvSpPr>
              <a:spLocks noChangeShapeType="1"/>
            </p:cNvSpPr>
            <p:nvPr/>
          </p:nvSpPr>
          <p:spPr bwMode="auto">
            <a:xfrm>
              <a:off x="900" y="2262"/>
              <a:ext cx="576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Oval 635"/>
            <p:cNvSpPr>
              <a:spLocks noChangeArrowheads="1"/>
            </p:cNvSpPr>
            <p:nvPr/>
          </p:nvSpPr>
          <p:spPr bwMode="auto">
            <a:xfrm>
              <a:off x="1444" y="2266"/>
              <a:ext cx="49" cy="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29741" name="Group 764"/>
            <p:cNvGrpSpPr>
              <a:grpSpLocks/>
            </p:cNvGrpSpPr>
            <p:nvPr/>
          </p:nvGrpSpPr>
          <p:grpSpPr bwMode="auto">
            <a:xfrm>
              <a:off x="563" y="2087"/>
              <a:ext cx="344" cy="419"/>
              <a:chOff x="563" y="2087"/>
              <a:chExt cx="344" cy="419"/>
            </a:xfrm>
          </p:grpSpPr>
          <p:grpSp>
            <p:nvGrpSpPr>
              <p:cNvPr id="29742" name="Group 628"/>
              <p:cNvGrpSpPr>
                <a:grpSpLocks/>
              </p:cNvGrpSpPr>
              <p:nvPr/>
            </p:nvGrpSpPr>
            <p:grpSpPr bwMode="auto">
              <a:xfrm>
                <a:off x="563" y="2146"/>
                <a:ext cx="344" cy="350"/>
                <a:chOff x="713" y="2194"/>
                <a:chExt cx="344" cy="350"/>
              </a:xfrm>
            </p:grpSpPr>
            <p:sp>
              <p:nvSpPr>
                <p:cNvPr id="29750" name="Oval 629"/>
                <p:cNvSpPr>
                  <a:spLocks noChangeArrowheads="1"/>
                </p:cNvSpPr>
                <p:nvPr/>
              </p:nvSpPr>
              <p:spPr bwMode="auto">
                <a:xfrm>
                  <a:off x="713" y="2194"/>
                  <a:ext cx="344" cy="350"/>
                </a:xfrm>
                <a:prstGeom prst="ellipse">
                  <a:avLst/>
                </a:prstGeom>
                <a:solidFill>
                  <a:srgbClr val="CCCC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9751" name="Group 630"/>
                <p:cNvGrpSpPr>
                  <a:grpSpLocks/>
                </p:cNvGrpSpPr>
                <p:nvPr/>
              </p:nvGrpSpPr>
              <p:grpSpPr bwMode="auto">
                <a:xfrm>
                  <a:off x="717" y="2203"/>
                  <a:ext cx="338" cy="338"/>
                  <a:chOff x="837" y="3103"/>
                  <a:chExt cx="338" cy="338"/>
                </a:xfrm>
              </p:grpSpPr>
              <p:sp>
                <p:nvSpPr>
                  <p:cNvPr id="29752" name="Freeform 631"/>
                  <p:cNvSpPr>
                    <a:spLocks/>
                  </p:cNvSpPr>
                  <p:nvPr/>
                </p:nvSpPr>
                <p:spPr bwMode="auto">
                  <a:xfrm>
                    <a:off x="1003" y="3103"/>
                    <a:ext cx="172" cy="258"/>
                  </a:xfrm>
                  <a:custGeom>
                    <a:avLst/>
                    <a:gdLst>
                      <a:gd name="T0" fmla="*/ 61 w 172"/>
                      <a:gd name="T1" fmla="*/ 6 h 258"/>
                      <a:gd name="T2" fmla="*/ 80 w 172"/>
                      <a:gd name="T3" fmla="*/ 37 h 258"/>
                      <a:gd name="T4" fmla="*/ 86 w 172"/>
                      <a:gd name="T5" fmla="*/ 62 h 258"/>
                      <a:gd name="T6" fmla="*/ 92 w 172"/>
                      <a:gd name="T7" fmla="*/ 123 h 258"/>
                      <a:gd name="T8" fmla="*/ 110 w 172"/>
                      <a:gd name="T9" fmla="*/ 178 h 258"/>
                      <a:gd name="T10" fmla="*/ 123 w 172"/>
                      <a:gd name="T11" fmla="*/ 197 h 258"/>
                      <a:gd name="T12" fmla="*/ 172 w 172"/>
                      <a:gd name="T13" fmla="*/ 221 h 258"/>
                      <a:gd name="T14" fmla="*/ 159 w 172"/>
                      <a:gd name="T15" fmla="*/ 246 h 258"/>
                      <a:gd name="T16" fmla="*/ 153 w 172"/>
                      <a:gd name="T17" fmla="*/ 258 h 258"/>
                      <a:gd name="T18" fmla="*/ 141 w 172"/>
                      <a:gd name="T19" fmla="*/ 246 h 258"/>
                      <a:gd name="T20" fmla="*/ 129 w 172"/>
                      <a:gd name="T21" fmla="*/ 233 h 258"/>
                      <a:gd name="T22" fmla="*/ 116 w 172"/>
                      <a:gd name="T23" fmla="*/ 227 h 258"/>
                      <a:gd name="T24" fmla="*/ 92 w 172"/>
                      <a:gd name="T25" fmla="*/ 221 h 258"/>
                      <a:gd name="T26" fmla="*/ 80 w 172"/>
                      <a:gd name="T27" fmla="*/ 215 h 258"/>
                      <a:gd name="T28" fmla="*/ 67 w 172"/>
                      <a:gd name="T29" fmla="*/ 203 h 258"/>
                      <a:gd name="T30" fmla="*/ 55 w 172"/>
                      <a:gd name="T31" fmla="*/ 178 h 258"/>
                      <a:gd name="T32" fmla="*/ 43 w 172"/>
                      <a:gd name="T33" fmla="*/ 135 h 258"/>
                      <a:gd name="T34" fmla="*/ 30 w 172"/>
                      <a:gd name="T35" fmla="*/ 98 h 258"/>
                      <a:gd name="T36" fmla="*/ 24 w 172"/>
                      <a:gd name="T37" fmla="*/ 86 h 258"/>
                      <a:gd name="T38" fmla="*/ 6 w 172"/>
                      <a:gd name="T39" fmla="*/ 74 h 258"/>
                      <a:gd name="T40" fmla="*/ 6 w 172"/>
                      <a:gd name="T41" fmla="*/ 49 h 258"/>
                      <a:gd name="T42" fmla="*/ 6 w 172"/>
                      <a:gd name="T43" fmla="*/ 25 h 258"/>
                      <a:gd name="T44" fmla="*/ 0 w 172"/>
                      <a:gd name="T45" fmla="*/ 0 h 258"/>
                      <a:gd name="T46" fmla="*/ 30 w 172"/>
                      <a:gd name="T47" fmla="*/ 0 h 258"/>
                      <a:gd name="T48" fmla="*/ 61 w 172"/>
                      <a:gd name="T49" fmla="*/ 6 h 25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2"/>
                      <a:gd name="T76" fmla="*/ 0 h 258"/>
                      <a:gd name="T77" fmla="*/ 172 w 172"/>
                      <a:gd name="T78" fmla="*/ 258 h 25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2" h="258">
                        <a:moveTo>
                          <a:pt x="61" y="6"/>
                        </a:moveTo>
                        <a:lnTo>
                          <a:pt x="80" y="37"/>
                        </a:lnTo>
                        <a:lnTo>
                          <a:pt x="86" y="62"/>
                        </a:lnTo>
                        <a:lnTo>
                          <a:pt x="92" y="123"/>
                        </a:lnTo>
                        <a:lnTo>
                          <a:pt x="110" y="178"/>
                        </a:lnTo>
                        <a:lnTo>
                          <a:pt x="123" y="197"/>
                        </a:lnTo>
                        <a:lnTo>
                          <a:pt x="172" y="221"/>
                        </a:lnTo>
                        <a:lnTo>
                          <a:pt x="159" y="246"/>
                        </a:lnTo>
                        <a:lnTo>
                          <a:pt x="153" y="258"/>
                        </a:lnTo>
                        <a:lnTo>
                          <a:pt x="141" y="246"/>
                        </a:lnTo>
                        <a:lnTo>
                          <a:pt x="129" y="233"/>
                        </a:lnTo>
                        <a:lnTo>
                          <a:pt x="116" y="227"/>
                        </a:lnTo>
                        <a:lnTo>
                          <a:pt x="92" y="221"/>
                        </a:lnTo>
                        <a:lnTo>
                          <a:pt x="80" y="215"/>
                        </a:lnTo>
                        <a:lnTo>
                          <a:pt x="67" y="203"/>
                        </a:lnTo>
                        <a:lnTo>
                          <a:pt x="55" y="178"/>
                        </a:lnTo>
                        <a:lnTo>
                          <a:pt x="43" y="135"/>
                        </a:lnTo>
                        <a:lnTo>
                          <a:pt x="30" y="98"/>
                        </a:lnTo>
                        <a:lnTo>
                          <a:pt x="24" y="86"/>
                        </a:lnTo>
                        <a:lnTo>
                          <a:pt x="6" y="74"/>
                        </a:lnTo>
                        <a:lnTo>
                          <a:pt x="6" y="49"/>
                        </a:lnTo>
                        <a:lnTo>
                          <a:pt x="6" y="25"/>
                        </a:lnTo>
                        <a:lnTo>
                          <a:pt x="0" y="0"/>
                        </a:lnTo>
                        <a:lnTo>
                          <a:pt x="30" y="0"/>
                        </a:lnTo>
                        <a:lnTo>
                          <a:pt x="61" y="6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3" name="Freeform 632"/>
                  <p:cNvSpPr>
                    <a:spLocks/>
                  </p:cNvSpPr>
                  <p:nvPr/>
                </p:nvSpPr>
                <p:spPr bwMode="auto">
                  <a:xfrm>
                    <a:off x="837" y="3195"/>
                    <a:ext cx="209" cy="111"/>
                  </a:xfrm>
                  <a:custGeom>
                    <a:avLst/>
                    <a:gdLst>
                      <a:gd name="T0" fmla="*/ 19 w 209"/>
                      <a:gd name="T1" fmla="*/ 0 h 111"/>
                      <a:gd name="T2" fmla="*/ 43 w 209"/>
                      <a:gd name="T3" fmla="*/ 12 h 111"/>
                      <a:gd name="T4" fmla="*/ 74 w 209"/>
                      <a:gd name="T5" fmla="*/ 25 h 111"/>
                      <a:gd name="T6" fmla="*/ 98 w 209"/>
                      <a:gd name="T7" fmla="*/ 49 h 111"/>
                      <a:gd name="T8" fmla="*/ 123 w 209"/>
                      <a:gd name="T9" fmla="*/ 62 h 111"/>
                      <a:gd name="T10" fmla="*/ 135 w 209"/>
                      <a:gd name="T11" fmla="*/ 68 h 111"/>
                      <a:gd name="T12" fmla="*/ 166 w 209"/>
                      <a:gd name="T13" fmla="*/ 80 h 111"/>
                      <a:gd name="T14" fmla="*/ 190 w 209"/>
                      <a:gd name="T15" fmla="*/ 86 h 111"/>
                      <a:gd name="T16" fmla="*/ 209 w 209"/>
                      <a:gd name="T17" fmla="*/ 92 h 111"/>
                      <a:gd name="T18" fmla="*/ 184 w 209"/>
                      <a:gd name="T19" fmla="*/ 111 h 111"/>
                      <a:gd name="T20" fmla="*/ 166 w 209"/>
                      <a:gd name="T21" fmla="*/ 105 h 111"/>
                      <a:gd name="T22" fmla="*/ 154 w 209"/>
                      <a:gd name="T23" fmla="*/ 105 h 111"/>
                      <a:gd name="T24" fmla="*/ 111 w 209"/>
                      <a:gd name="T25" fmla="*/ 105 h 111"/>
                      <a:gd name="T26" fmla="*/ 55 w 209"/>
                      <a:gd name="T27" fmla="*/ 92 h 111"/>
                      <a:gd name="T28" fmla="*/ 37 w 209"/>
                      <a:gd name="T29" fmla="*/ 80 h 111"/>
                      <a:gd name="T30" fmla="*/ 0 w 209"/>
                      <a:gd name="T31" fmla="*/ 62 h 111"/>
                      <a:gd name="T32" fmla="*/ 0 w 209"/>
                      <a:gd name="T33" fmla="*/ 37 h 111"/>
                      <a:gd name="T34" fmla="*/ 12 w 209"/>
                      <a:gd name="T35" fmla="*/ 6 h 111"/>
                      <a:gd name="T36" fmla="*/ 19 w 209"/>
                      <a:gd name="T37" fmla="*/ 0 h 11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09"/>
                      <a:gd name="T58" fmla="*/ 0 h 111"/>
                      <a:gd name="T59" fmla="*/ 209 w 209"/>
                      <a:gd name="T60" fmla="*/ 111 h 11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09" h="111">
                        <a:moveTo>
                          <a:pt x="19" y="0"/>
                        </a:moveTo>
                        <a:lnTo>
                          <a:pt x="43" y="12"/>
                        </a:lnTo>
                        <a:lnTo>
                          <a:pt x="74" y="25"/>
                        </a:lnTo>
                        <a:lnTo>
                          <a:pt x="98" y="49"/>
                        </a:lnTo>
                        <a:lnTo>
                          <a:pt x="123" y="62"/>
                        </a:lnTo>
                        <a:lnTo>
                          <a:pt x="135" y="68"/>
                        </a:lnTo>
                        <a:lnTo>
                          <a:pt x="166" y="80"/>
                        </a:lnTo>
                        <a:lnTo>
                          <a:pt x="190" y="86"/>
                        </a:lnTo>
                        <a:lnTo>
                          <a:pt x="209" y="92"/>
                        </a:lnTo>
                        <a:lnTo>
                          <a:pt x="184" y="111"/>
                        </a:lnTo>
                        <a:lnTo>
                          <a:pt x="166" y="105"/>
                        </a:lnTo>
                        <a:lnTo>
                          <a:pt x="154" y="105"/>
                        </a:lnTo>
                        <a:lnTo>
                          <a:pt x="111" y="105"/>
                        </a:lnTo>
                        <a:lnTo>
                          <a:pt x="55" y="92"/>
                        </a:lnTo>
                        <a:lnTo>
                          <a:pt x="37" y="80"/>
                        </a:lnTo>
                        <a:lnTo>
                          <a:pt x="0" y="62"/>
                        </a:lnTo>
                        <a:lnTo>
                          <a:pt x="0" y="37"/>
                        </a:lnTo>
                        <a:lnTo>
                          <a:pt x="12" y="6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54" name="Freeform 633"/>
                  <p:cNvSpPr>
                    <a:spLocks/>
                  </p:cNvSpPr>
                  <p:nvPr/>
                </p:nvSpPr>
                <p:spPr bwMode="auto">
                  <a:xfrm>
                    <a:off x="984" y="3281"/>
                    <a:ext cx="92" cy="160"/>
                  </a:xfrm>
                  <a:custGeom>
                    <a:avLst/>
                    <a:gdLst>
                      <a:gd name="T0" fmla="*/ 74 w 92"/>
                      <a:gd name="T1" fmla="*/ 0 h 160"/>
                      <a:gd name="T2" fmla="*/ 37 w 92"/>
                      <a:gd name="T3" fmla="*/ 31 h 160"/>
                      <a:gd name="T4" fmla="*/ 19 w 92"/>
                      <a:gd name="T5" fmla="*/ 49 h 160"/>
                      <a:gd name="T6" fmla="*/ 7 w 92"/>
                      <a:gd name="T7" fmla="*/ 68 h 160"/>
                      <a:gd name="T8" fmla="*/ 0 w 92"/>
                      <a:gd name="T9" fmla="*/ 86 h 160"/>
                      <a:gd name="T10" fmla="*/ 0 w 92"/>
                      <a:gd name="T11" fmla="*/ 123 h 160"/>
                      <a:gd name="T12" fmla="*/ 19 w 92"/>
                      <a:gd name="T13" fmla="*/ 154 h 160"/>
                      <a:gd name="T14" fmla="*/ 25 w 92"/>
                      <a:gd name="T15" fmla="*/ 160 h 160"/>
                      <a:gd name="T16" fmla="*/ 31 w 92"/>
                      <a:gd name="T17" fmla="*/ 160 h 160"/>
                      <a:gd name="T18" fmla="*/ 31 w 92"/>
                      <a:gd name="T19" fmla="*/ 141 h 160"/>
                      <a:gd name="T20" fmla="*/ 37 w 92"/>
                      <a:gd name="T21" fmla="*/ 111 h 160"/>
                      <a:gd name="T22" fmla="*/ 56 w 92"/>
                      <a:gd name="T23" fmla="*/ 86 h 160"/>
                      <a:gd name="T24" fmla="*/ 74 w 92"/>
                      <a:gd name="T25" fmla="*/ 74 h 160"/>
                      <a:gd name="T26" fmla="*/ 86 w 92"/>
                      <a:gd name="T27" fmla="*/ 55 h 160"/>
                      <a:gd name="T28" fmla="*/ 86 w 92"/>
                      <a:gd name="T29" fmla="*/ 43 h 160"/>
                      <a:gd name="T30" fmla="*/ 92 w 92"/>
                      <a:gd name="T31" fmla="*/ 31 h 160"/>
                      <a:gd name="T32" fmla="*/ 86 w 92"/>
                      <a:gd name="T33" fmla="*/ 25 h 160"/>
                      <a:gd name="T34" fmla="*/ 74 w 92"/>
                      <a:gd name="T35" fmla="*/ 0 h 16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2"/>
                      <a:gd name="T55" fmla="*/ 0 h 160"/>
                      <a:gd name="T56" fmla="*/ 92 w 92"/>
                      <a:gd name="T57" fmla="*/ 160 h 16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2" h="160">
                        <a:moveTo>
                          <a:pt x="74" y="0"/>
                        </a:moveTo>
                        <a:lnTo>
                          <a:pt x="37" y="31"/>
                        </a:lnTo>
                        <a:lnTo>
                          <a:pt x="19" y="49"/>
                        </a:lnTo>
                        <a:lnTo>
                          <a:pt x="7" y="68"/>
                        </a:lnTo>
                        <a:lnTo>
                          <a:pt x="0" y="86"/>
                        </a:lnTo>
                        <a:lnTo>
                          <a:pt x="0" y="123"/>
                        </a:lnTo>
                        <a:lnTo>
                          <a:pt x="19" y="154"/>
                        </a:lnTo>
                        <a:lnTo>
                          <a:pt x="25" y="160"/>
                        </a:lnTo>
                        <a:lnTo>
                          <a:pt x="31" y="160"/>
                        </a:lnTo>
                        <a:lnTo>
                          <a:pt x="31" y="141"/>
                        </a:lnTo>
                        <a:lnTo>
                          <a:pt x="37" y="111"/>
                        </a:lnTo>
                        <a:lnTo>
                          <a:pt x="56" y="86"/>
                        </a:lnTo>
                        <a:lnTo>
                          <a:pt x="74" y="74"/>
                        </a:lnTo>
                        <a:lnTo>
                          <a:pt x="86" y="55"/>
                        </a:lnTo>
                        <a:lnTo>
                          <a:pt x="86" y="43"/>
                        </a:lnTo>
                        <a:lnTo>
                          <a:pt x="92" y="31"/>
                        </a:lnTo>
                        <a:lnTo>
                          <a:pt x="86" y="25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743" name="Rectangle 652"/>
              <p:cNvSpPr>
                <a:spLocks noChangeArrowheads="1"/>
              </p:cNvSpPr>
              <p:nvPr/>
            </p:nvSpPr>
            <p:spPr bwMode="auto">
              <a:xfrm>
                <a:off x="640" y="2131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44" name="Rectangle 653"/>
              <p:cNvSpPr>
                <a:spLocks noChangeArrowheads="1"/>
              </p:cNvSpPr>
              <p:nvPr/>
            </p:nvSpPr>
            <p:spPr bwMode="auto">
              <a:xfrm>
                <a:off x="622" y="2321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45" name="Rectangle 654"/>
              <p:cNvSpPr>
                <a:spLocks noChangeArrowheads="1"/>
              </p:cNvSpPr>
              <p:nvPr/>
            </p:nvSpPr>
            <p:spPr bwMode="auto">
              <a:xfrm>
                <a:off x="818" y="2333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46" name="Rectangle 655"/>
              <p:cNvSpPr>
                <a:spLocks noChangeArrowheads="1"/>
              </p:cNvSpPr>
              <p:nvPr/>
            </p:nvSpPr>
            <p:spPr bwMode="auto">
              <a:xfrm>
                <a:off x="830" y="2131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47" name="Rectangle 656"/>
              <p:cNvSpPr>
                <a:spLocks noChangeArrowheads="1"/>
              </p:cNvSpPr>
              <p:nvPr/>
            </p:nvSpPr>
            <p:spPr bwMode="auto">
              <a:xfrm>
                <a:off x="738" y="2087"/>
                <a:ext cx="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48" name="Rectangle 657"/>
              <p:cNvSpPr>
                <a:spLocks noChangeArrowheads="1"/>
              </p:cNvSpPr>
              <p:nvPr/>
            </p:nvSpPr>
            <p:spPr bwMode="auto">
              <a:xfrm>
                <a:off x="726" y="2284"/>
                <a:ext cx="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49" name="Rectangle 658"/>
              <p:cNvSpPr>
                <a:spLocks noChangeArrowheads="1"/>
              </p:cNvSpPr>
              <p:nvPr/>
            </p:nvSpPr>
            <p:spPr bwMode="auto">
              <a:xfrm>
                <a:off x="567" y="2210"/>
                <a:ext cx="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659"/>
          <p:cNvGrpSpPr>
            <a:grpSpLocks/>
          </p:cNvGrpSpPr>
          <p:nvPr/>
        </p:nvGrpSpPr>
        <p:grpSpPr bwMode="auto">
          <a:xfrm>
            <a:off x="889000" y="2673350"/>
            <a:ext cx="1481138" cy="808038"/>
            <a:chOff x="710" y="1774"/>
            <a:chExt cx="933" cy="509"/>
          </a:xfrm>
        </p:grpSpPr>
        <p:grpSp>
          <p:nvGrpSpPr>
            <p:cNvPr id="29720" name="Group 660"/>
            <p:cNvGrpSpPr>
              <a:grpSpLocks/>
            </p:cNvGrpSpPr>
            <p:nvPr/>
          </p:nvGrpSpPr>
          <p:grpSpPr bwMode="auto">
            <a:xfrm>
              <a:off x="710" y="1774"/>
              <a:ext cx="347" cy="365"/>
              <a:chOff x="710" y="1774"/>
              <a:chExt cx="347" cy="365"/>
            </a:xfrm>
          </p:grpSpPr>
          <p:sp>
            <p:nvSpPr>
              <p:cNvPr id="29726" name="Oval 661"/>
              <p:cNvSpPr>
                <a:spLocks noChangeArrowheads="1"/>
              </p:cNvSpPr>
              <p:nvPr/>
            </p:nvSpPr>
            <p:spPr bwMode="auto">
              <a:xfrm>
                <a:off x="713" y="1795"/>
                <a:ext cx="344" cy="344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27" name="Rectangle 662"/>
              <p:cNvSpPr>
                <a:spLocks noChangeArrowheads="1"/>
              </p:cNvSpPr>
              <p:nvPr/>
            </p:nvSpPr>
            <p:spPr bwMode="auto">
              <a:xfrm>
                <a:off x="944" y="1952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28" name="Rectangle 663"/>
              <p:cNvSpPr>
                <a:spLocks noChangeArrowheads="1"/>
              </p:cNvSpPr>
              <p:nvPr/>
            </p:nvSpPr>
            <p:spPr bwMode="auto">
              <a:xfrm>
                <a:off x="796" y="1934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29" name="Rectangle 664"/>
              <p:cNvSpPr>
                <a:spLocks noChangeArrowheads="1"/>
              </p:cNvSpPr>
              <p:nvPr/>
            </p:nvSpPr>
            <p:spPr bwMode="auto">
              <a:xfrm>
                <a:off x="815" y="1774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30" name="Rectangle 665"/>
              <p:cNvSpPr>
                <a:spLocks noChangeArrowheads="1"/>
              </p:cNvSpPr>
              <p:nvPr/>
            </p:nvSpPr>
            <p:spPr bwMode="auto">
              <a:xfrm>
                <a:off x="993" y="1817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31" name="Freeform 666"/>
              <p:cNvSpPr>
                <a:spLocks/>
              </p:cNvSpPr>
              <p:nvPr/>
            </p:nvSpPr>
            <p:spPr bwMode="auto">
              <a:xfrm>
                <a:off x="919" y="1798"/>
                <a:ext cx="111" cy="258"/>
              </a:xfrm>
              <a:custGeom>
                <a:avLst/>
                <a:gdLst>
                  <a:gd name="T0" fmla="*/ 0 w 111"/>
                  <a:gd name="T1" fmla="*/ 0 h 258"/>
                  <a:gd name="T2" fmla="*/ 31 w 111"/>
                  <a:gd name="T3" fmla="*/ 86 h 258"/>
                  <a:gd name="T4" fmla="*/ 49 w 111"/>
                  <a:gd name="T5" fmla="*/ 147 h 258"/>
                  <a:gd name="T6" fmla="*/ 62 w 111"/>
                  <a:gd name="T7" fmla="*/ 190 h 258"/>
                  <a:gd name="T8" fmla="*/ 80 w 111"/>
                  <a:gd name="T9" fmla="*/ 221 h 258"/>
                  <a:gd name="T10" fmla="*/ 111 w 111"/>
                  <a:gd name="T11" fmla="*/ 258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258"/>
                  <a:gd name="T20" fmla="*/ 111 w 111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258">
                    <a:moveTo>
                      <a:pt x="0" y="0"/>
                    </a:moveTo>
                    <a:lnTo>
                      <a:pt x="31" y="86"/>
                    </a:lnTo>
                    <a:lnTo>
                      <a:pt x="49" y="147"/>
                    </a:lnTo>
                    <a:lnTo>
                      <a:pt x="62" y="190"/>
                    </a:lnTo>
                    <a:lnTo>
                      <a:pt x="80" y="221"/>
                    </a:lnTo>
                    <a:lnTo>
                      <a:pt x="111" y="2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2" name="Freeform 667"/>
              <p:cNvSpPr>
                <a:spLocks/>
              </p:cNvSpPr>
              <p:nvPr/>
            </p:nvSpPr>
            <p:spPr bwMode="auto">
              <a:xfrm>
                <a:off x="919" y="1976"/>
                <a:ext cx="68" cy="160"/>
              </a:xfrm>
              <a:custGeom>
                <a:avLst/>
                <a:gdLst>
                  <a:gd name="T0" fmla="*/ 68 w 68"/>
                  <a:gd name="T1" fmla="*/ 0 h 160"/>
                  <a:gd name="T2" fmla="*/ 37 w 68"/>
                  <a:gd name="T3" fmla="*/ 49 h 160"/>
                  <a:gd name="T4" fmla="*/ 18 w 68"/>
                  <a:gd name="T5" fmla="*/ 80 h 160"/>
                  <a:gd name="T6" fmla="*/ 6 w 68"/>
                  <a:gd name="T7" fmla="*/ 123 h 160"/>
                  <a:gd name="T8" fmla="*/ 0 w 68"/>
                  <a:gd name="T9" fmla="*/ 16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60"/>
                  <a:gd name="T17" fmla="*/ 68 w 6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60">
                    <a:moveTo>
                      <a:pt x="68" y="0"/>
                    </a:moveTo>
                    <a:lnTo>
                      <a:pt x="37" y="49"/>
                    </a:lnTo>
                    <a:lnTo>
                      <a:pt x="18" y="80"/>
                    </a:lnTo>
                    <a:lnTo>
                      <a:pt x="6" y="123"/>
                    </a:ln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3" name="Freeform 668"/>
              <p:cNvSpPr>
                <a:spLocks/>
              </p:cNvSpPr>
              <p:nvPr/>
            </p:nvSpPr>
            <p:spPr bwMode="auto">
              <a:xfrm>
                <a:off x="710" y="1933"/>
                <a:ext cx="227" cy="117"/>
              </a:xfrm>
              <a:custGeom>
                <a:avLst/>
                <a:gdLst>
                  <a:gd name="T0" fmla="*/ 0 w 227"/>
                  <a:gd name="T1" fmla="*/ 0 h 117"/>
                  <a:gd name="T2" fmla="*/ 43 w 227"/>
                  <a:gd name="T3" fmla="*/ 31 h 117"/>
                  <a:gd name="T4" fmla="*/ 92 w 227"/>
                  <a:gd name="T5" fmla="*/ 55 h 117"/>
                  <a:gd name="T6" fmla="*/ 142 w 227"/>
                  <a:gd name="T7" fmla="*/ 62 h 117"/>
                  <a:gd name="T8" fmla="*/ 166 w 227"/>
                  <a:gd name="T9" fmla="*/ 62 h 117"/>
                  <a:gd name="T10" fmla="*/ 197 w 227"/>
                  <a:gd name="T11" fmla="*/ 80 h 117"/>
                  <a:gd name="T12" fmla="*/ 215 w 227"/>
                  <a:gd name="T13" fmla="*/ 98 h 117"/>
                  <a:gd name="T14" fmla="*/ 227 w 227"/>
                  <a:gd name="T15" fmla="*/ 117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17"/>
                  <a:gd name="T26" fmla="*/ 227 w 227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17">
                    <a:moveTo>
                      <a:pt x="0" y="0"/>
                    </a:moveTo>
                    <a:lnTo>
                      <a:pt x="43" y="31"/>
                    </a:lnTo>
                    <a:lnTo>
                      <a:pt x="92" y="55"/>
                    </a:lnTo>
                    <a:lnTo>
                      <a:pt x="142" y="62"/>
                    </a:lnTo>
                    <a:lnTo>
                      <a:pt x="166" y="62"/>
                    </a:lnTo>
                    <a:lnTo>
                      <a:pt x="197" y="80"/>
                    </a:lnTo>
                    <a:lnTo>
                      <a:pt x="215" y="98"/>
                    </a:lnTo>
                    <a:lnTo>
                      <a:pt x="227" y="1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34" name="Group 669"/>
              <p:cNvGrpSpPr>
                <a:grpSpLocks/>
              </p:cNvGrpSpPr>
              <p:nvPr/>
            </p:nvGrpSpPr>
            <p:grpSpPr bwMode="auto">
              <a:xfrm>
                <a:off x="756" y="1899"/>
                <a:ext cx="228" cy="129"/>
                <a:chOff x="756" y="1899"/>
                <a:chExt cx="228" cy="129"/>
              </a:xfrm>
            </p:grpSpPr>
            <p:sp>
              <p:nvSpPr>
                <p:cNvPr id="29735" name="Oval 670"/>
                <p:cNvSpPr>
                  <a:spLocks noChangeArrowheads="1"/>
                </p:cNvSpPr>
                <p:nvPr/>
              </p:nvSpPr>
              <p:spPr bwMode="auto">
                <a:xfrm>
                  <a:off x="756" y="1961"/>
                  <a:ext cx="37" cy="31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36" name="Oval 671"/>
                <p:cNvSpPr>
                  <a:spLocks noChangeArrowheads="1"/>
                </p:cNvSpPr>
                <p:nvPr/>
              </p:nvSpPr>
              <p:spPr bwMode="auto">
                <a:xfrm>
                  <a:off x="855" y="1985"/>
                  <a:ext cx="30" cy="2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37" name="Oval 672"/>
                <p:cNvSpPr>
                  <a:spLocks noChangeArrowheads="1"/>
                </p:cNvSpPr>
                <p:nvPr/>
              </p:nvSpPr>
              <p:spPr bwMode="auto">
                <a:xfrm>
                  <a:off x="947" y="2004"/>
                  <a:ext cx="37" cy="2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38" name="Oval 673"/>
                <p:cNvSpPr>
                  <a:spLocks noChangeArrowheads="1"/>
                </p:cNvSpPr>
                <p:nvPr/>
              </p:nvSpPr>
              <p:spPr bwMode="auto">
                <a:xfrm>
                  <a:off x="953" y="1899"/>
                  <a:ext cx="31" cy="3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721" name="Oval 674"/>
            <p:cNvSpPr>
              <a:spLocks noChangeArrowheads="1"/>
            </p:cNvSpPr>
            <p:nvPr/>
          </p:nvSpPr>
          <p:spPr bwMode="auto">
            <a:xfrm>
              <a:off x="1594" y="2228"/>
              <a:ext cx="49" cy="5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29722" name="Group 675"/>
            <p:cNvGrpSpPr>
              <a:grpSpLocks/>
            </p:cNvGrpSpPr>
            <p:nvPr/>
          </p:nvGrpSpPr>
          <p:grpSpPr bwMode="auto">
            <a:xfrm>
              <a:off x="1570" y="1958"/>
              <a:ext cx="61" cy="264"/>
              <a:chOff x="1570" y="1958"/>
              <a:chExt cx="61" cy="264"/>
            </a:xfrm>
          </p:grpSpPr>
          <p:sp>
            <p:nvSpPr>
              <p:cNvPr id="29724" name="Freeform 676"/>
              <p:cNvSpPr>
                <a:spLocks/>
              </p:cNvSpPr>
              <p:nvPr/>
            </p:nvSpPr>
            <p:spPr bwMode="auto">
              <a:xfrm>
                <a:off x="1570" y="2179"/>
                <a:ext cx="61" cy="43"/>
              </a:xfrm>
              <a:custGeom>
                <a:avLst/>
                <a:gdLst>
                  <a:gd name="T0" fmla="*/ 36 w 61"/>
                  <a:gd name="T1" fmla="*/ 43 h 43"/>
                  <a:gd name="T2" fmla="*/ 0 w 61"/>
                  <a:gd name="T3" fmla="*/ 12 h 43"/>
                  <a:gd name="T4" fmla="*/ 36 w 61"/>
                  <a:gd name="T5" fmla="*/ 18 h 43"/>
                  <a:gd name="T6" fmla="*/ 61 w 61"/>
                  <a:gd name="T7" fmla="*/ 0 h 43"/>
                  <a:gd name="T8" fmla="*/ 36 w 61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43"/>
                  <a:gd name="T17" fmla="*/ 61 w 6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43">
                    <a:moveTo>
                      <a:pt x="36" y="43"/>
                    </a:moveTo>
                    <a:lnTo>
                      <a:pt x="0" y="12"/>
                    </a:lnTo>
                    <a:lnTo>
                      <a:pt x="36" y="18"/>
                    </a:lnTo>
                    <a:lnTo>
                      <a:pt x="61" y="0"/>
                    </a:lnTo>
                    <a:lnTo>
                      <a:pt x="36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Line 677"/>
              <p:cNvSpPr>
                <a:spLocks noChangeShapeType="1"/>
              </p:cNvSpPr>
              <p:nvPr/>
            </p:nvSpPr>
            <p:spPr bwMode="auto">
              <a:xfrm>
                <a:off x="1576" y="1958"/>
                <a:ext cx="30" cy="2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23" name="Line 678"/>
            <p:cNvSpPr>
              <a:spLocks noChangeShapeType="1"/>
            </p:cNvSpPr>
            <p:nvPr/>
          </p:nvSpPr>
          <p:spPr bwMode="auto">
            <a:xfrm>
              <a:off x="1060" y="1958"/>
              <a:ext cx="5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679"/>
          <p:cNvGrpSpPr>
            <a:grpSpLocks/>
          </p:cNvGrpSpPr>
          <p:nvPr/>
        </p:nvGrpSpPr>
        <p:grpSpPr bwMode="auto">
          <a:xfrm>
            <a:off x="893763" y="2001838"/>
            <a:ext cx="1476375" cy="873125"/>
            <a:chOff x="713" y="1381"/>
            <a:chExt cx="930" cy="550"/>
          </a:xfrm>
        </p:grpSpPr>
        <p:sp>
          <p:nvSpPr>
            <p:cNvPr id="29707" name="Oval 680"/>
            <p:cNvSpPr>
              <a:spLocks noChangeArrowheads="1"/>
            </p:cNvSpPr>
            <p:nvPr/>
          </p:nvSpPr>
          <p:spPr bwMode="auto">
            <a:xfrm>
              <a:off x="1594" y="1882"/>
              <a:ext cx="49" cy="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29708" name="Group 681"/>
            <p:cNvGrpSpPr>
              <a:grpSpLocks/>
            </p:cNvGrpSpPr>
            <p:nvPr/>
          </p:nvGrpSpPr>
          <p:grpSpPr bwMode="auto">
            <a:xfrm>
              <a:off x="713" y="1381"/>
              <a:ext cx="344" cy="359"/>
              <a:chOff x="713" y="1381"/>
              <a:chExt cx="344" cy="359"/>
            </a:xfrm>
          </p:grpSpPr>
          <p:sp>
            <p:nvSpPr>
              <p:cNvPr id="29712" name="Oval 682"/>
              <p:cNvSpPr>
                <a:spLocks noChangeArrowheads="1"/>
              </p:cNvSpPr>
              <p:nvPr/>
            </p:nvSpPr>
            <p:spPr bwMode="auto">
              <a:xfrm>
                <a:off x="713" y="1390"/>
                <a:ext cx="344" cy="350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13" name="Freeform 683"/>
              <p:cNvSpPr>
                <a:spLocks/>
              </p:cNvSpPr>
              <p:nvPr/>
            </p:nvSpPr>
            <p:spPr bwMode="auto">
              <a:xfrm>
                <a:off x="876" y="1393"/>
                <a:ext cx="147" cy="258"/>
              </a:xfrm>
              <a:custGeom>
                <a:avLst/>
                <a:gdLst>
                  <a:gd name="T0" fmla="*/ 0 w 147"/>
                  <a:gd name="T1" fmla="*/ 0 h 258"/>
                  <a:gd name="T2" fmla="*/ 19 w 147"/>
                  <a:gd name="T3" fmla="*/ 80 h 258"/>
                  <a:gd name="T4" fmla="*/ 68 w 147"/>
                  <a:gd name="T5" fmla="*/ 178 h 258"/>
                  <a:gd name="T6" fmla="*/ 147 w 147"/>
                  <a:gd name="T7" fmla="*/ 258 h 2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258"/>
                  <a:gd name="T14" fmla="*/ 147 w 147"/>
                  <a:gd name="T15" fmla="*/ 258 h 2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258">
                    <a:moveTo>
                      <a:pt x="0" y="0"/>
                    </a:moveTo>
                    <a:lnTo>
                      <a:pt x="19" y="80"/>
                    </a:lnTo>
                    <a:lnTo>
                      <a:pt x="68" y="178"/>
                    </a:lnTo>
                    <a:lnTo>
                      <a:pt x="147" y="2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684"/>
              <p:cNvSpPr>
                <a:spLocks/>
              </p:cNvSpPr>
              <p:nvPr/>
            </p:nvSpPr>
            <p:spPr bwMode="auto">
              <a:xfrm>
                <a:off x="723" y="1504"/>
                <a:ext cx="196" cy="122"/>
              </a:xfrm>
              <a:custGeom>
                <a:avLst/>
                <a:gdLst>
                  <a:gd name="T0" fmla="*/ 0 w 196"/>
                  <a:gd name="T1" fmla="*/ 0 h 122"/>
                  <a:gd name="T2" fmla="*/ 49 w 196"/>
                  <a:gd name="T3" fmla="*/ 43 h 122"/>
                  <a:gd name="T4" fmla="*/ 98 w 196"/>
                  <a:gd name="T5" fmla="*/ 61 h 122"/>
                  <a:gd name="T6" fmla="*/ 147 w 196"/>
                  <a:gd name="T7" fmla="*/ 67 h 122"/>
                  <a:gd name="T8" fmla="*/ 178 w 196"/>
                  <a:gd name="T9" fmla="*/ 92 h 122"/>
                  <a:gd name="T10" fmla="*/ 196 w 196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122"/>
                  <a:gd name="T20" fmla="*/ 196 w 196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122">
                    <a:moveTo>
                      <a:pt x="0" y="0"/>
                    </a:moveTo>
                    <a:lnTo>
                      <a:pt x="49" y="43"/>
                    </a:lnTo>
                    <a:lnTo>
                      <a:pt x="98" y="61"/>
                    </a:lnTo>
                    <a:lnTo>
                      <a:pt x="147" y="67"/>
                    </a:lnTo>
                    <a:lnTo>
                      <a:pt x="178" y="92"/>
                    </a:lnTo>
                    <a:lnTo>
                      <a:pt x="196" y="1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685"/>
              <p:cNvSpPr>
                <a:spLocks/>
              </p:cNvSpPr>
              <p:nvPr/>
            </p:nvSpPr>
            <p:spPr bwMode="auto">
              <a:xfrm>
                <a:off x="882" y="1583"/>
                <a:ext cx="68" cy="148"/>
              </a:xfrm>
              <a:custGeom>
                <a:avLst/>
                <a:gdLst>
                  <a:gd name="T0" fmla="*/ 68 w 68"/>
                  <a:gd name="T1" fmla="*/ 0 h 148"/>
                  <a:gd name="T2" fmla="*/ 37 w 68"/>
                  <a:gd name="T3" fmla="*/ 43 h 148"/>
                  <a:gd name="T4" fmla="*/ 13 w 68"/>
                  <a:gd name="T5" fmla="*/ 92 h 148"/>
                  <a:gd name="T6" fmla="*/ 0 w 68"/>
                  <a:gd name="T7" fmla="*/ 148 h 1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48"/>
                  <a:gd name="T14" fmla="*/ 68 w 68"/>
                  <a:gd name="T15" fmla="*/ 148 h 1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48">
                    <a:moveTo>
                      <a:pt x="68" y="0"/>
                    </a:moveTo>
                    <a:lnTo>
                      <a:pt x="37" y="43"/>
                    </a:lnTo>
                    <a:lnTo>
                      <a:pt x="13" y="92"/>
                    </a:lnTo>
                    <a:lnTo>
                      <a:pt x="0" y="1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Rectangle 686"/>
              <p:cNvSpPr>
                <a:spLocks noChangeArrowheads="1"/>
              </p:cNvSpPr>
              <p:nvPr/>
            </p:nvSpPr>
            <p:spPr bwMode="auto">
              <a:xfrm>
                <a:off x="766" y="1516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17" name="Rectangle 687"/>
              <p:cNvSpPr>
                <a:spLocks noChangeArrowheads="1"/>
              </p:cNvSpPr>
              <p:nvPr/>
            </p:nvSpPr>
            <p:spPr bwMode="auto">
              <a:xfrm>
                <a:off x="919" y="1553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18" name="Rectangle 688"/>
              <p:cNvSpPr>
                <a:spLocks noChangeArrowheads="1"/>
              </p:cNvSpPr>
              <p:nvPr/>
            </p:nvSpPr>
            <p:spPr bwMode="auto">
              <a:xfrm>
                <a:off x="944" y="1381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29719" name="Rectangle 689"/>
              <p:cNvSpPr>
                <a:spLocks noChangeArrowheads="1"/>
              </p:cNvSpPr>
              <p:nvPr/>
            </p:nvSpPr>
            <p:spPr bwMode="auto">
              <a:xfrm>
                <a:off x="778" y="1381"/>
                <a:ext cx="5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09" name="Group 690"/>
            <p:cNvGrpSpPr>
              <a:grpSpLocks/>
            </p:cNvGrpSpPr>
            <p:nvPr/>
          </p:nvGrpSpPr>
          <p:grpSpPr bwMode="auto">
            <a:xfrm>
              <a:off x="1048" y="1559"/>
              <a:ext cx="558" cy="344"/>
              <a:chOff x="1048" y="1559"/>
              <a:chExt cx="558" cy="344"/>
            </a:xfrm>
          </p:grpSpPr>
          <p:sp>
            <p:nvSpPr>
              <p:cNvPr id="29710" name="Freeform 691"/>
              <p:cNvSpPr>
                <a:spLocks/>
              </p:cNvSpPr>
              <p:nvPr/>
            </p:nvSpPr>
            <p:spPr bwMode="auto">
              <a:xfrm>
                <a:off x="1557" y="1853"/>
                <a:ext cx="49" cy="50"/>
              </a:xfrm>
              <a:custGeom>
                <a:avLst/>
                <a:gdLst>
                  <a:gd name="T0" fmla="*/ 49 w 49"/>
                  <a:gd name="T1" fmla="*/ 43 h 50"/>
                  <a:gd name="T2" fmla="*/ 0 w 49"/>
                  <a:gd name="T3" fmla="*/ 50 h 50"/>
                  <a:gd name="T4" fmla="*/ 31 w 49"/>
                  <a:gd name="T5" fmla="*/ 31 h 50"/>
                  <a:gd name="T6" fmla="*/ 31 w 49"/>
                  <a:gd name="T7" fmla="*/ 0 h 50"/>
                  <a:gd name="T8" fmla="*/ 49 w 49"/>
                  <a:gd name="T9" fmla="*/ 4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50"/>
                  <a:gd name="T17" fmla="*/ 49 w 4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50">
                    <a:moveTo>
                      <a:pt x="49" y="43"/>
                    </a:moveTo>
                    <a:lnTo>
                      <a:pt x="0" y="50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4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Line 692"/>
              <p:cNvSpPr>
                <a:spLocks noChangeShapeType="1"/>
              </p:cNvSpPr>
              <p:nvPr/>
            </p:nvSpPr>
            <p:spPr bwMode="auto">
              <a:xfrm>
                <a:off x="1048" y="1559"/>
                <a:ext cx="540" cy="3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F563D424-BEC2-462E-A92E-91526A367FF1}" type="slidenum">
              <a:rPr lang="en-US" altLang="en-US" sz="1200">
                <a:latin typeface="Arial" panose="020B0604020202020204" pitchFamily="34" charset="0"/>
              </a:rPr>
              <a:pPr algn="ctr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30723" name="Group 229"/>
          <p:cNvGrpSpPr>
            <a:grpSpLocks/>
          </p:cNvGrpSpPr>
          <p:nvPr/>
        </p:nvGrpSpPr>
        <p:grpSpPr bwMode="auto">
          <a:xfrm>
            <a:off x="1649413" y="889000"/>
            <a:ext cx="6015037" cy="4287838"/>
            <a:chOff x="1039" y="560"/>
            <a:chExt cx="3789" cy="2701"/>
          </a:xfrm>
        </p:grpSpPr>
        <p:sp>
          <p:nvSpPr>
            <p:cNvPr id="30815" name="Rectangle 230"/>
            <p:cNvSpPr>
              <a:spLocks noChangeArrowheads="1"/>
            </p:cNvSpPr>
            <p:nvPr/>
          </p:nvSpPr>
          <p:spPr bwMode="auto">
            <a:xfrm rot="-5400000">
              <a:off x="3661" y="2018"/>
              <a:ext cx="1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sz="2000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C (cementite)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16" name="Line 231"/>
            <p:cNvSpPr>
              <a:spLocks noChangeShapeType="1"/>
            </p:cNvSpPr>
            <p:nvPr/>
          </p:nvSpPr>
          <p:spPr bwMode="auto">
            <a:xfrm>
              <a:off x="1371" y="2311"/>
              <a:ext cx="2754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Rectangle 232"/>
            <p:cNvSpPr>
              <a:spLocks noChangeArrowheads="1"/>
            </p:cNvSpPr>
            <p:nvPr/>
          </p:nvSpPr>
          <p:spPr bwMode="auto">
            <a:xfrm>
              <a:off x="1330" y="786"/>
              <a:ext cx="2798" cy="20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18" name="Freeform 233"/>
            <p:cNvSpPr>
              <a:spLocks/>
            </p:cNvSpPr>
            <p:nvPr/>
          </p:nvSpPr>
          <p:spPr bwMode="auto">
            <a:xfrm>
              <a:off x="1327" y="986"/>
              <a:ext cx="889" cy="1319"/>
            </a:xfrm>
            <a:custGeom>
              <a:avLst/>
              <a:gdLst>
                <a:gd name="T0" fmla="*/ 7 w 934"/>
                <a:gd name="T1" fmla="*/ 196 h 1398"/>
                <a:gd name="T2" fmla="*/ 103 w 934"/>
                <a:gd name="T3" fmla="*/ 0 h 1398"/>
                <a:gd name="T4" fmla="*/ 851 w 934"/>
                <a:gd name="T5" fmla="*/ 564 h 1398"/>
                <a:gd name="T6" fmla="*/ 889 w 934"/>
                <a:gd name="T7" fmla="*/ 596 h 1398"/>
                <a:gd name="T8" fmla="*/ 538 w 934"/>
                <a:gd name="T9" fmla="*/ 1046 h 1398"/>
                <a:gd name="T10" fmla="*/ 423 w 934"/>
                <a:gd name="T11" fmla="*/ 1192 h 1398"/>
                <a:gd name="T12" fmla="*/ 320 w 934"/>
                <a:gd name="T13" fmla="*/ 1319 h 1398"/>
                <a:gd name="T14" fmla="*/ 275 w 934"/>
                <a:gd name="T15" fmla="*/ 1306 h 1398"/>
                <a:gd name="T16" fmla="*/ 230 w 934"/>
                <a:gd name="T17" fmla="*/ 1268 h 1398"/>
                <a:gd name="T18" fmla="*/ 186 w 934"/>
                <a:gd name="T19" fmla="*/ 1224 h 1398"/>
                <a:gd name="T20" fmla="*/ 128 w 934"/>
                <a:gd name="T21" fmla="*/ 1166 h 1398"/>
                <a:gd name="T22" fmla="*/ 89 w 934"/>
                <a:gd name="T23" fmla="*/ 1110 h 1398"/>
                <a:gd name="T24" fmla="*/ 38 w 934"/>
                <a:gd name="T25" fmla="*/ 1040 h 1398"/>
                <a:gd name="T26" fmla="*/ 0 w 934"/>
                <a:gd name="T27" fmla="*/ 970 h 1398"/>
                <a:gd name="T28" fmla="*/ 7 w 934"/>
                <a:gd name="T29" fmla="*/ 196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Freeform 234"/>
            <p:cNvSpPr>
              <a:spLocks/>
            </p:cNvSpPr>
            <p:nvPr/>
          </p:nvSpPr>
          <p:spPr bwMode="auto">
            <a:xfrm>
              <a:off x="1327" y="788"/>
              <a:ext cx="2798" cy="788"/>
            </a:xfrm>
            <a:custGeom>
              <a:avLst/>
              <a:gdLst>
                <a:gd name="T0" fmla="*/ 7 w 2937"/>
                <a:gd name="T1" fmla="*/ 0 h 834"/>
                <a:gd name="T2" fmla="*/ 0 w 2937"/>
                <a:gd name="T3" fmla="*/ 95 h 834"/>
                <a:gd name="T4" fmla="*/ 173 w 2937"/>
                <a:gd name="T5" fmla="*/ 146 h 834"/>
                <a:gd name="T6" fmla="*/ 269 w 2937"/>
                <a:gd name="T7" fmla="*/ 191 h 834"/>
                <a:gd name="T8" fmla="*/ 384 w 2937"/>
                <a:gd name="T9" fmla="*/ 229 h 834"/>
                <a:gd name="T10" fmla="*/ 736 w 2937"/>
                <a:gd name="T11" fmla="*/ 350 h 834"/>
                <a:gd name="T12" fmla="*/ 1139 w 2937"/>
                <a:gd name="T13" fmla="*/ 502 h 834"/>
                <a:gd name="T14" fmla="*/ 1556 w 2937"/>
                <a:gd name="T15" fmla="*/ 667 h 834"/>
                <a:gd name="T16" fmla="*/ 1805 w 2937"/>
                <a:gd name="T17" fmla="*/ 788 h 834"/>
                <a:gd name="T18" fmla="*/ 1972 w 2937"/>
                <a:gd name="T19" fmla="*/ 730 h 834"/>
                <a:gd name="T20" fmla="*/ 2241 w 2937"/>
                <a:gd name="T21" fmla="*/ 680 h 834"/>
                <a:gd name="T22" fmla="*/ 2523 w 2937"/>
                <a:gd name="T23" fmla="*/ 629 h 834"/>
                <a:gd name="T24" fmla="*/ 2708 w 2937"/>
                <a:gd name="T25" fmla="*/ 610 h 834"/>
                <a:gd name="T26" fmla="*/ 2798 w 2937"/>
                <a:gd name="T27" fmla="*/ 604 h 834"/>
                <a:gd name="T28" fmla="*/ 2798 w 2937"/>
                <a:gd name="T29" fmla="*/ 0 h 834"/>
                <a:gd name="T30" fmla="*/ 7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Freeform 235"/>
            <p:cNvSpPr>
              <a:spLocks/>
            </p:cNvSpPr>
            <p:nvPr/>
          </p:nvSpPr>
          <p:spPr bwMode="auto">
            <a:xfrm>
              <a:off x="1328" y="1975"/>
              <a:ext cx="39" cy="907"/>
            </a:xfrm>
            <a:custGeom>
              <a:avLst/>
              <a:gdLst>
                <a:gd name="T0" fmla="*/ 0 w 41"/>
                <a:gd name="T1" fmla="*/ 0 h 961"/>
                <a:gd name="T2" fmla="*/ 39 w 41"/>
                <a:gd name="T3" fmla="*/ 336 h 961"/>
                <a:gd name="T4" fmla="*/ 0 w 41"/>
                <a:gd name="T5" fmla="*/ 907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Line 236"/>
            <p:cNvSpPr>
              <a:spLocks noChangeShapeType="1"/>
            </p:cNvSpPr>
            <p:nvPr/>
          </p:nvSpPr>
          <p:spPr bwMode="auto">
            <a:xfrm>
              <a:off x="2213" y="1588"/>
              <a:ext cx="1917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Line 237"/>
            <p:cNvSpPr>
              <a:spLocks noChangeShapeType="1"/>
            </p:cNvSpPr>
            <p:nvPr/>
          </p:nvSpPr>
          <p:spPr bwMode="auto">
            <a:xfrm>
              <a:off x="1385" y="983"/>
              <a:ext cx="20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Freeform 238"/>
            <p:cNvSpPr>
              <a:spLocks/>
            </p:cNvSpPr>
            <p:nvPr/>
          </p:nvSpPr>
          <p:spPr bwMode="auto">
            <a:xfrm>
              <a:off x="1329" y="897"/>
              <a:ext cx="58" cy="254"/>
            </a:xfrm>
            <a:custGeom>
              <a:avLst/>
              <a:gdLst>
                <a:gd name="T0" fmla="*/ 0 w 61"/>
                <a:gd name="T1" fmla="*/ 0 h 269"/>
                <a:gd name="T2" fmla="*/ 58 w 61"/>
                <a:gd name="T3" fmla="*/ 89 h 269"/>
                <a:gd name="T4" fmla="*/ 7 w 61"/>
                <a:gd name="T5" fmla="*/ 254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Rectangle 239"/>
            <p:cNvSpPr>
              <a:spLocks noChangeArrowheads="1"/>
            </p:cNvSpPr>
            <p:nvPr/>
          </p:nvSpPr>
          <p:spPr bwMode="auto">
            <a:xfrm>
              <a:off x="1039" y="738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25" name="Rectangle 240"/>
            <p:cNvSpPr>
              <a:spLocks noChangeArrowheads="1"/>
            </p:cNvSpPr>
            <p:nvPr/>
          </p:nvSpPr>
          <p:spPr bwMode="auto">
            <a:xfrm>
              <a:off x="1051" y="1081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26" name="Line 241"/>
            <p:cNvSpPr>
              <a:spLocks noChangeShapeType="1"/>
            </p:cNvSpPr>
            <p:nvPr/>
          </p:nvSpPr>
          <p:spPr bwMode="auto">
            <a:xfrm>
              <a:off x="1320" y="1138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Line 242"/>
            <p:cNvSpPr>
              <a:spLocks noChangeShapeType="1"/>
            </p:cNvSpPr>
            <p:nvPr/>
          </p:nvSpPr>
          <p:spPr bwMode="auto">
            <a:xfrm>
              <a:off x="1320" y="1487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Line 243"/>
            <p:cNvSpPr>
              <a:spLocks noChangeShapeType="1"/>
            </p:cNvSpPr>
            <p:nvPr/>
          </p:nvSpPr>
          <p:spPr bwMode="auto">
            <a:xfrm>
              <a:off x="1320" y="1835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Line 244"/>
            <p:cNvSpPr>
              <a:spLocks noChangeShapeType="1"/>
            </p:cNvSpPr>
            <p:nvPr/>
          </p:nvSpPr>
          <p:spPr bwMode="auto">
            <a:xfrm>
              <a:off x="1320" y="218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Line 245"/>
            <p:cNvSpPr>
              <a:spLocks noChangeShapeType="1"/>
            </p:cNvSpPr>
            <p:nvPr/>
          </p:nvSpPr>
          <p:spPr bwMode="auto">
            <a:xfrm>
              <a:off x="1320" y="253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Rectangle 246"/>
            <p:cNvSpPr>
              <a:spLocks noChangeArrowheads="1"/>
            </p:cNvSpPr>
            <p:nvPr/>
          </p:nvSpPr>
          <p:spPr bwMode="auto">
            <a:xfrm>
              <a:off x="1045" y="1424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1200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2" name="Rectangle 247"/>
            <p:cNvSpPr>
              <a:spLocks noChangeArrowheads="1"/>
            </p:cNvSpPr>
            <p:nvPr/>
          </p:nvSpPr>
          <p:spPr bwMode="auto">
            <a:xfrm>
              <a:off x="1051" y="1779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3" name="Rectangle 248"/>
            <p:cNvSpPr>
              <a:spLocks noChangeArrowheads="1"/>
            </p:cNvSpPr>
            <p:nvPr/>
          </p:nvSpPr>
          <p:spPr bwMode="auto">
            <a:xfrm>
              <a:off x="1109" y="2134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800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4" name="Rectangle 249"/>
            <p:cNvSpPr>
              <a:spLocks noChangeArrowheads="1"/>
            </p:cNvSpPr>
            <p:nvPr/>
          </p:nvSpPr>
          <p:spPr bwMode="auto">
            <a:xfrm>
              <a:off x="1109" y="2483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5" name="Rectangle 250"/>
            <p:cNvSpPr>
              <a:spLocks noChangeArrowheads="1"/>
            </p:cNvSpPr>
            <p:nvPr/>
          </p:nvSpPr>
          <p:spPr bwMode="auto">
            <a:xfrm>
              <a:off x="1115" y="2807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6" name="Rectangle 251"/>
            <p:cNvSpPr>
              <a:spLocks noChangeArrowheads="1"/>
            </p:cNvSpPr>
            <p:nvPr/>
          </p:nvSpPr>
          <p:spPr bwMode="auto">
            <a:xfrm>
              <a:off x="1295" y="288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7" name="Rectangle 252"/>
            <p:cNvSpPr>
              <a:spLocks noChangeArrowheads="1"/>
            </p:cNvSpPr>
            <p:nvPr/>
          </p:nvSpPr>
          <p:spPr bwMode="auto">
            <a:xfrm>
              <a:off x="1717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8" name="Rectangle 253"/>
            <p:cNvSpPr>
              <a:spLocks noChangeArrowheads="1"/>
            </p:cNvSpPr>
            <p:nvPr/>
          </p:nvSpPr>
          <p:spPr bwMode="auto">
            <a:xfrm>
              <a:off x="214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39" name="Rectangle 254"/>
            <p:cNvSpPr>
              <a:spLocks noChangeArrowheads="1"/>
            </p:cNvSpPr>
            <p:nvPr/>
          </p:nvSpPr>
          <p:spPr bwMode="auto">
            <a:xfrm>
              <a:off x="2555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0" name="Rectangle 255"/>
            <p:cNvSpPr>
              <a:spLocks noChangeArrowheads="1"/>
            </p:cNvSpPr>
            <p:nvPr/>
          </p:nvSpPr>
          <p:spPr bwMode="auto">
            <a:xfrm>
              <a:off x="2972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1" name="Rectangle 256"/>
            <p:cNvSpPr>
              <a:spLocks noChangeArrowheads="1"/>
            </p:cNvSpPr>
            <p:nvPr/>
          </p:nvSpPr>
          <p:spPr bwMode="auto">
            <a:xfrm>
              <a:off x="3388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2" name="Rectangle 257"/>
            <p:cNvSpPr>
              <a:spLocks noChangeArrowheads="1"/>
            </p:cNvSpPr>
            <p:nvPr/>
          </p:nvSpPr>
          <p:spPr bwMode="auto">
            <a:xfrm>
              <a:off x="381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3" name="Rectangle 258"/>
            <p:cNvSpPr>
              <a:spLocks noChangeArrowheads="1"/>
            </p:cNvSpPr>
            <p:nvPr/>
          </p:nvSpPr>
          <p:spPr bwMode="auto">
            <a:xfrm>
              <a:off x="4047" y="2889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6.7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4" name="Rectangle 259"/>
            <p:cNvSpPr>
              <a:spLocks noChangeArrowheads="1"/>
            </p:cNvSpPr>
            <p:nvPr/>
          </p:nvSpPr>
          <p:spPr bwMode="auto">
            <a:xfrm>
              <a:off x="2831" y="102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5" name="Rectangle 260"/>
            <p:cNvSpPr>
              <a:spLocks noChangeArrowheads="1"/>
            </p:cNvSpPr>
            <p:nvPr/>
          </p:nvSpPr>
          <p:spPr bwMode="auto">
            <a:xfrm>
              <a:off x="1685" y="1316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6" name="Rectangle 261"/>
            <p:cNvSpPr>
              <a:spLocks noChangeArrowheads="1"/>
            </p:cNvSpPr>
            <p:nvPr/>
          </p:nvSpPr>
          <p:spPr bwMode="auto">
            <a:xfrm>
              <a:off x="1350" y="1511"/>
              <a:ext cx="7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(austenite)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47" name="Line 262"/>
            <p:cNvSpPr>
              <a:spLocks noChangeShapeType="1"/>
            </p:cNvSpPr>
            <p:nvPr/>
          </p:nvSpPr>
          <p:spPr bwMode="auto">
            <a:xfrm flipV="1">
              <a:off x="1750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263"/>
            <p:cNvSpPr>
              <a:spLocks noChangeShapeType="1"/>
            </p:cNvSpPr>
            <p:nvPr/>
          </p:nvSpPr>
          <p:spPr bwMode="auto">
            <a:xfrm flipV="1">
              <a:off x="216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264"/>
            <p:cNvSpPr>
              <a:spLocks noChangeShapeType="1"/>
            </p:cNvSpPr>
            <p:nvPr/>
          </p:nvSpPr>
          <p:spPr bwMode="auto">
            <a:xfrm flipV="1">
              <a:off x="2576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265"/>
            <p:cNvSpPr>
              <a:spLocks noChangeShapeType="1"/>
            </p:cNvSpPr>
            <p:nvPr/>
          </p:nvSpPr>
          <p:spPr bwMode="auto">
            <a:xfrm flipV="1">
              <a:off x="298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266"/>
            <p:cNvSpPr>
              <a:spLocks noChangeShapeType="1"/>
            </p:cNvSpPr>
            <p:nvPr/>
          </p:nvSpPr>
          <p:spPr bwMode="auto">
            <a:xfrm flipV="1">
              <a:off x="3414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267"/>
            <p:cNvSpPr>
              <a:spLocks noChangeShapeType="1"/>
            </p:cNvSpPr>
            <p:nvPr/>
          </p:nvSpPr>
          <p:spPr bwMode="auto">
            <a:xfrm flipV="1">
              <a:off x="3849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Rectangle 268"/>
            <p:cNvSpPr>
              <a:spLocks noChangeArrowheads="1"/>
            </p:cNvSpPr>
            <p:nvPr/>
          </p:nvSpPr>
          <p:spPr bwMode="auto">
            <a:xfrm>
              <a:off x="2075" y="12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54" name="Rectangle 269"/>
            <p:cNvSpPr>
              <a:spLocks noChangeArrowheads="1"/>
            </p:cNvSpPr>
            <p:nvPr/>
          </p:nvSpPr>
          <p:spPr bwMode="auto">
            <a:xfrm>
              <a:off x="2157" y="127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55" name="Rectangle 270"/>
            <p:cNvSpPr>
              <a:spLocks noChangeArrowheads="1"/>
            </p:cNvSpPr>
            <p:nvPr/>
          </p:nvSpPr>
          <p:spPr bwMode="auto">
            <a:xfrm>
              <a:off x="2863" y="1842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56" name="Rectangle 271"/>
            <p:cNvSpPr>
              <a:spLocks noChangeArrowheads="1"/>
            </p:cNvSpPr>
            <p:nvPr/>
          </p:nvSpPr>
          <p:spPr bwMode="auto">
            <a:xfrm>
              <a:off x="2939" y="1848"/>
              <a:ext cx="4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 +</a:t>
              </a: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30857" name="Rectangle 272"/>
            <p:cNvSpPr>
              <a:spLocks noChangeArrowheads="1"/>
            </p:cNvSpPr>
            <p:nvPr/>
          </p:nvSpPr>
          <p:spPr bwMode="auto">
            <a:xfrm>
              <a:off x="2703" y="2515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58" name="Rectangle 273"/>
            <p:cNvSpPr>
              <a:spLocks noChangeArrowheads="1"/>
            </p:cNvSpPr>
            <p:nvPr/>
          </p:nvSpPr>
          <p:spPr bwMode="auto">
            <a:xfrm>
              <a:off x="2800" y="2521"/>
              <a:ext cx="4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i="1">
                <a:latin typeface="Arial" panose="020B0604020202020204" pitchFamily="34" charset="0"/>
              </a:endParaRPr>
            </a:p>
          </p:txBody>
        </p:sp>
        <p:sp>
          <p:nvSpPr>
            <p:cNvPr id="30859" name="Rectangle 274"/>
            <p:cNvSpPr>
              <a:spLocks noChangeArrowheads="1"/>
            </p:cNvSpPr>
            <p:nvPr/>
          </p:nvSpPr>
          <p:spPr bwMode="auto">
            <a:xfrm>
              <a:off x="3581" y="1429"/>
              <a:ext cx="4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+Fe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30860" name="Rectangle 275"/>
            <p:cNvSpPr>
              <a:spLocks noChangeArrowheads="1"/>
            </p:cNvSpPr>
            <p:nvPr/>
          </p:nvSpPr>
          <p:spPr bwMode="auto">
            <a:xfrm>
              <a:off x="1135" y="839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66CC00"/>
                  </a:solidFill>
                  <a:latin typeface="Symbol" panose="05050102010706020507" pitchFamily="18" charset="2"/>
                </a:rPr>
                <a:t>d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61" name="Rectangle 276"/>
            <p:cNvSpPr>
              <a:spLocks noChangeArrowheads="1"/>
            </p:cNvSpPr>
            <p:nvPr/>
          </p:nvSpPr>
          <p:spPr bwMode="auto">
            <a:xfrm>
              <a:off x="1225" y="3003"/>
              <a:ext cx="2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(Fe)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62" name="Rectangle 277"/>
            <p:cNvSpPr>
              <a:spLocks noChangeArrowheads="1"/>
            </p:cNvSpPr>
            <p:nvPr/>
          </p:nvSpPr>
          <p:spPr bwMode="auto">
            <a:xfrm>
              <a:off x="3599" y="2996"/>
              <a:ext cx="6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C,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wt% C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grpSp>
          <p:nvGrpSpPr>
            <p:cNvPr id="30863" name="Group 278"/>
            <p:cNvGrpSpPr>
              <a:grpSpLocks/>
            </p:cNvGrpSpPr>
            <p:nvPr/>
          </p:nvGrpSpPr>
          <p:grpSpPr bwMode="auto">
            <a:xfrm>
              <a:off x="1199" y="947"/>
              <a:ext cx="153" cy="58"/>
              <a:chOff x="2075" y="1107"/>
              <a:chExt cx="161" cy="61"/>
            </a:xfrm>
          </p:grpSpPr>
          <p:sp>
            <p:nvSpPr>
              <p:cNvPr id="30883" name="Freeform 279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4" name="Line 280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64" name="Rectangle 281"/>
            <p:cNvSpPr>
              <a:spLocks noChangeArrowheads="1"/>
            </p:cNvSpPr>
            <p:nvPr/>
          </p:nvSpPr>
          <p:spPr bwMode="auto">
            <a:xfrm>
              <a:off x="2464" y="1450"/>
              <a:ext cx="4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777777"/>
                  </a:solidFill>
                  <a:latin typeface="Arial" panose="020B0604020202020204" pitchFamily="34" charset="0"/>
                </a:rPr>
                <a:t>1148°C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65" name="Rectangle 282"/>
            <p:cNvSpPr>
              <a:spLocks noChangeArrowheads="1"/>
            </p:cNvSpPr>
            <p:nvPr/>
          </p:nvSpPr>
          <p:spPr bwMode="auto">
            <a:xfrm>
              <a:off x="1218" y="560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66" name="Rectangle 283"/>
            <p:cNvSpPr>
              <a:spLocks noChangeArrowheads="1"/>
            </p:cNvSpPr>
            <p:nvPr/>
          </p:nvSpPr>
          <p:spPr bwMode="auto">
            <a:xfrm>
              <a:off x="1192" y="2301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CC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67" name="Line 284"/>
            <p:cNvSpPr>
              <a:spLocks noChangeShapeType="1"/>
            </p:cNvSpPr>
            <p:nvPr/>
          </p:nvSpPr>
          <p:spPr bwMode="auto">
            <a:xfrm flipV="1">
              <a:off x="4128" y="1393"/>
              <a:ext cx="0" cy="148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Rectangle 285"/>
            <p:cNvSpPr>
              <a:spLocks noChangeArrowheads="1"/>
            </p:cNvSpPr>
            <p:nvPr/>
          </p:nvSpPr>
          <p:spPr bwMode="auto">
            <a:xfrm>
              <a:off x="2134" y="2180"/>
              <a:ext cx="3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777777"/>
                  </a:solidFill>
                  <a:latin typeface="Arial" panose="020B0604020202020204" pitchFamily="34" charset="0"/>
                </a:rPr>
                <a:t>727°C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69" name="Line 286"/>
            <p:cNvSpPr>
              <a:spLocks noChangeShapeType="1"/>
            </p:cNvSpPr>
            <p:nvPr/>
          </p:nvSpPr>
          <p:spPr bwMode="auto">
            <a:xfrm>
              <a:off x="1360" y="2520"/>
              <a:ext cx="0" cy="456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0" name="Group 287"/>
            <p:cNvGrpSpPr>
              <a:grpSpLocks/>
            </p:cNvGrpSpPr>
            <p:nvPr/>
          </p:nvGrpSpPr>
          <p:grpSpPr bwMode="auto">
            <a:xfrm>
              <a:off x="4300" y="1209"/>
              <a:ext cx="528" cy="345"/>
              <a:chOff x="4300" y="1209"/>
              <a:chExt cx="528" cy="345"/>
            </a:xfrm>
          </p:grpSpPr>
          <p:sp>
            <p:nvSpPr>
              <p:cNvPr id="30881" name="Rectangle 288"/>
              <p:cNvSpPr>
                <a:spLocks noChangeArrowheads="1"/>
              </p:cNvSpPr>
              <p:nvPr/>
            </p:nvSpPr>
            <p:spPr bwMode="auto">
              <a:xfrm>
                <a:off x="4300" y="1209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Arial" panose="020B0604020202020204" pitchFamily="34" charset="0"/>
                  </a:rPr>
                  <a:t>(Fe-C 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0882" name="Rectangle 289"/>
              <p:cNvSpPr>
                <a:spLocks noChangeArrowheads="1"/>
              </p:cNvSpPr>
              <p:nvPr/>
            </p:nvSpPr>
            <p:spPr bwMode="auto">
              <a:xfrm>
                <a:off x="4300" y="1381"/>
                <a:ext cx="5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latin typeface="Arial" panose="020B0604020202020204" pitchFamily="34" charset="0"/>
                  </a:rPr>
                  <a:t>System)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71" name="Line 290"/>
            <p:cNvSpPr>
              <a:spLocks noChangeShapeType="1"/>
            </p:cNvSpPr>
            <p:nvPr/>
          </p:nvSpPr>
          <p:spPr bwMode="auto">
            <a:xfrm flipV="1">
              <a:off x="1468" y="1832"/>
              <a:ext cx="0" cy="1204"/>
            </a:xfrm>
            <a:prstGeom prst="line">
              <a:avLst/>
            </a:prstGeom>
            <a:noFill/>
            <a:ln w="19050">
              <a:solidFill>
                <a:srgbClr val="00CC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291"/>
            <p:cNvSpPr>
              <a:spLocks noChangeShapeType="1"/>
            </p:cNvSpPr>
            <p:nvPr/>
          </p:nvSpPr>
          <p:spPr bwMode="auto">
            <a:xfrm flipV="1">
              <a:off x="1468" y="792"/>
              <a:ext cx="0" cy="1044"/>
            </a:xfrm>
            <a:prstGeom prst="line">
              <a:avLst/>
            </a:prstGeom>
            <a:noFill/>
            <a:ln w="19050">
              <a:solidFill>
                <a:srgbClr val="00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3" name="Group 292"/>
            <p:cNvGrpSpPr>
              <a:grpSpLocks/>
            </p:cNvGrpSpPr>
            <p:nvPr/>
          </p:nvGrpSpPr>
          <p:grpSpPr bwMode="auto">
            <a:xfrm>
              <a:off x="1358" y="2886"/>
              <a:ext cx="282" cy="135"/>
              <a:chOff x="1514" y="2762"/>
              <a:chExt cx="246" cy="135"/>
            </a:xfrm>
          </p:grpSpPr>
          <p:sp>
            <p:nvSpPr>
              <p:cNvPr id="30878" name="Freeform 293"/>
              <p:cNvSpPr>
                <a:spLocks/>
              </p:cNvSpPr>
              <p:nvPr/>
            </p:nvSpPr>
            <p:spPr bwMode="auto">
              <a:xfrm>
                <a:off x="1514" y="2762"/>
                <a:ext cx="86" cy="135"/>
              </a:xfrm>
              <a:custGeom>
                <a:avLst/>
                <a:gdLst>
                  <a:gd name="T0" fmla="*/ 0 w 86"/>
                  <a:gd name="T1" fmla="*/ 67 h 135"/>
                  <a:gd name="T2" fmla="*/ 86 w 86"/>
                  <a:gd name="T3" fmla="*/ 0 h 135"/>
                  <a:gd name="T4" fmla="*/ 56 w 86"/>
                  <a:gd name="T5" fmla="*/ 67 h 135"/>
                  <a:gd name="T6" fmla="*/ 86 w 86"/>
                  <a:gd name="T7" fmla="*/ 135 h 135"/>
                  <a:gd name="T8" fmla="*/ 0 w 86"/>
                  <a:gd name="T9" fmla="*/ 6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35"/>
                  <a:gd name="T17" fmla="*/ 86 w 8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35">
                    <a:moveTo>
                      <a:pt x="0" y="67"/>
                    </a:moveTo>
                    <a:lnTo>
                      <a:pt x="86" y="0"/>
                    </a:lnTo>
                    <a:lnTo>
                      <a:pt x="56" y="67"/>
                    </a:lnTo>
                    <a:lnTo>
                      <a:pt x="86" y="13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9" name="Freeform 294"/>
              <p:cNvSpPr>
                <a:spLocks/>
              </p:cNvSpPr>
              <p:nvPr/>
            </p:nvSpPr>
            <p:spPr bwMode="auto">
              <a:xfrm>
                <a:off x="1674" y="2762"/>
                <a:ext cx="86" cy="135"/>
              </a:xfrm>
              <a:custGeom>
                <a:avLst/>
                <a:gdLst>
                  <a:gd name="T0" fmla="*/ 86 w 86"/>
                  <a:gd name="T1" fmla="*/ 67 h 135"/>
                  <a:gd name="T2" fmla="*/ 0 w 86"/>
                  <a:gd name="T3" fmla="*/ 135 h 135"/>
                  <a:gd name="T4" fmla="*/ 31 w 86"/>
                  <a:gd name="T5" fmla="*/ 67 h 135"/>
                  <a:gd name="T6" fmla="*/ 0 w 86"/>
                  <a:gd name="T7" fmla="*/ 0 h 135"/>
                  <a:gd name="T8" fmla="*/ 86 w 86"/>
                  <a:gd name="T9" fmla="*/ 6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35"/>
                  <a:gd name="T17" fmla="*/ 86 w 8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35">
                    <a:moveTo>
                      <a:pt x="86" y="67"/>
                    </a:moveTo>
                    <a:lnTo>
                      <a:pt x="0" y="135"/>
                    </a:lnTo>
                    <a:lnTo>
                      <a:pt x="31" y="67"/>
                    </a:lnTo>
                    <a:lnTo>
                      <a:pt x="0" y="0"/>
                    </a:lnTo>
                    <a:lnTo>
                      <a:pt x="86" y="67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0" name="Line 295"/>
              <p:cNvSpPr>
                <a:spLocks noChangeShapeType="1"/>
              </p:cNvSpPr>
              <p:nvPr/>
            </p:nvSpPr>
            <p:spPr bwMode="auto">
              <a:xfrm>
                <a:off x="1570" y="2829"/>
                <a:ext cx="135" cy="1"/>
              </a:xfrm>
              <a:prstGeom prst="line">
                <a:avLst/>
              </a:prstGeom>
              <a:noFill/>
              <a:ln w="77788">
                <a:solidFill>
                  <a:srgbClr val="00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74" name="Rectangle 296"/>
            <p:cNvSpPr>
              <a:spLocks noChangeArrowheads="1"/>
            </p:cNvSpPr>
            <p:nvPr/>
          </p:nvSpPr>
          <p:spPr bwMode="auto">
            <a:xfrm>
              <a:off x="1431" y="30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0" i="1">
                  <a:solidFill>
                    <a:srgbClr val="00CCCC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000" baseline="-25000">
                  <a:solidFill>
                    <a:srgbClr val="00CCCC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75" name="Rectangle 297"/>
            <p:cNvSpPr>
              <a:spLocks noChangeArrowheads="1"/>
            </p:cNvSpPr>
            <p:nvPr/>
          </p:nvSpPr>
          <p:spPr bwMode="auto">
            <a:xfrm rot="-5400000">
              <a:off x="1524" y="3085"/>
              <a:ext cx="2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777777"/>
                  </a:solidFill>
                  <a:latin typeface="Arial" panose="020B0604020202020204" pitchFamily="34" charset="0"/>
                </a:rPr>
                <a:t>0.76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76" name="Line 298"/>
            <p:cNvSpPr>
              <a:spLocks noChangeShapeType="1"/>
            </p:cNvSpPr>
            <p:nvPr/>
          </p:nvSpPr>
          <p:spPr bwMode="auto">
            <a:xfrm>
              <a:off x="1640" y="2320"/>
              <a:ext cx="0" cy="66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7" name="Oval 299"/>
            <p:cNvSpPr>
              <a:spLocks noChangeArrowheads="1"/>
            </p:cNvSpPr>
            <p:nvPr/>
          </p:nvSpPr>
          <p:spPr bwMode="auto">
            <a:xfrm>
              <a:off x="1615" y="2278"/>
              <a:ext cx="49" cy="55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99FF"/>
                </a:solidFill>
              </a:rPr>
              <a:t>Hypo</a:t>
            </a:r>
            <a:r>
              <a:rPr lang="en-US" altLang="en-US" smtClean="0">
                <a:solidFill>
                  <a:schemeClr val="tx1"/>
                </a:solidFill>
              </a:rPr>
              <a:t>eutectoid Steel</a:t>
            </a:r>
          </a:p>
        </p:txBody>
      </p:sp>
      <p:sp>
        <p:nvSpPr>
          <p:cNvPr id="30725" name="Rectangle 147"/>
          <p:cNvSpPr>
            <a:spLocks noChangeArrowheads="1"/>
          </p:cNvSpPr>
          <p:nvPr/>
        </p:nvSpPr>
        <p:spPr bwMode="auto">
          <a:xfrm>
            <a:off x="2214563" y="517207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>
                <a:solidFill>
                  <a:srgbClr val="9933FF"/>
                </a:solidFill>
                <a:latin typeface="Arial Rounded MT Bold" panose="020F0704030504030204" pitchFamily="34" charset="0"/>
              </a:rPr>
              <a:t> 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0726" name="Line 170"/>
          <p:cNvSpPr>
            <a:spLocks noChangeShapeType="1"/>
          </p:cNvSpPr>
          <p:nvPr/>
        </p:nvSpPr>
        <p:spPr bwMode="auto">
          <a:xfrm>
            <a:off x="963613" y="2622550"/>
            <a:ext cx="1379537" cy="99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Rectangle 173"/>
          <p:cNvSpPr>
            <a:spLocks noChangeArrowheads="1"/>
          </p:cNvSpPr>
          <p:nvPr/>
        </p:nvSpPr>
        <p:spPr bwMode="auto">
          <a:xfrm>
            <a:off x="381000" y="21320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30728" name="Group 300"/>
          <p:cNvGrpSpPr>
            <a:grpSpLocks/>
          </p:cNvGrpSpPr>
          <p:nvPr/>
        </p:nvGrpSpPr>
        <p:grpSpPr bwMode="auto">
          <a:xfrm>
            <a:off x="536575" y="2201863"/>
            <a:ext cx="546100" cy="665162"/>
            <a:chOff x="563" y="2087"/>
            <a:chExt cx="344" cy="419"/>
          </a:xfrm>
        </p:grpSpPr>
        <p:grpSp>
          <p:nvGrpSpPr>
            <p:cNvPr id="30802" name="Group 164"/>
            <p:cNvGrpSpPr>
              <a:grpSpLocks/>
            </p:cNvGrpSpPr>
            <p:nvPr/>
          </p:nvGrpSpPr>
          <p:grpSpPr bwMode="auto">
            <a:xfrm>
              <a:off x="563" y="2146"/>
              <a:ext cx="344" cy="350"/>
              <a:chOff x="713" y="2194"/>
              <a:chExt cx="344" cy="350"/>
            </a:xfrm>
          </p:grpSpPr>
          <p:sp>
            <p:nvSpPr>
              <p:cNvPr id="30810" name="Oval 165"/>
              <p:cNvSpPr>
                <a:spLocks noChangeArrowheads="1"/>
              </p:cNvSpPr>
              <p:nvPr/>
            </p:nvSpPr>
            <p:spPr bwMode="auto">
              <a:xfrm>
                <a:off x="713" y="2194"/>
                <a:ext cx="344" cy="350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grpSp>
            <p:nvGrpSpPr>
              <p:cNvPr id="30811" name="Group 166"/>
              <p:cNvGrpSpPr>
                <a:grpSpLocks/>
              </p:cNvGrpSpPr>
              <p:nvPr/>
            </p:nvGrpSpPr>
            <p:grpSpPr bwMode="auto">
              <a:xfrm>
                <a:off x="717" y="2203"/>
                <a:ext cx="338" cy="338"/>
                <a:chOff x="837" y="3103"/>
                <a:chExt cx="338" cy="338"/>
              </a:xfrm>
            </p:grpSpPr>
            <p:sp>
              <p:nvSpPr>
                <p:cNvPr id="30812" name="Freeform 167"/>
                <p:cNvSpPr>
                  <a:spLocks/>
                </p:cNvSpPr>
                <p:nvPr/>
              </p:nvSpPr>
              <p:spPr bwMode="auto">
                <a:xfrm>
                  <a:off x="1003" y="3103"/>
                  <a:ext cx="172" cy="258"/>
                </a:xfrm>
                <a:custGeom>
                  <a:avLst/>
                  <a:gdLst>
                    <a:gd name="T0" fmla="*/ 61 w 172"/>
                    <a:gd name="T1" fmla="*/ 6 h 258"/>
                    <a:gd name="T2" fmla="*/ 80 w 172"/>
                    <a:gd name="T3" fmla="*/ 37 h 258"/>
                    <a:gd name="T4" fmla="*/ 86 w 172"/>
                    <a:gd name="T5" fmla="*/ 62 h 258"/>
                    <a:gd name="T6" fmla="*/ 92 w 172"/>
                    <a:gd name="T7" fmla="*/ 123 h 258"/>
                    <a:gd name="T8" fmla="*/ 110 w 172"/>
                    <a:gd name="T9" fmla="*/ 178 h 258"/>
                    <a:gd name="T10" fmla="*/ 123 w 172"/>
                    <a:gd name="T11" fmla="*/ 197 h 258"/>
                    <a:gd name="T12" fmla="*/ 172 w 172"/>
                    <a:gd name="T13" fmla="*/ 221 h 258"/>
                    <a:gd name="T14" fmla="*/ 159 w 172"/>
                    <a:gd name="T15" fmla="*/ 246 h 258"/>
                    <a:gd name="T16" fmla="*/ 153 w 172"/>
                    <a:gd name="T17" fmla="*/ 258 h 258"/>
                    <a:gd name="T18" fmla="*/ 141 w 172"/>
                    <a:gd name="T19" fmla="*/ 246 h 258"/>
                    <a:gd name="T20" fmla="*/ 129 w 172"/>
                    <a:gd name="T21" fmla="*/ 233 h 258"/>
                    <a:gd name="T22" fmla="*/ 116 w 172"/>
                    <a:gd name="T23" fmla="*/ 227 h 258"/>
                    <a:gd name="T24" fmla="*/ 92 w 172"/>
                    <a:gd name="T25" fmla="*/ 221 h 258"/>
                    <a:gd name="T26" fmla="*/ 80 w 172"/>
                    <a:gd name="T27" fmla="*/ 215 h 258"/>
                    <a:gd name="T28" fmla="*/ 67 w 172"/>
                    <a:gd name="T29" fmla="*/ 203 h 258"/>
                    <a:gd name="T30" fmla="*/ 55 w 172"/>
                    <a:gd name="T31" fmla="*/ 178 h 258"/>
                    <a:gd name="T32" fmla="*/ 43 w 172"/>
                    <a:gd name="T33" fmla="*/ 135 h 258"/>
                    <a:gd name="T34" fmla="*/ 30 w 172"/>
                    <a:gd name="T35" fmla="*/ 98 h 258"/>
                    <a:gd name="T36" fmla="*/ 24 w 172"/>
                    <a:gd name="T37" fmla="*/ 86 h 258"/>
                    <a:gd name="T38" fmla="*/ 6 w 172"/>
                    <a:gd name="T39" fmla="*/ 74 h 258"/>
                    <a:gd name="T40" fmla="*/ 6 w 172"/>
                    <a:gd name="T41" fmla="*/ 49 h 258"/>
                    <a:gd name="T42" fmla="*/ 6 w 172"/>
                    <a:gd name="T43" fmla="*/ 25 h 258"/>
                    <a:gd name="T44" fmla="*/ 0 w 172"/>
                    <a:gd name="T45" fmla="*/ 0 h 258"/>
                    <a:gd name="T46" fmla="*/ 30 w 172"/>
                    <a:gd name="T47" fmla="*/ 0 h 258"/>
                    <a:gd name="T48" fmla="*/ 61 w 172"/>
                    <a:gd name="T49" fmla="*/ 6 h 2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2"/>
                    <a:gd name="T76" fmla="*/ 0 h 258"/>
                    <a:gd name="T77" fmla="*/ 172 w 172"/>
                    <a:gd name="T78" fmla="*/ 258 h 2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2" h="258">
                      <a:moveTo>
                        <a:pt x="61" y="6"/>
                      </a:moveTo>
                      <a:lnTo>
                        <a:pt x="80" y="37"/>
                      </a:lnTo>
                      <a:lnTo>
                        <a:pt x="86" y="62"/>
                      </a:lnTo>
                      <a:lnTo>
                        <a:pt x="92" y="123"/>
                      </a:lnTo>
                      <a:lnTo>
                        <a:pt x="110" y="178"/>
                      </a:lnTo>
                      <a:lnTo>
                        <a:pt x="123" y="197"/>
                      </a:lnTo>
                      <a:lnTo>
                        <a:pt x="172" y="221"/>
                      </a:lnTo>
                      <a:lnTo>
                        <a:pt x="159" y="246"/>
                      </a:lnTo>
                      <a:lnTo>
                        <a:pt x="153" y="258"/>
                      </a:lnTo>
                      <a:lnTo>
                        <a:pt x="141" y="246"/>
                      </a:lnTo>
                      <a:lnTo>
                        <a:pt x="129" y="233"/>
                      </a:lnTo>
                      <a:lnTo>
                        <a:pt x="116" y="227"/>
                      </a:lnTo>
                      <a:lnTo>
                        <a:pt x="92" y="221"/>
                      </a:lnTo>
                      <a:lnTo>
                        <a:pt x="80" y="215"/>
                      </a:lnTo>
                      <a:lnTo>
                        <a:pt x="67" y="203"/>
                      </a:lnTo>
                      <a:lnTo>
                        <a:pt x="55" y="178"/>
                      </a:lnTo>
                      <a:lnTo>
                        <a:pt x="43" y="135"/>
                      </a:lnTo>
                      <a:lnTo>
                        <a:pt x="30" y="98"/>
                      </a:lnTo>
                      <a:lnTo>
                        <a:pt x="24" y="86"/>
                      </a:lnTo>
                      <a:lnTo>
                        <a:pt x="6" y="74"/>
                      </a:lnTo>
                      <a:lnTo>
                        <a:pt x="6" y="49"/>
                      </a:lnTo>
                      <a:lnTo>
                        <a:pt x="6" y="25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61" y="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3" name="Freeform 168"/>
                <p:cNvSpPr>
                  <a:spLocks/>
                </p:cNvSpPr>
                <p:nvPr/>
              </p:nvSpPr>
              <p:spPr bwMode="auto">
                <a:xfrm>
                  <a:off x="837" y="3195"/>
                  <a:ext cx="209" cy="111"/>
                </a:xfrm>
                <a:custGeom>
                  <a:avLst/>
                  <a:gdLst>
                    <a:gd name="T0" fmla="*/ 19 w 209"/>
                    <a:gd name="T1" fmla="*/ 0 h 111"/>
                    <a:gd name="T2" fmla="*/ 43 w 209"/>
                    <a:gd name="T3" fmla="*/ 12 h 111"/>
                    <a:gd name="T4" fmla="*/ 74 w 209"/>
                    <a:gd name="T5" fmla="*/ 25 h 111"/>
                    <a:gd name="T6" fmla="*/ 98 w 209"/>
                    <a:gd name="T7" fmla="*/ 49 h 111"/>
                    <a:gd name="T8" fmla="*/ 123 w 209"/>
                    <a:gd name="T9" fmla="*/ 62 h 111"/>
                    <a:gd name="T10" fmla="*/ 135 w 209"/>
                    <a:gd name="T11" fmla="*/ 68 h 111"/>
                    <a:gd name="T12" fmla="*/ 166 w 209"/>
                    <a:gd name="T13" fmla="*/ 80 h 111"/>
                    <a:gd name="T14" fmla="*/ 190 w 209"/>
                    <a:gd name="T15" fmla="*/ 86 h 111"/>
                    <a:gd name="T16" fmla="*/ 209 w 209"/>
                    <a:gd name="T17" fmla="*/ 92 h 111"/>
                    <a:gd name="T18" fmla="*/ 184 w 209"/>
                    <a:gd name="T19" fmla="*/ 111 h 111"/>
                    <a:gd name="T20" fmla="*/ 166 w 209"/>
                    <a:gd name="T21" fmla="*/ 105 h 111"/>
                    <a:gd name="T22" fmla="*/ 154 w 209"/>
                    <a:gd name="T23" fmla="*/ 105 h 111"/>
                    <a:gd name="T24" fmla="*/ 111 w 209"/>
                    <a:gd name="T25" fmla="*/ 105 h 111"/>
                    <a:gd name="T26" fmla="*/ 55 w 209"/>
                    <a:gd name="T27" fmla="*/ 92 h 111"/>
                    <a:gd name="T28" fmla="*/ 37 w 209"/>
                    <a:gd name="T29" fmla="*/ 80 h 111"/>
                    <a:gd name="T30" fmla="*/ 0 w 209"/>
                    <a:gd name="T31" fmla="*/ 62 h 111"/>
                    <a:gd name="T32" fmla="*/ 0 w 209"/>
                    <a:gd name="T33" fmla="*/ 37 h 111"/>
                    <a:gd name="T34" fmla="*/ 12 w 209"/>
                    <a:gd name="T35" fmla="*/ 6 h 111"/>
                    <a:gd name="T36" fmla="*/ 19 w 209"/>
                    <a:gd name="T37" fmla="*/ 0 h 1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9"/>
                    <a:gd name="T58" fmla="*/ 0 h 111"/>
                    <a:gd name="T59" fmla="*/ 209 w 209"/>
                    <a:gd name="T60" fmla="*/ 111 h 1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9" h="111">
                      <a:moveTo>
                        <a:pt x="19" y="0"/>
                      </a:moveTo>
                      <a:lnTo>
                        <a:pt x="43" y="12"/>
                      </a:lnTo>
                      <a:lnTo>
                        <a:pt x="74" y="25"/>
                      </a:lnTo>
                      <a:lnTo>
                        <a:pt x="98" y="49"/>
                      </a:lnTo>
                      <a:lnTo>
                        <a:pt x="123" y="62"/>
                      </a:lnTo>
                      <a:lnTo>
                        <a:pt x="135" y="68"/>
                      </a:lnTo>
                      <a:lnTo>
                        <a:pt x="166" y="80"/>
                      </a:lnTo>
                      <a:lnTo>
                        <a:pt x="190" y="86"/>
                      </a:lnTo>
                      <a:lnTo>
                        <a:pt x="209" y="92"/>
                      </a:lnTo>
                      <a:lnTo>
                        <a:pt x="184" y="111"/>
                      </a:lnTo>
                      <a:lnTo>
                        <a:pt x="166" y="105"/>
                      </a:lnTo>
                      <a:lnTo>
                        <a:pt x="154" y="105"/>
                      </a:lnTo>
                      <a:lnTo>
                        <a:pt x="111" y="105"/>
                      </a:lnTo>
                      <a:lnTo>
                        <a:pt x="55" y="92"/>
                      </a:lnTo>
                      <a:lnTo>
                        <a:pt x="37" y="80"/>
                      </a:lnTo>
                      <a:lnTo>
                        <a:pt x="0" y="62"/>
                      </a:lnTo>
                      <a:lnTo>
                        <a:pt x="0" y="37"/>
                      </a:lnTo>
                      <a:lnTo>
                        <a:pt x="12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4" name="Freeform 169"/>
                <p:cNvSpPr>
                  <a:spLocks/>
                </p:cNvSpPr>
                <p:nvPr/>
              </p:nvSpPr>
              <p:spPr bwMode="auto">
                <a:xfrm>
                  <a:off x="984" y="3281"/>
                  <a:ext cx="92" cy="160"/>
                </a:xfrm>
                <a:custGeom>
                  <a:avLst/>
                  <a:gdLst>
                    <a:gd name="T0" fmla="*/ 74 w 92"/>
                    <a:gd name="T1" fmla="*/ 0 h 160"/>
                    <a:gd name="T2" fmla="*/ 37 w 92"/>
                    <a:gd name="T3" fmla="*/ 31 h 160"/>
                    <a:gd name="T4" fmla="*/ 19 w 92"/>
                    <a:gd name="T5" fmla="*/ 49 h 160"/>
                    <a:gd name="T6" fmla="*/ 7 w 92"/>
                    <a:gd name="T7" fmla="*/ 68 h 160"/>
                    <a:gd name="T8" fmla="*/ 0 w 92"/>
                    <a:gd name="T9" fmla="*/ 86 h 160"/>
                    <a:gd name="T10" fmla="*/ 0 w 92"/>
                    <a:gd name="T11" fmla="*/ 123 h 160"/>
                    <a:gd name="T12" fmla="*/ 19 w 92"/>
                    <a:gd name="T13" fmla="*/ 154 h 160"/>
                    <a:gd name="T14" fmla="*/ 25 w 92"/>
                    <a:gd name="T15" fmla="*/ 160 h 160"/>
                    <a:gd name="T16" fmla="*/ 31 w 92"/>
                    <a:gd name="T17" fmla="*/ 160 h 160"/>
                    <a:gd name="T18" fmla="*/ 31 w 92"/>
                    <a:gd name="T19" fmla="*/ 141 h 160"/>
                    <a:gd name="T20" fmla="*/ 37 w 92"/>
                    <a:gd name="T21" fmla="*/ 111 h 160"/>
                    <a:gd name="T22" fmla="*/ 56 w 92"/>
                    <a:gd name="T23" fmla="*/ 86 h 160"/>
                    <a:gd name="T24" fmla="*/ 74 w 92"/>
                    <a:gd name="T25" fmla="*/ 74 h 160"/>
                    <a:gd name="T26" fmla="*/ 86 w 92"/>
                    <a:gd name="T27" fmla="*/ 55 h 160"/>
                    <a:gd name="T28" fmla="*/ 86 w 92"/>
                    <a:gd name="T29" fmla="*/ 43 h 160"/>
                    <a:gd name="T30" fmla="*/ 92 w 92"/>
                    <a:gd name="T31" fmla="*/ 31 h 160"/>
                    <a:gd name="T32" fmla="*/ 86 w 92"/>
                    <a:gd name="T33" fmla="*/ 25 h 160"/>
                    <a:gd name="T34" fmla="*/ 74 w 92"/>
                    <a:gd name="T35" fmla="*/ 0 h 1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2"/>
                    <a:gd name="T55" fmla="*/ 0 h 160"/>
                    <a:gd name="T56" fmla="*/ 92 w 92"/>
                    <a:gd name="T57" fmla="*/ 160 h 1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2" h="160">
                      <a:moveTo>
                        <a:pt x="74" y="0"/>
                      </a:moveTo>
                      <a:lnTo>
                        <a:pt x="37" y="31"/>
                      </a:lnTo>
                      <a:lnTo>
                        <a:pt x="19" y="49"/>
                      </a:lnTo>
                      <a:lnTo>
                        <a:pt x="7" y="68"/>
                      </a:lnTo>
                      <a:lnTo>
                        <a:pt x="0" y="86"/>
                      </a:lnTo>
                      <a:lnTo>
                        <a:pt x="0" y="123"/>
                      </a:lnTo>
                      <a:lnTo>
                        <a:pt x="19" y="154"/>
                      </a:lnTo>
                      <a:lnTo>
                        <a:pt x="25" y="160"/>
                      </a:lnTo>
                      <a:lnTo>
                        <a:pt x="31" y="160"/>
                      </a:lnTo>
                      <a:lnTo>
                        <a:pt x="31" y="141"/>
                      </a:lnTo>
                      <a:lnTo>
                        <a:pt x="37" y="111"/>
                      </a:lnTo>
                      <a:lnTo>
                        <a:pt x="56" y="86"/>
                      </a:lnTo>
                      <a:lnTo>
                        <a:pt x="74" y="74"/>
                      </a:lnTo>
                      <a:lnTo>
                        <a:pt x="86" y="55"/>
                      </a:lnTo>
                      <a:lnTo>
                        <a:pt x="86" y="43"/>
                      </a:lnTo>
                      <a:lnTo>
                        <a:pt x="92" y="31"/>
                      </a:lnTo>
                      <a:lnTo>
                        <a:pt x="86" y="2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03" name="Rectangle 188"/>
            <p:cNvSpPr>
              <a:spLocks noChangeArrowheads="1"/>
            </p:cNvSpPr>
            <p:nvPr/>
          </p:nvSpPr>
          <p:spPr bwMode="auto">
            <a:xfrm>
              <a:off x="640" y="2131"/>
              <a:ext cx="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4" name="Rectangle 189"/>
            <p:cNvSpPr>
              <a:spLocks noChangeArrowheads="1"/>
            </p:cNvSpPr>
            <p:nvPr/>
          </p:nvSpPr>
          <p:spPr bwMode="auto">
            <a:xfrm>
              <a:off x="622" y="2321"/>
              <a:ext cx="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5" name="Rectangle 190"/>
            <p:cNvSpPr>
              <a:spLocks noChangeArrowheads="1"/>
            </p:cNvSpPr>
            <p:nvPr/>
          </p:nvSpPr>
          <p:spPr bwMode="auto">
            <a:xfrm>
              <a:off x="818" y="2333"/>
              <a:ext cx="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6" name="Rectangle 191"/>
            <p:cNvSpPr>
              <a:spLocks noChangeArrowheads="1"/>
            </p:cNvSpPr>
            <p:nvPr/>
          </p:nvSpPr>
          <p:spPr bwMode="auto">
            <a:xfrm>
              <a:off x="830" y="2131"/>
              <a:ext cx="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7" name="Rectangle 192"/>
            <p:cNvSpPr>
              <a:spLocks noChangeArrowheads="1"/>
            </p:cNvSpPr>
            <p:nvPr/>
          </p:nvSpPr>
          <p:spPr bwMode="auto">
            <a:xfrm>
              <a:off x="738" y="2087"/>
              <a:ext cx="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8" name="Rectangle 193"/>
            <p:cNvSpPr>
              <a:spLocks noChangeArrowheads="1"/>
            </p:cNvSpPr>
            <p:nvPr/>
          </p:nvSpPr>
          <p:spPr bwMode="auto">
            <a:xfrm>
              <a:off x="726" y="2284"/>
              <a:ext cx="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9" name="Rectangle 194"/>
            <p:cNvSpPr>
              <a:spLocks noChangeArrowheads="1"/>
            </p:cNvSpPr>
            <p:nvPr/>
          </p:nvSpPr>
          <p:spPr bwMode="auto">
            <a:xfrm>
              <a:off x="567" y="2210"/>
              <a:ext cx="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304"/>
          <p:cNvGrpSpPr>
            <a:grpSpLocks/>
          </p:cNvGrpSpPr>
          <p:nvPr/>
        </p:nvGrpSpPr>
        <p:grpSpPr bwMode="auto">
          <a:xfrm>
            <a:off x="2165350" y="3373438"/>
            <a:ext cx="360363" cy="301625"/>
            <a:chOff x="1364" y="2125"/>
            <a:chExt cx="227" cy="190"/>
          </a:xfrm>
        </p:grpSpPr>
        <p:sp>
          <p:nvSpPr>
            <p:cNvPr id="30796" name="Line 158"/>
            <p:cNvSpPr>
              <a:spLocks noChangeShapeType="1"/>
            </p:cNvSpPr>
            <p:nvPr/>
          </p:nvSpPr>
          <p:spPr bwMode="auto">
            <a:xfrm>
              <a:off x="1364" y="2284"/>
              <a:ext cx="104" cy="0"/>
            </a:xfrm>
            <a:prstGeom prst="line">
              <a:avLst/>
            </a:prstGeom>
            <a:noFill/>
            <a:ln w="28575">
              <a:solidFill>
                <a:srgbClr val="00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159"/>
            <p:cNvSpPr>
              <a:spLocks/>
            </p:cNvSpPr>
            <p:nvPr/>
          </p:nvSpPr>
          <p:spPr bwMode="auto">
            <a:xfrm>
              <a:off x="1463" y="2263"/>
              <a:ext cx="18" cy="43"/>
            </a:xfrm>
            <a:custGeom>
              <a:avLst/>
              <a:gdLst>
                <a:gd name="T0" fmla="*/ 18 w 18"/>
                <a:gd name="T1" fmla="*/ 30 h 43"/>
                <a:gd name="T2" fmla="*/ 12 w 18"/>
                <a:gd name="T3" fmla="*/ 0 h 43"/>
                <a:gd name="T4" fmla="*/ 0 w 18"/>
                <a:gd name="T5" fmla="*/ 12 h 43"/>
                <a:gd name="T6" fmla="*/ 6 w 18"/>
                <a:gd name="T7" fmla="*/ 43 h 43"/>
                <a:gd name="T8" fmla="*/ 18 w 18"/>
                <a:gd name="T9" fmla="*/ 3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3"/>
                <a:gd name="T17" fmla="*/ 18 w 1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3">
                  <a:moveTo>
                    <a:pt x="18" y="3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43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160"/>
            <p:cNvSpPr>
              <a:spLocks noChangeShapeType="1"/>
            </p:cNvSpPr>
            <p:nvPr/>
          </p:nvSpPr>
          <p:spPr bwMode="auto">
            <a:xfrm>
              <a:off x="1487" y="2284"/>
              <a:ext cx="104" cy="1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Rectangle 162"/>
            <p:cNvSpPr>
              <a:spLocks noChangeArrowheads="1"/>
            </p:cNvSpPr>
            <p:nvPr/>
          </p:nvSpPr>
          <p:spPr bwMode="auto">
            <a:xfrm>
              <a:off x="1499" y="21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9933FF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0" name="Oval 171"/>
            <p:cNvSpPr>
              <a:spLocks noChangeArrowheads="1"/>
            </p:cNvSpPr>
            <p:nvPr/>
          </p:nvSpPr>
          <p:spPr bwMode="auto">
            <a:xfrm>
              <a:off x="1444" y="2266"/>
              <a:ext cx="49" cy="4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801" name="Rectangle 161"/>
            <p:cNvSpPr>
              <a:spLocks noChangeArrowheads="1"/>
            </p:cNvSpPr>
            <p:nvPr/>
          </p:nvSpPr>
          <p:spPr bwMode="auto">
            <a:xfrm>
              <a:off x="1382" y="2125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CCCC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305"/>
          <p:cNvGrpSpPr>
            <a:grpSpLocks/>
          </p:cNvGrpSpPr>
          <p:nvPr/>
        </p:nvGrpSpPr>
        <p:grpSpPr bwMode="auto">
          <a:xfrm>
            <a:off x="134938" y="3095625"/>
            <a:ext cx="1630362" cy="714375"/>
            <a:chOff x="85" y="1950"/>
            <a:chExt cx="1027" cy="450"/>
          </a:xfrm>
        </p:grpSpPr>
        <p:sp>
          <p:nvSpPr>
            <p:cNvPr id="30794" name="Rectangle 172"/>
            <p:cNvSpPr>
              <a:spLocks noChangeArrowheads="1"/>
            </p:cNvSpPr>
            <p:nvPr/>
          </p:nvSpPr>
          <p:spPr bwMode="auto">
            <a:xfrm>
              <a:off x="138" y="1950"/>
              <a:ext cx="9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CCCC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 baseline="-25000">
                  <a:solidFill>
                    <a:srgbClr val="00CCCC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2000">
                  <a:solidFill>
                    <a:srgbClr val="00CC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latin typeface="Arial" panose="020B0604020202020204" pitchFamily="34" charset="0"/>
                </a:rPr>
                <a:t>= </a:t>
              </a:r>
              <a:r>
                <a:rPr lang="en-US" altLang="en-US" sz="2000" i="1">
                  <a:solidFill>
                    <a:srgbClr val="9933FF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>
                  <a:latin typeface="Arial" panose="020B0604020202020204" pitchFamily="34" charset="0"/>
                </a:rPr>
                <a:t>/(</a:t>
              </a:r>
              <a:r>
                <a:rPr lang="en-US" altLang="en-US" sz="2000" i="1">
                  <a:solidFill>
                    <a:srgbClr val="00CCCC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2000">
                  <a:solidFill>
                    <a:srgbClr val="00CC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latin typeface="Arial" panose="020B0604020202020204" pitchFamily="34" charset="0"/>
                </a:rPr>
                <a:t>+</a:t>
              </a:r>
              <a:r>
                <a:rPr lang="en-US" altLang="en-US" sz="1000">
                  <a:solidFill>
                    <a:srgbClr val="00CC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i="1">
                  <a:solidFill>
                    <a:srgbClr val="9933FF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>
                  <a:latin typeface="Arial" panose="020B0604020202020204" pitchFamily="34" charset="0"/>
                </a:rPr>
                <a:t>)</a:t>
              </a:r>
              <a:endParaRPr lang="en-US" altLang="en-US" sz="2400" i="1">
                <a:solidFill>
                  <a:srgbClr val="99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95" name="Rectangle 303"/>
            <p:cNvSpPr>
              <a:spLocks noChangeArrowheads="1"/>
            </p:cNvSpPr>
            <p:nvPr/>
          </p:nvSpPr>
          <p:spPr bwMode="auto">
            <a:xfrm>
              <a:off x="85" y="2150"/>
              <a:ext cx="10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9966FF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 baseline="-25000">
                  <a:solidFill>
                    <a:srgbClr val="9966FF"/>
                  </a:solidFill>
                  <a:latin typeface="Symbol" panose="05050102010706020507" pitchFamily="18" charset="2"/>
                </a:rPr>
                <a:t>g</a:t>
              </a:r>
              <a:r>
                <a:rPr lang="en-US" altLang="en-US" sz="2000">
                  <a:solidFill>
                    <a:srgbClr val="9966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>
                  <a:latin typeface="Arial" panose="020B0604020202020204" pitchFamily="34" charset="0"/>
                </a:rPr>
                <a:t>=(1 - </a:t>
              </a:r>
              <a:r>
                <a:rPr lang="en-US" altLang="en-US" sz="2000" i="1">
                  <a:solidFill>
                    <a:srgbClr val="00CCCC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 baseline="-25000">
                  <a:solidFill>
                    <a:srgbClr val="00CCCC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en-US" sz="2000">
                  <a:latin typeface="Arial" panose="020B0604020202020204" pitchFamily="34" charset="0"/>
                </a:rPr>
                <a:t>)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2155825" y="3722688"/>
            <a:ext cx="4398963" cy="284162"/>
            <a:chOff x="1358" y="2406"/>
            <a:chExt cx="2771" cy="179"/>
          </a:xfrm>
        </p:grpSpPr>
        <p:sp>
          <p:nvSpPr>
            <p:cNvPr id="30790" name="Rectangle 92"/>
            <p:cNvSpPr>
              <a:spLocks noChangeArrowheads="1"/>
            </p:cNvSpPr>
            <p:nvPr/>
          </p:nvSpPr>
          <p:spPr bwMode="auto">
            <a:xfrm>
              <a:off x="1360" y="2406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CCCC"/>
                  </a:solidFill>
                  <a:latin typeface="Arial" panose="020B0604020202020204" pitchFamily="34" charset="0"/>
                </a:rPr>
                <a:t>R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791" name="Rectangle 93"/>
            <p:cNvSpPr>
              <a:spLocks noChangeArrowheads="1"/>
            </p:cNvSpPr>
            <p:nvPr/>
          </p:nvSpPr>
          <p:spPr bwMode="auto">
            <a:xfrm>
              <a:off x="1507" y="2412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DD0000"/>
                  </a:solidFill>
                  <a:latin typeface="Arial" panose="020B0604020202020204" pitchFamily="34" charset="0"/>
                </a:rPr>
                <a:t>S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792" name="Line 94"/>
            <p:cNvSpPr>
              <a:spLocks noChangeShapeType="1"/>
            </p:cNvSpPr>
            <p:nvPr/>
          </p:nvSpPr>
          <p:spPr bwMode="auto">
            <a:xfrm>
              <a:off x="1463" y="2412"/>
              <a:ext cx="2666" cy="1"/>
            </a:xfrm>
            <a:prstGeom prst="line">
              <a:avLst/>
            </a:prstGeom>
            <a:noFill/>
            <a:ln w="28575">
              <a:solidFill>
                <a:srgbClr val="DD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95"/>
            <p:cNvSpPr>
              <a:spLocks noChangeShapeType="1"/>
            </p:cNvSpPr>
            <p:nvPr/>
          </p:nvSpPr>
          <p:spPr bwMode="auto">
            <a:xfrm>
              <a:off x="1358" y="2412"/>
              <a:ext cx="105" cy="1"/>
            </a:xfrm>
            <a:prstGeom prst="line">
              <a:avLst/>
            </a:prstGeom>
            <a:noFill/>
            <a:ln w="28575">
              <a:solidFill>
                <a:srgbClr val="00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13"/>
          <p:cNvGrpSpPr>
            <a:grpSpLocks/>
          </p:cNvGrpSpPr>
          <p:nvPr/>
        </p:nvGrpSpPr>
        <p:grpSpPr bwMode="auto">
          <a:xfrm>
            <a:off x="536575" y="3698875"/>
            <a:ext cx="1830388" cy="1089025"/>
            <a:chOff x="338" y="2330"/>
            <a:chExt cx="1153" cy="686"/>
          </a:xfrm>
        </p:grpSpPr>
        <p:sp>
          <p:nvSpPr>
            <p:cNvPr id="30756" name="Line 99"/>
            <p:cNvSpPr>
              <a:spLocks noChangeShapeType="1"/>
            </p:cNvSpPr>
            <p:nvPr/>
          </p:nvSpPr>
          <p:spPr bwMode="auto">
            <a:xfrm flipV="1">
              <a:off x="586" y="2359"/>
              <a:ext cx="873" cy="4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57" name="Group 306"/>
            <p:cNvGrpSpPr>
              <a:grpSpLocks/>
            </p:cNvGrpSpPr>
            <p:nvPr/>
          </p:nvGrpSpPr>
          <p:grpSpPr bwMode="auto">
            <a:xfrm>
              <a:off x="338" y="2518"/>
              <a:ext cx="769" cy="498"/>
              <a:chOff x="576" y="2942"/>
              <a:chExt cx="769" cy="498"/>
            </a:xfrm>
          </p:grpSpPr>
          <p:grpSp>
            <p:nvGrpSpPr>
              <p:cNvPr id="30759" name="Group 102"/>
              <p:cNvGrpSpPr>
                <a:grpSpLocks/>
              </p:cNvGrpSpPr>
              <p:nvPr/>
            </p:nvGrpSpPr>
            <p:grpSpPr bwMode="auto">
              <a:xfrm>
                <a:off x="576" y="3090"/>
                <a:ext cx="350" cy="350"/>
                <a:chOff x="834" y="3100"/>
                <a:chExt cx="350" cy="350"/>
              </a:xfrm>
            </p:grpSpPr>
            <p:sp>
              <p:nvSpPr>
                <p:cNvPr id="30767" name="Oval 103"/>
                <p:cNvSpPr>
                  <a:spLocks noChangeArrowheads="1"/>
                </p:cNvSpPr>
                <p:nvPr/>
              </p:nvSpPr>
              <p:spPr bwMode="auto">
                <a:xfrm>
                  <a:off x="834" y="3100"/>
                  <a:ext cx="350" cy="350"/>
                </a:xfrm>
                <a:prstGeom prst="ellipse">
                  <a:avLst/>
                </a:prstGeom>
                <a:solidFill>
                  <a:srgbClr val="00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8" name="Freeform 104"/>
                <p:cNvSpPr>
                  <a:spLocks/>
                </p:cNvSpPr>
                <p:nvPr/>
              </p:nvSpPr>
              <p:spPr bwMode="auto">
                <a:xfrm>
                  <a:off x="868" y="3155"/>
                  <a:ext cx="24" cy="86"/>
                </a:xfrm>
                <a:custGeom>
                  <a:avLst/>
                  <a:gdLst>
                    <a:gd name="T0" fmla="*/ 6 w 24"/>
                    <a:gd name="T1" fmla="*/ 19 h 86"/>
                    <a:gd name="T2" fmla="*/ 0 w 24"/>
                    <a:gd name="T3" fmla="*/ 80 h 86"/>
                    <a:gd name="T4" fmla="*/ 12 w 24"/>
                    <a:gd name="T5" fmla="*/ 86 h 86"/>
                    <a:gd name="T6" fmla="*/ 18 w 24"/>
                    <a:gd name="T7" fmla="*/ 86 h 86"/>
                    <a:gd name="T8" fmla="*/ 24 w 24"/>
                    <a:gd name="T9" fmla="*/ 55 h 86"/>
                    <a:gd name="T10" fmla="*/ 24 w 24"/>
                    <a:gd name="T11" fmla="*/ 0 h 86"/>
                    <a:gd name="T12" fmla="*/ 6 w 24"/>
                    <a:gd name="T13" fmla="*/ 19 h 86"/>
                    <a:gd name="T14" fmla="*/ 6 w 24"/>
                    <a:gd name="T15" fmla="*/ 19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86"/>
                    <a:gd name="T26" fmla="*/ 24 w 24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86">
                      <a:moveTo>
                        <a:pt x="6" y="19"/>
                      </a:moveTo>
                      <a:lnTo>
                        <a:pt x="0" y="80"/>
                      </a:lnTo>
                      <a:lnTo>
                        <a:pt x="12" y="86"/>
                      </a:lnTo>
                      <a:lnTo>
                        <a:pt x="18" y="86"/>
                      </a:lnTo>
                      <a:lnTo>
                        <a:pt x="24" y="55"/>
                      </a:lnTo>
                      <a:lnTo>
                        <a:pt x="24" y="0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9" name="Freeform 105"/>
                <p:cNvSpPr>
                  <a:spLocks/>
                </p:cNvSpPr>
                <p:nvPr/>
              </p:nvSpPr>
              <p:spPr bwMode="auto">
                <a:xfrm>
                  <a:off x="911" y="3125"/>
                  <a:ext cx="24" cy="122"/>
                </a:xfrm>
                <a:custGeom>
                  <a:avLst/>
                  <a:gdLst>
                    <a:gd name="T0" fmla="*/ 0 w 24"/>
                    <a:gd name="T1" fmla="*/ 12 h 122"/>
                    <a:gd name="T2" fmla="*/ 0 w 24"/>
                    <a:gd name="T3" fmla="*/ 116 h 122"/>
                    <a:gd name="T4" fmla="*/ 12 w 24"/>
                    <a:gd name="T5" fmla="*/ 122 h 122"/>
                    <a:gd name="T6" fmla="*/ 18 w 24"/>
                    <a:gd name="T7" fmla="*/ 116 h 122"/>
                    <a:gd name="T8" fmla="*/ 24 w 24"/>
                    <a:gd name="T9" fmla="*/ 0 h 122"/>
                    <a:gd name="T10" fmla="*/ 0 w 24"/>
                    <a:gd name="T11" fmla="*/ 12 h 1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22"/>
                    <a:gd name="T20" fmla="*/ 24 w 24"/>
                    <a:gd name="T21" fmla="*/ 122 h 1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22">
                      <a:moveTo>
                        <a:pt x="0" y="12"/>
                      </a:moveTo>
                      <a:lnTo>
                        <a:pt x="0" y="116"/>
                      </a:lnTo>
                      <a:lnTo>
                        <a:pt x="12" y="122"/>
                      </a:lnTo>
                      <a:lnTo>
                        <a:pt x="18" y="116"/>
                      </a:lnTo>
                      <a:lnTo>
                        <a:pt x="2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0" name="Freeform 106"/>
                <p:cNvSpPr>
                  <a:spLocks/>
                </p:cNvSpPr>
                <p:nvPr/>
              </p:nvSpPr>
              <p:spPr bwMode="auto">
                <a:xfrm>
                  <a:off x="947" y="3106"/>
                  <a:ext cx="31" cy="154"/>
                </a:xfrm>
                <a:custGeom>
                  <a:avLst/>
                  <a:gdLst>
                    <a:gd name="T0" fmla="*/ 7 w 31"/>
                    <a:gd name="T1" fmla="*/ 6 h 154"/>
                    <a:gd name="T2" fmla="*/ 0 w 31"/>
                    <a:gd name="T3" fmla="*/ 141 h 154"/>
                    <a:gd name="T4" fmla="*/ 13 w 31"/>
                    <a:gd name="T5" fmla="*/ 154 h 154"/>
                    <a:gd name="T6" fmla="*/ 19 w 31"/>
                    <a:gd name="T7" fmla="*/ 147 h 154"/>
                    <a:gd name="T8" fmla="*/ 25 w 31"/>
                    <a:gd name="T9" fmla="*/ 123 h 154"/>
                    <a:gd name="T10" fmla="*/ 31 w 31"/>
                    <a:gd name="T11" fmla="*/ 0 h 154"/>
                    <a:gd name="T12" fmla="*/ 7 w 31"/>
                    <a:gd name="T13" fmla="*/ 6 h 1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54"/>
                    <a:gd name="T23" fmla="*/ 31 w 31"/>
                    <a:gd name="T24" fmla="*/ 154 h 1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54">
                      <a:moveTo>
                        <a:pt x="7" y="6"/>
                      </a:moveTo>
                      <a:lnTo>
                        <a:pt x="0" y="141"/>
                      </a:lnTo>
                      <a:lnTo>
                        <a:pt x="13" y="154"/>
                      </a:lnTo>
                      <a:lnTo>
                        <a:pt x="19" y="147"/>
                      </a:lnTo>
                      <a:lnTo>
                        <a:pt x="25" y="123"/>
                      </a:lnTo>
                      <a:lnTo>
                        <a:pt x="31" y="0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1" name="Freeform 107"/>
                <p:cNvSpPr>
                  <a:spLocks/>
                </p:cNvSpPr>
                <p:nvPr/>
              </p:nvSpPr>
              <p:spPr bwMode="auto">
                <a:xfrm>
                  <a:off x="997" y="3106"/>
                  <a:ext cx="42" cy="172"/>
                </a:xfrm>
                <a:custGeom>
                  <a:avLst/>
                  <a:gdLst>
                    <a:gd name="T0" fmla="*/ 0 w 42"/>
                    <a:gd name="T1" fmla="*/ 0 h 172"/>
                    <a:gd name="T2" fmla="*/ 0 w 42"/>
                    <a:gd name="T3" fmla="*/ 147 h 172"/>
                    <a:gd name="T4" fmla="*/ 0 w 42"/>
                    <a:gd name="T5" fmla="*/ 166 h 172"/>
                    <a:gd name="T6" fmla="*/ 12 w 42"/>
                    <a:gd name="T7" fmla="*/ 172 h 172"/>
                    <a:gd name="T8" fmla="*/ 18 w 42"/>
                    <a:gd name="T9" fmla="*/ 160 h 172"/>
                    <a:gd name="T10" fmla="*/ 42 w 42"/>
                    <a:gd name="T11" fmla="*/ 0 h 172"/>
                    <a:gd name="T12" fmla="*/ 0 w 42"/>
                    <a:gd name="T13" fmla="*/ 0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172"/>
                    <a:gd name="T23" fmla="*/ 42 w 42"/>
                    <a:gd name="T24" fmla="*/ 172 h 1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172">
                      <a:moveTo>
                        <a:pt x="0" y="0"/>
                      </a:moveTo>
                      <a:lnTo>
                        <a:pt x="0" y="147"/>
                      </a:lnTo>
                      <a:lnTo>
                        <a:pt x="0" y="166"/>
                      </a:lnTo>
                      <a:lnTo>
                        <a:pt x="12" y="172"/>
                      </a:lnTo>
                      <a:lnTo>
                        <a:pt x="18" y="160"/>
                      </a:lnTo>
                      <a:lnTo>
                        <a:pt x="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2" name="Freeform 108"/>
                <p:cNvSpPr>
                  <a:spLocks/>
                </p:cNvSpPr>
                <p:nvPr/>
              </p:nvSpPr>
              <p:spPr bwMode="auto">
                <a:xfrm>
                  <a:off x="1046" y="3118"/>
                  <a:ext cx="61" cy="50"/>
                </a:xfrm>
                <a:custGeom>
                  <a:avLst/>
                  <a:gdLst>
                    <a:gd name="T0" fmla="*/ 43 w 61"/>
                    <a:gd name="T1" fmla="*/ 0 h 50"/>
                    <a:gd name="T2" fmla="*/ 12 w 61"/>
                    <a:gd name="T3" fmla="*/ 31 h 50"/>
                    <a:gd name="T4" fmla="*/ 0 w 61"/>
                    <a:gd name="T5" fmla="*/ 43 h 50"/>
                    <a:gd name="T6" fmla="*/ 12 w 61"/>
                    <a:gd name="T7" fmla="*/ 50 h 50"/>
                    <a:gd name="T8" fmla="*/ 18 w 61"/>
                    <a:gd name="T9" fmla="*/ 50 h 50"/>
                    <a:gd name="T10" fmla="*/ 61 w 61"/>
                    <a:gd name="T11" fmla="*/ 19 h 50"/>
                    <a:gd name="T12" fmla="*/ 43 w 61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50"/>
                    <a:gd name="T23" fmla="*/ 61 w 61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50">
                      <a:moveTo>
                        <a:pt x="43" y="0"/>
                      </a:moveTo>
                      <a:lnTo>
                        <a:pt x="12" y="31"/>
                      </a:lnTo>
                      <a:lnTo>
                        <a:pt x="0" y="43"/>
                      </a:lnTo>
                      <a:lnTo>
                        <a:pt x="12" y="50"/>
                      </a:lnTo>
                      <a:lnTo>
                        <a:pt x="18" y="50"/>
                      </a:lnTo>
                      <a:lnTo>
                        <a:pt x="61" y="1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3" name="Freeform 109"/>
                <p:cNvSpPr>
                  <a:spLocks/>
                </p:cNvSpPr>
                <p:nvPr/>
              </p:nvSpPr>
              <p:spPr bwMode="auto">
                <a:xfrm>
                  <a:off x="1076" y="3149"/>
                  <a:ext cx="62" cy="49"/>
                </a:xfrm>
                <a:custGeom>
                  <a:avLst/>
                  <a:gdLst>
                    <a:gd name="T0" fmla="*/ 43 w 62"/>
                    <a:gd name="T1" fmla="*/ 0 h 49"/>
                    <a:gd name="T2" fmla="*/ 0 w 62"/>
                    <a:gd name="T3" fmla="*/ 31 h 49"/>
                    <a:gd name="T4" fmla="*/ 0 w 62"/>
                    <a:gd name="T5" fmla="*/ 43 h 49"/>
                    <a:gd name="T6" fmla="*/ 6 w 62"/>
                    <a:gd name="T7" fmla="*/ 49 h 49"/>
                    <a:gd name="T8" fmla="*/ 43 w 62"/>
                    <a:gd name="T9" fmla="*/ 31 h 49"/>
                    <a:gd name="T10" fmla="*/ 62 w 62"/>
                    <a:gd name="T11" fmla="*/ 19 h 49"/>
                    <a:gd name="T12" fmla="*/ 43 w 62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49"/>
                    <a:gd name="T23" fmla="*/ 62 w 62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49">
                      <a:moveTo>
                        <a:pt x="43" y="0"/>
                      </a:moveTo>
                      <a:lnTo>
                        <a:pt x="0" y="31"/>
                      </a:lnTo>
                      <a:lnTo>
                        <a:pt x="0" y="43"/>
                      </a:lnTo>
                      <a:lnTo>
                        <a:pt x="6" y="49"/>
                      </a:lnTo>
                      <a:lnTo>
                        <a:pt x="43" y="31"/>
                      </a:lnTo>
                      <a:lnTo>
                        <a:pt x="62" y="1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4" name="Freeform 110"/>
                <p:cNvSpPr>
                  <a:spLocks/>
                </p:cNvSpPr>
                <p:nvPr/>
              </p:nvSpPr>
              <p:spPr bwMode="auto">
                <a:xfrm>
                  <a:off x="1082" y="3180"/>
                  <a:ext cx="80" cy="61"/>
                </a:xfrm>
                <a:custGeom>
                  <a:avLst/>
                  <a:gdLst>
                    <a:gd name="T0" fmla="*/ 68 w 80"/>
                    <a:gd name="T1" fmla="*/ 0 h 61"/>
                    <a:gd name="T2" fmla="*/ 7 w 80"/>
                    <a:gd name="T3" fmla="*/ 37 h 61"/>
                    <a:gd name="T4" fmla="*/ 0 w 80"/>
                    <a:gd name="T5" fmla="*/ 49 h 61"/>
                    <a:gd name="T6" fmla="*/ 0 w 80"/>
                    <a:gd name="T7" fmla="*/ 55 h 61"/>
                    <a:gd name="T8" fmla="*/ 13 w 80"/>
                    <a:gd name="T9" fmla="*/ 61 h 61"/>
                    <a:gd name="T10" fmla="*/ 80 w 80"/>
                    <a:gd name="T11" fmla="*/ 18 h 61"/>
                    <a:gd name="T12" fmla="*/ 68 w 80"/>
                    <a:gd name="T13" fmla="*/ 0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61"/>
                    <a:gd name="T23" fmla="*/ 80 w 80"/>
                    <a:gd name="T24" fmla="*/ 61 h 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61">
                      <a:moveTo>
                        <a:pt x="68" y="0"/>
                      </a:moveTo>
                      <a:lnTo>
                        <a:pt x="7" y="37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13" y="61"/>
                      </a:lnTo>
                      <a:lnTo>
                        <a:pt x="80" y="18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5" name="Freeform 111"/>
                <p:cNvSpPr>
                  <a:spLocks/>
                </p:cNvSpPr>
                <p:nvPr/>
              </p:nvSpPr>
              <p:spPr bwMode="auto">
                <a:xfrm>
                  <a:off x="1101" y="3223"/>
                  <a:ext cx="80" cy="61"/>
                </a:xfrm>
                <a:custGeom>
                  <a:avLst/>
                  <a:gdLst>
                    <a:gd name="T0" fmla="*/ 73 w 80"/>
                    <a:gd name="T1" fmla="*/ 0 h 61"/>
                    <a:gd name="T2" fmla="*/ 6 w 80"/>
                    <a:gd name="T3" fmla="*/ 37 h 61"/>
                    <a:gd name="T4" fmla="*/ 0 w 80"/>
                    <a:gd name="T5" fmla="*/ 49 h 61"/>
                    <a:gd name="T6" fmla="*/ 6 w 80"/>
                    <a:gd name="T7" fmla="*/ 61 h 61"/>
                    <a:gd name="T8" fmla="*/ 18 w 80"/>
                    <a:gd name="T9" fmla="*/ 61 h 61"/>
                    <a:gd name="T10" fmla="*/ 80 w 80"/>
                    <a:gd name="T11" fmla="*/ 24 h 61"/>
                    <a:gd name="T12" fmla="*/ 73 w 80"/>
                    <a:gd name="T13" fmla="*/ 6 h 61"/>
                    <a:gd name="T14" fmla="*/ 73 w 80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61"/>
                    <a:gd name="T26" fmla="*/ 80 w 80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61">
                      <a:moveTo>
                        <a:pt x="73" y="0"/>
                      </a:moveTo>
                      <a:lnTo>
                        <a:pt x="6" y="37"/>
                      </a:lnTo>
                      <a:lnTo>
                        <a:pt x="0" y="49"/>
                      </a:lnTo>
                      <a:lnTo>
                        <a:pt x="6" y="61"/>
                      </a:lnTo>
                      <a:lnTo>
                        <a:pt x="18" y="61"/>
                      </a:lnTo>
                      <a:lnTo>
                        <a:pt x="80" y="24"/>
                      </a:lnTo>
                      <a:lnTo>
                        <a:pt x="73" y="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6" name="Freeform 112"/>
                <p:cNvSpPr>
                  <a:spLocks/>
                </p:cNvSpPr>
                <p:nvPr/>
              </p:nvSpPr>
              <p:spPr bwMode="auto">
                <a:xfrm>
                  <a:off x="1138" y="3266"/>
                  <a:ext cx="43" cy="43"/>
                </a:xfrm>
                <a:custGeom>
                  <a:avLst/>
                  <a:gdLst>
                    <a:gd name="T0" fmla="*/ 43 w 43"/>
                    <a:gd name="T1" fmla="*/ 0 h 43"/>
                    <a:gd name="T2" fmla="*/ 6 w 43"/>
                    <a:gd name="T3" fmla="*/ 18 h 43"/>
                    <a:gd name="T4" fmla="*/ 0 w 43"/>
                    <a:gd name="T5" fmla="*/ 24 h 43"/>
                    <a:gd name="T6" fmla="*/ 0 w 43"/>
                    <a:gd name="T7" fmla="*/ 37 h 43"/>
                    <a:gd name="T8" fmla="*/ 6 w 43"/>
                    <a:gd name="T9" fmla="*/ 43 h 43"/>
                    <a:gd name="T10" fmla="*/ 30 w 43"/>
                    <a:gd name="T11" fmla="*/ 37 h 43"/>
                    <a:gd name="T12" fmla="*/ 43 w 43"/>
                    <a:gd name="T13" fmla="*/ 30 h 43"/>
                    <a:gd name="T14" fmla="*/ 43 w 43"/>
                    <a:gd name="T15" fmla="*/ 18 h 43"/>
                    <a:gd name="T16" fmla="*/ 43 w 43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3"/>
                    <a:gd name="T29" fmla="*/ 43 w 43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3">
                      <a:moveTo>
                        <a:pt x="43" y="0"/>
                      </a:move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0" y="37"/>
                      </a:lnTo>
                      <a:lnTo>
                        <a:pt x="6" y="43"/>
                      </a:lnTo>
                      <a:lnTo>
                        <a:pt x="30" y="37"/>
                      </a:lnTo>
                      <a:lnTo>
                        <a:pt x="43" y="30"/>
                      </a:lnTo>
                      <a:lnTo>
                        <a:pt x="43" y="1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7" name="Freeform 113"/>
                <p:cNvSpPr>
                  <a:spLocks/>
                </p:cNvSpPr>
                <p:nvPr/>
              </p:nvSpPr>
              <p:spPr bwMode="auto">
                <a:xfrm>
                  <a:off x="1052" y="3303"/>
                  <a:ext cx="110" cy="61"/>
                </a:xfrm>
                <a:custGeom>
                  <a:avLst/>
                  <a:gdLst>
                    <a:gd name="T0" fmla="*/ 110 w 110"/>
                    <a:gd name="T1" fmla="*/ 42 h 61"/>
                    <a:gd name="T2" fmla="*/ 12 w 110"/>
                    <a:gd name="T3" fmla="*/ 0 h 61"/>
                    <a:gd name="T4" fmla="*/ 6 w 110"/>
                    <a:gd name="T5" fmla="*/ 0 h 61"/>
                    <a:gd name="T6" fmla="*/ 0 w 110"/>
                    <a:gd name="T7" fmla="*/ 18 h 61"/>
                    <a:gd name="T8" fmla="*/ 12 w 110"/>
                    <a:gd name="T9" fmla="*/ 24 h 61"/>
                    <a:gd name="T10" fmla="*/ 104 w 110"/>
                    <a:gd name="T11" fmla="*/ 61 h 61"/>
                    <a:gd name="T12" fmla="*/ 110 w 110"/>
                    <a:gd name="T13" fmla="*/ 49 h 61"/>
                    <a:gd name="T14" fmla="*/ 110 w 110"/>
                    <a:gd name="T15" fmla="*/ 4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61"/>
                    <a:gd name="T26" fmla="*/ 110 w 110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61">
                      <a:moveTo>
                        <a:pt x="110" y="42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12" y="24"/>
                      </a:lnTo>
                      <a:lnTo>
                        <a:pt x="104" y="61"/>
                      </a:lnTo>
                      <a:lnTo>
                        <a:pt x="110" y="49"/>
                      </a:lnTo>
                      <a:lnTo>
                        <a:pt x="110" y="42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8" name="Freeform 114"/>
                <p:cNvSpPr>
                  <a:spLocks/>
                </p:cNvSpPr>
                <p:nvPr/>
              </p:nvSpPr>
              <p:spPr bwMode="auto">
                <a:xfrm>
                  <a:off x="1046" y="3333"/>
                  <a:ext cx="104" cy="62"/>
                </a:xfrm>
                <a:custGeom>
                  <a:avLst/>
                  <a:gdLst>
                    <a:gd name="T0" fmla="*/ 104 w 104"/>
                    <a:gd name="T1" fmla="*/ 43 h 62"/>
                    <a:gd name="T2" fmla="*/ 12 w 104"/>
                    <a:gd name="T3" fmla="*/ 0 h 62"/>
                    <a:gd name="T4" fmla="*/ 6 w 104"/>
                    <a:gd name="T5" fmla="*/ 0 h 62"/>
                    <a:gd name="T6" fmla="*/ 0 w 104"/>
                    <a:gd name="T7" fmla="*/ 6 h 62"/>
                    <a:gd name="T8" fmla="*/ 6 w 104"/>
                    <a:gd name="T9" fmla="*/ 19 h 62"/>
                    <a:gd name="T10" fmla="*/ 18 w 104"/>
                    <a:gd name="T11" fmla="*/ 31 h 62"/>
                    <a:gd name="T12" fmla="*/ 86 w 104"/>
                    <a:gd name="T13" fmla="*/ 62 h 62"/>
                    <a:gd name="T14" fmla="*/ 104 w 104"/>
                    <a:gd name="T15" fmla="*/ 43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62"/>
                    <a:gd name="T26" fmla="*/ 104 w 104"/>
                    <a:gd name="T27" fmla="*/ 62 h 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62">
                      <a:moveTo>
                        <a:pt x="104" y="43"/>
                      </a:move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9"/>
                      </a:lnTo>
                      <a:lnTo>
                        <a:pt x="18" y="31"/>
                      </a:lnTo>
                      <a:lnTo>
                        <a:pt x="86" y="62"/>
                      </a:lnTo>
                      <a:lnTo>
                        <a:pt x="104" y="43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9" name="Freeform 115"/>
                <p:cNvSpPr>
                  <a:spLocks/>
                </p:cNvSpPr>
                <p:nvPr/>
              </p:nvSpPr>
              <p:spPr bwMode="auto">
                <a:xfrm>
                  <a:off x="1027" y="3364"/>
                  <a:ext cx="92" cy="49"/>
                </a:xfrm>
                <a:custGeom>
                  <a:avLst/>
                  <a:gdLst>
                    <a:gd name="T0" fmla="*/ 92 w 92"/>
                    <a:gd name="T1" fmla="*/ 37 h 49"/>
                    <a:gd name="T2" fmla="*/ 31 w 92"/>
                    <a:gd name="T3" fmla="*/ 12 h 49"/>
                    <a:gd name="T4" fmla="*/ 12 w 92"/>
                    <a:gd name="T5" fmla="*/ 0 h 49"/>
                    <a:gd name="T6" fmla="*/ 6 w 92"/>
                    <a:gd name="T7" fmla="*/ 0 h 49"/>
                    <a:gd name="T8" fmla="*/ 0 w 92"/>
                    <a:gd name="T9" fmla="*/ 6 h 49"/>
                    <a:gd name="T10" fmla="*/ 6 w 92"/>
                    <a:gd name="T11" fmla="*/ 12 h 49"/>
                    <a:gd name="T12" fmla="*/ 19 w 92"/>
                    <a:gd name="T13" fmla="*/ 24 h 49"/>
                    <a:gd name="T14" fmla="*/ 80 w 92"/>
                    <a:gd name="T15" fmla="*/ 49 h 49"/>
                    <a:gd name="T16" fmla="*/ 92 w 92"/>
                    <a:gd name="T17" fmla="*/ 37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49"/>
                    <a:gd name="T29" fmla="*/ 92 w 92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49">
                      <a:moveTo>
                        <a:pt x="92" y="37"/>
                      </a:moveTo>
                      <a:lnTo>
                        <a:pt x="31" y="1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2"/>
                      </a:lnTo>
                      <a:lnTo>
                        <a:pt x="19" y="24"/>
                      </a:lnTo>
                      <a:lnTo>
                        <a:pt x="80" y="49"/>
                      </a:lnTo>
                      <a:lnTo>
                        <a:pt x="92" y="3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0" name="Freeform 116"/>
                <p:cNvSpPr>
                  <a:spLocks/>
                </p:cNvSpPr>
                <p:nvPr/>
              </p:nvSpPr>
              <p:spPr bwMode="auto">
                <a:xfrm>
                  <a:off x="1027" y="3401"/>
                  <a:ext cx="62" cy="37"/>
                </a:xfrm>
                <a:custGeom>
                  <a:avLst/>
                  <a:gdLst>
                    <a:gd name="T0" fmla="*/ 62 w 62"/>
                    <a:gd name="T1" fmla="*/ 24 h 37"/>
                    <a:gd name="T2" fmla="*/ 31 w 62"/>
                    <a:gd name="T3" fmla="*/ 12 h 37"/>
                    <a:gd name="T4" fmla="*/ 0 w 62"/>
                    <a:gd name="T5" fmla="*/ 0 h 37"/>
                    <a:gd name="T6" fmla="*/ 0 w 62"/>
                    <a:gd name="T7" fmla="*/ 6 h 37"/>
                    <a:gd name="T8" fmla="*/ 0 w 62"/>
                    <a:gd name="T9" fmla="*/ 12 h 37"/>
                    <a:gd name="T10" fmla="*/ 31 w 62"/>
                    <a:gd name="T11" fmla="*/ 37 h 37"/>
                    <a:gd name="T12" fmla="*/ 49 w 62"/>
                    <a:gd name="T13" fmla="*/ 30 h 37"/>
                    <a:gd name="T14" fmla="*/ 62 w 62"/>
                    <a:gd name="T15" fmla="*/ 24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"/>
                    <a:gd name="T25" fmla="*/ 0 h 37"/>
                    <a:gd name="T26" fmla="*/ 62 w 62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" h="37">
                      <a:moveTo>
                        <a:pt x="62" y="24"/>
                      </a:moveTo>
                      <a:lnTo>
                        <a:pt x="31" y="1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31" y="37"/>
                      </a:lnTo>
                      <a:lnTo>
                        <a:pt x="49" y="30"/>
                      </a:lnTo>
                      <a:lnTo>
                        <a:pt x="62" y="2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1" name="Freeform 117"/>
                <p:cNvSpPr>
                  <a:spLocks/>
                </p:cNvSpPr>
                <p:nvPr/>
              </p:nvSpPr>
              <p:spPr bwMode="auto">
                <a:xfrm>
                  <a:off x="954" y="3401"/>
                  <a:ext cx="55" cy="43"/>
                </a:xfrm>
                <a:custGeom>
                  <a:avLst/>
                  <a:gdLst>
                    <a:gd name="T0" fmla="*/ 24 w 55"/>
                    <a:gd name="T1" fmla="*/ 43 h 43"/>
                    <a:gd name="T2" fmla="*/ 55 w 55"/>
                    <a:gd name="T3" fmla="*/ 12 h 43"/>
                    <a:gd name="T4" fmla="*/ 55 w 55"/>
                    <a:gd name="T5" fmla="*/ 0 h 43"/>
                    <a:gd name="T6" fmla="*/ 49 w 55"/>
                    <a:gd name="T7" fmla="*/ 0 h 43"/>
                    <a:gd name="T8" fmla="*/ 43 w 55"/>
                    <a:gd name="T9" fmla="*/ 0 h 43"/>
                    <a:gd name="T10" fmla="*/ 0 w 55"/>
                    <a:gd name="T11" fmla="*/ 37 h 43"/>
                    <a:gd name="T12" fmla="*/ 12 w 55"/>
                    <a:gd name="T13" fmla="*/ 43 h 43"/>
                    <a:gd name="T14" fmla="*/ 24 w 55"/>
                    <a:gd name="T15" fmla="*/ 43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"/>
                    <a:gd name="T25" fmla="*/ 0 h 43"/>
                    <a:gd name="T26" fmla="*/ 55 w 55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" h="43">
                      <a:moveTo>
                        <a:pt x="24" y="43"/>
                      </a:moveTo>
                      <a:lnTo>
                        <a:pt x="55" y="12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0"/>
                      </a:lnTo>
                      <a:lnTo>
                        <a:pt x="0" y="37"/>
                      </a:lnTo>
                      <a:lnTo>
                        <a:pt x="12" y="43"/>
                      </a:lnTo>
                      <a:lnTo>
                        <a:pt x="24" y="43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2" name="Freeform 118"/>
                <p:cNvSpPr>
                  <a:spLocks/>
                </p:cNvSpPr>
                <p:nvPr/>
              </p:nvSpPr>
              <p:spPr bwMode="auto">
                <a:xfrm>
                  <a:off x="904" y="3327"/>
                  <a:ext cx="123" cy="98"/>
                </a:xfrm>
                <a:custGeom>
                  <a:avLst/>
                  <a:gdLst>
                    <a:gd name="T0" fmla="*/ 31 w 123"/>
                    <a:gd name="T1" fmla="*/ 98 h 98"/>
                    <a:gd name="T2" fmla="*/ 86 w 123"/>
                    <a:gd name="T3" fmla="*/ 43 h 98"/>
                    <a:gd name="T4" fmla="*/ 117 w 123"/>
                    <a:gd name="T5" fmla="*/ 12 h 98"/>
                    <a:gd name="T6" fmla="*/ 123 w 123"/>
                    <a:gd name="T7" fmla="*/ 6 h 98"/>
                    <a:gd name="T8" fmla="*/ 111 w 123"/>
                    <a:gd name="T9" fmla="*/ 6 h 98"/>
                    <a:gd name="T10" fmla="*/ 105 w 123"/>
                    <a:gd name="T11" fmla="*/ 0 h 98"/>
                    <a:gd name="T12" fmla="*/ 93 w 123"/>
                    <a:gd name="T13" fmla="*/ 6 h 98"/>
                    <a:gd name="T14" fmla="*/ 0 w 123"/>
                    <a:gd name="T15" fmla="*/ 80 h 98"/>
                    <a:gd name="T16" fmla="*/ 13 w 123"/>
                    <a:gd name="T17" fmla="*/ 92 h 98"/>
                    <a:gd name="T18" fmla="*/ 31 w 123"/>
                    <a:gd name="T19" fmla="*/ 98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"/>
                    <a:gd name="T31" fmla="*/ 0 h 98"/>
                    <a:gd name="T32" fmla="*/ 123 w 123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" h="98">
                      <a:moveTo>
                        <a:pt x="31" y="98"/>
                      </a:moveTo>
                      <a:lnTo>
                        <a:pt x="86" y="43"/>
                      </a:lnTo>
                      <a:lnTo>
                        <a:pt x="117" y="12"/>
                      </a:lnTo>
                      <a:lnTo>
                        <a:pt x="123" y="6"/>
                      </a:lnTo>
                      <a:lnTo>
                        <a:pt x="111" y="6"/>
                      </a:lnTo>
                      <a:lnTo>
                        <a:pt x="105" y="0"/>
                      </a:lnTo>
                      <a:lnTo>
                        <a:pt x="93" y="6"/>
                      </a:lnTo>
                      <a:lnTo>
                        <a:pt x="0" y="80"/>
                      </a:lnTo>
                      <a:lnTo>
                        <a:pt x="13" y="92"/>
                      </a:lnTo>
                      <a:lnTo>
                        <a:pt x="31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3" name="Freeform 119"/>
                <p:cNvSpPr>
                  <a:spLocks/>
                </p:cNvSpPr>
                <p:nvPr/>
              </p:nvSpPr>
              <p:spPr bwMode="auto">
                <a:xfrm>
                  <a:off x="868" y="3296"/>
                  <a:ext cx="122" cy="99"/>
                </a:xfrm>
                <a:custGeom>
                  <a:avLst/>
                  <a:gdLst>
                    <a:gd name="T0" fmla="*/ 24 w 122"/>
                    <a:gd name="T1" fmla="*/ 99 h 99"/>
                    <a:gd name="T2" fmla="*/ 122 w 122"/>
                    <a:gd name="T3" fmla="*/ 13 h 99"/>
                    <a:gd name="T4" fmla="*/ 122 w 122"/>
                    <a:gd name="T5" fmla="*/ 0 h 99"/>
                    <a:gd name="T6" fmla="*/ 110 w 122"/>
                    <a:gd name="T7" fmla="*/ 0 h 99"/>
                    <a:gd name="T8" fmla="*/ 98 w 122"/>
                    <a:gd name="T9" fmla="*/ 7 h 99"/>
                    <a:gd name="T10" fmla="*/ 0 w 122"/>
                    <a:gd name="T11" fmla="*/ 74 h 99"/>
                    <a:gd name="T12" fmla="*/ 12 w 122"/>
                    <a:gd name="T13" fmla="*/ 92 h 99"/>
                    <a:gd name="T14" fmla="*/ 24 w 122"/>
                    <a:gd name="T15" fmla="*/ 99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2"/>
                    <a:gd name="T25" fmla="*/ 0 h 99"/>
                    <a:gd name="T26" fmla="*/ 122 w 122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2" h="99">
                      <a:moveTo>
                        <a:pt x="24" y="99"/>
                      </a:moveTo>
                      <a:lnTo>
                        <a:pt x="122" y="13"/>
                      </a:lnTo>
                      <a:lnTo>
                        <a:pt x="122" y="0"/>
                      </a:lnTo>
                      <a:lnTo>
                        <a:pt x="110" y="0"/>
                      </a:lnTo>
                      <a:lnTo>
                        <a:pt x="98" y="7"/>
                      </a:lnTo>
                      <a:lnTo>
                        <a:pt x="0" y="74"/>
                      </a:lnTo>
                      <a:lnTo>
                        <a:pt x="12" y="92"/>
                      </a:lnTo>
                      <a:lnTo>
                        <a:pt x="24" y="9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4" name="Freeform 120"/>
                <p:cNvSpPr>
                  <a:spLocks/>
                </p:cNvSpPr>
                <p:nvPr/>
              </p:nvSpPr>
              <p:spPr bwMode="auto">
                <a:xfrm>
                  <a:off x="874" y="3376"/>
                  <a:ext cx="18" cy="19"/>
                </a:xfrm>
                <a:custGeom>
                  <a:avLst/>
                  <a:gdLst>
                    <a:gd name="T0" fmla="*/ 18 w 18"/>
                    <a:gd name="T1" fmla="*/ 19 h 19"/>
                    <a:gd name="T2" fmla="*/ 0 w 18"/>
                    <a:gd name="T3" fmla="*/ 0 h 19"/>
                    <a:gd name="T4" fmla="*/ 18 w 18"/>
                    <a:gd name="T5" fmla="*/ 19 h 19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9"/>
                    <a:gd name="T11" fmla="*/ 18 w 18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9">
                      <a:moveTo>
                        <a:pt x="18" y="19"/>
                      </a:moveTo>
                      <a:lnTo>
                        <a:pt x="0" y="0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5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874" y="3376"/>
                  <a:ext cx="18" cy="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6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874" y="3376"/>
                  <a:ext cx="18" cy="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7" name="Freeform 123"/>
                <p:cNvSpPr>
                  <a:spLocks/>
                </p:cNvSpPr>
                <p:nvPr/>
              </p:nvSpPr>
              <p:spPr bwMode="auto">
                <a:xfrm>
                  <a:off x="849" y="3272"/>
                  <a:ext cx="98" cy="86"/>
                </a:xfrm>
                <a:custGeom>
                  <a:avLst/>
                  <a:gdLst>
                    <a:gd name="T0" fmla="*/ 13 w 98"/>
                    <a:gd name="T1" fmla="*/ 86 h 86"/>
                    <a:gd name="T2" fmla="*/ 92 w 98"/>
                    <a:gd name="T3" fmla="*/ 18 h 86"/>
                    <a:gd name="T4" fmla="*/ 98 w 98"/>
                    <a:gd name="T5" fmla="*/ 6 h 86"/>
                    <a:gd name="T6" fmla="*/ 98 w 98"/>
                    <a:gd name="T7" fmla="*/ 0 h 86"/>
                    <a:gd name="T8" fmla="*/ 80 w 98"/>
                    <a:gd name="T9" fmla="*/ 0 h 86"/>
                    <a:gd name="T10" fmla="*/ 0 w 98"/>
                    <a:gd name="T11" fmla="*/ 55 h 86"/>
                    <a:gd name="T12" fmla="*/ 6 w 98"/>
                    <a:gd name="T13" fmla="*/ 73 h 86"/>
                    <a:gd name="T14" fmla="*/ 13 w 98"/>
                    <a:gd name="T15" fmla="*/ 86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86"/>
                    <a:gd name="T26" fmla="*/ 98 w 98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86">
                      <a:moveTo>
                        <a:pt x="13" y="86"/>
                      </a:moveTo>
                      <a:lnTo>
                        <a:pt x="92" y="18"/>
                      </a:lnTo>
                      <a:lnTo>
                        <a:pt x="98" y="6"/>
                      </a:lnTo>
                      <a:lnTo>
                        <a:pt x="98" y="0"/>
                      </a:lnTo>
                      <a:lnTo>
                        <a:pt x="80" y="0"/>
                      </a:lnTo>
                      <a:lnTo>
                        <a:pt x="0" y="55"/>
                      </a:lnTo>
                      <a:lnTo>
                        <a:pt x="6" y="73"/>
                      </a:lnTo>
                      <a:lnTo>
                        <a:pt x="13" y="86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8" name="Freeform 124"/>
                <p:cNvSpPr>
                  <a:spLocks/>
                </p:cNvSpPr>
                <p:nvPr/>
              </p:nvSpPr>
              <p:spPr bwMode="auto">
                <a:xfrm>
                  <a:off x="837" y="3253"/>
                  <a:ext cx="67" cy="50"/>
                </a:xfrm>
                <a:custGeom>
                  <a:avLst/>
                  <a:gdLst>
                    <a:gd name="T0" fmla="*/ 6 w 67"/>
                    <a:gd name="T1" fmla="*/ 50 h 50"/>
                    <a:gd name="T2" fmla="*/ 67 w 67"/>
                    <a:gd name="T3" fmla="*/ 13 h 50"/>
                    <a:gd name="T4" fmla="*/ 67 w 67"/>
                    <a:gd name="T5" fmla="*/ 0 h 50"/>
                    <a:gd name="T6" fmla="*/ 61 w 67"/>
                    <a:gd name="T7" fmla="*/ 0 h 50"/>
                    <a:gd name="T8" fmla="*/ 49 w 67"/>
                    <a:gd name="T9" fmla="*/ 0 h 50"/>
                    <a:gd name="T10" fmla="*/ 6 w 67"/>
                    <a:gd name="T11" fmla="*/ 31 h 50"/>
                    <a:gd name="T12" fmla="*/ 0 w 67"/>
                    <a:gd name="T13" fmla="*/ 43 h 50"/>
                    <a:gd name="T14" fmla="*/ 6 w 67"/>
                    <a:gd name="T15" fmla="*/ 5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"/>
                    <a:gd name="T25" fmla="*/ 0 h 50"/>
                    <a:gd name="T26" fmla="*/ 67 w 67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" h="50">
                      <a:moveTo>
                        <a:pt x="6" y="50"/>
                      </a:moveTo>
                      <a:lnTo>
                        <a:pt x="67" y="13"/>
                      </a:lnTo>
                      <a:lnTo>
                        <a:pt x="67" y="0"/>
                      </a:ln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6" y="31"/>
                      </a:lnTo>
                      <a:lnTo>
                        <a:pt x="0" y="43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9" name="Freeform 125"/>
                <p:cNvSpPr>
                  <a:spLocks/>
                </p:cNvSpPr>
                <p:nvPr/>
              </p:nvSpPr>
              <p:spPr bwMode="auto">
                <a:xfrm>
                  <a:off x="1033" y="3198"/>
                  <a:ext cx="31" cy="105"/>
                </a:xfrm>
                <a:custGeom>
                  <a:avLst/>
                  <a:gdLst>
                    <a:gd name="T0" fmla="*/ 13 w 31"/>
                    <a:gd name="T1" fmla="*/ 105 h 105"/>
                    <a:gd name="T2" fmla="*/ 25 w 31"/>
                    <a:gd name="T3" fmla="*/ 80 h 105"/>
                    <a:gd name="T4" fmla="*/ 31 w 31"/>
                    <a:gd name="T5" fmla="*/ 55 h 105"/>
                    <a:gd name="T6" fmla="*/ 31 w 31"/>
                    <a:gd name="T7" fmla="*/ 19 h 105"/>
                    <a:gd name="T8" fmla="*/ 25 w 31"/>
                    <a:gd name="T9" fmla="*/ 0 h 105"/>
                    <a:gd name="T10" fmla="*/ 19 w 31"/>
                    <a:gd name="T11" fmla="*/ 0 h 105"/>
                    <a:gd name="T12" fmla="*/ 13 w 31"/>
                    <a:gd name="T13" fmla="*/ 6 h 105"/>
                    <a:gd name="T14" fmla="*/ 6 w 31"/>
                    <a:gd name="T15" fmla="*/ 31 h 105"/>
                    <a:gd name="T16" fmla="*/ 0 w 31"/>
                    <a:gd name="T17" fmla="*/ 68 h 105"/>
                    <a:gd name="T18" fmla="*/ 0 w 31"/>
                    <a:gd name="T19" fmla="*/ 92 h 105"/>
                    <a:gd name="T20" fmla="*/ 13 w 31"/>
                    <a:gd name="T21" fmla="*/ 105 h 10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"/>
                    <a:gd name="T34" fmla="*/ 0 h 105"/>
                    <a:gd name="T35" fmla="*/ 31 w 31"/>
                    <a:gd name="T36" fmla="*/ 105 h 10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" h="105">
                      <a:moveTo>
                        <a:pt x="13" y="105"/>
                      </a:moveTo>
                      <a:lnTo>
                        <a:pt x="25" y="80"/>
                      </a:lnTo>
                      <a:lnTo>
                        <a:pt x="31" y="55"/>
                      </a:lnTo>
                      <a:lnTo>
                        <a:pt x="31" y="19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6"/>
                      </a:lnTo>
                      <a:lnTo>
                        <a:pt x="6" y="31"/>
                      </a:lnTo>
                      <a:lnTo>
                        <a:pt x="0" y="68"/>
                      </a:lnTo>
                      <a:lnTo>
                        <a:pt x="0" y="92"/>
                      </a:lnTo>
                      <a:lnTo>
                        <a:pt x="13" y="105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760" name="Rectangle 126"/>
              <p:cNvSpPr>
                <a:spLocks noChangeArrowheads="1"/>
              </p:cNvSpPr>
              <p:nvPr/>
            </p:nvSpPr>
            <p:spPr bwMode="auto">
              <a:xfrm>
                <a:off x="661" y="2942"/>
                <a:ext cx="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0761" name="Rectangle 151"/>
              <p:cNvSpPr>
                <a:spLocks noChangeArrowheads="1"/>
              </p:cNvSpPr>
              <p:nvPr/>
            </p:nvSpPr>
            <p:spPr bwMode="auto">
              <a:xfrm>
                <a:off x="978" y="3161"/>
                <a:ext cx="36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777777"/>
                    </a:solidFill>
                    <a:latin typeface="Arial" panose="020B0604020202020204" pitchFamily="34" charset="0"/>
                  </a:rPr>
                  <a:t>pearlite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0762" name="Freeform 152"/>
              <p:cNvSpPr>
                <a:spLocks/>
              </p:cNvSpPr>
              <p:nvPr/>
            </p:nvSpPr>
            <p:spPr bwMode="auto">
              <a:xfrm>
                <a:off x="837" y="3099"/>
                <a:ext cx="135" cy="221"/>
              </a:xfrm>
              <a:custGeom>
                <a:avLst/>
                <a:gdLst>
                  <a:gd name="T0" fmla="*/ 0 w 135"/>
                  <a:gd name="T1" fmla="*/ 6 h 221"/>
                  <a:gd name="T2" fmla="*/ 12 w 135"/>
                  <a:gd name="T3" fmla="*/ 0 h 221"/>
                  <a:gd name="T4" fmla="*/ 31 w 135"/>
                  <a:gd name="T5" fmla="*/ 6 h 221"/>
                  <a:gd name="T6" fmla="*/ 49 w 135"/>
                  <a:gd name="T7" fmla="*/ 25 h 221"/>
                  <a:gd name="T8" fmla="*/ 73 w 135"/>
                  <a:gd name="T9" fmla="*/ 56 h 221"/>
                  <a:gd name="T10" fmla="*/ 86 w 135"/>
                  <a:gd name="T11" fmla="*/ 80 h 221"/>
                  <a:gd name="T12" fmla="*/ 92 w 135"/>
                  <a:gd name="T13" fmla="*/ 98 h 221"/>
                  <a:gd name="T14" fmla="*/ 104 w 135"/>
                  <a:gd name="T15" fmla="*/ 117 h 221"/>
                  <a:gd name="T16" fmla="*/ 116 w 135"/>
                  <a:gd name="T17" fmla="*/ 129 h 221"/>
                  <a:gd name="T18" fmla="*/ 135 w 135"/>
                  <a:gd name="T19" fmla="*/ 135 h 221"/>
                  <a:gd name="T20" fmla="*/ 123 w 135"/>
                  <a:gd name="T21" fmla="*/ 141 h 221"/>
                  <a:gd name="T22" fmla="*/ 110 w 135"/>
                  <a:gd name="T23" fmla="*/ 154 h 221"/>
                  <a:gd name="T24" fmla="*/ 104 w 135"/>
                  <a:gd name="T25" fmla="*/ 172 h 221"/>
                  <a:gd name="T26" fmla="*/ 104 w 135"/>
                  <a:gd name="T27" fmla="*/ 197 h 221"/>
                  <a:gd name="T28" fmla="*/ 98 w 135"/>
                  <a:gd name="T29" fmla="*/ 215 h 221"/>
                  <a:gd name="T30" fmla="*/ 92 w 135"/>
                  <a:gd name="T31" fmla="*/ 221 h 221"/>
                  <a:gd name="T32" fmla="*/ 92 w 135"/>
                  <a:gd name="T33" fmla="*/ 221 h 2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5"/>
                  <a:gd name="T52" fmla="*/ 0 h 221"/>
                  <a:gd name="T53" fmla="*/ 135 w 135"/>
                  <a:gd name="T54" fmla="*/ 221 h 2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5" h="221">
                    <a:moveTo>
                      <a:pt x="0" y="6"/>
                    </a:moveTo>
                    <a:lnTo>
                      <a:pt x="12" y="0"/>
                    </a:lnTo>
                    <a:lnTo>
                      <a:pt x="31" y="6"/>
                    </a:lnTo>
                    <a:lnTo>
                      <a:pt x="49" y="25"/>
                    </a:lnTo>
                    <a:lnTo>
                      <a:pt x="73" y="56"/>
                    </a:lnTo>
                    <a:lnTo>
                      <a:pt x="86" y="80"/>
                    </a:lnTo>
                    <a:lnTo>
                      <a:pt x="92" y="98"/>
                    </a:lnTo>
                    <a:lnTo>
                      <a:pt x="104" y="117"/>
                    </a:lnTo>
                    <a:lnTo>
                      <a:pt x="116" y="129"/>
                    </a:lnTo>
                    <a:lnTo>
                      <a:pt x="135" y="135"/>
                    </a:lnTo>
                    <a:lnTo>
                      <a:pt x="123" y="141"/>
                    </a:lnTo>
                    <a:lnTo>
                      <a:pt x="110" y="154"/>
                    </a:lnTo>
                    <a:lnTo>
                      <a:pt x="104" y="172"/>
                    </a:lnTo>
                    <a:lnTo>
                      <a:pt x="104" y="197"/>
                    </a:lnTo>
                    <a:lnTo>
                      <a:pt x="98" y="215"/>
                    </a:lnTo>
                    <a:lnTo>
                      <a:pt x="92" y="221"/>
                    </a:lnTo>
                  </a:path>
                </a:pathLst>
              </a:custGeom>
              <a:noFill/>
              <a:ln w="1905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763" name="Group 153"/>
              <p:cNvGrpSpPr>
                <a:grpSpLocks/>
              </p:cNvGrpSpPr>
              <p:nvPr/>
            </p:nvGrpSpPr>
            <p:grpSpPr bwMode="auto">
              <a:xfrm>
                <a:off x="579" y="3093"/>
                <a:ext cx="338" cy="338"/>
                <a:chOff x="837" y="3103"/>
                <a:chExt cx="338" cy="338"/>
              </a:xfrm>
            </p:grpSpPr>
            <p:sp>
              <p:nvSpPr>
                <p:cNvPr id="30764" name="Freeform 154"/>
                <p:cNvSpPr>
                  <a:spLocks/>
                </p:cNvSpPr>
                <p:nvPr/>
              </p:nvSpPr>
              <p:spPr bwMode="auto">
                <a:xfrm>
                  <a:off x="1003" y="3103"/>
                  <a:ext cx="172" cy="258"/>
                </a:xfrm>
                <a:custGeom>
                  <a:avLst/>
                  <a:gdLst>
                    <a:gd name="T0" fmla="*/ 61 w 172"/>
                    <a:gd name="T1" fmla="*/ 6 h 258"/>
                    <a:gd name="T2" fmla="*/ 80 w 172"/>
                    <a:gd name="T3" fmla="*/ 37 h 258"/>
                    <a:gd name="T4" fmla="*/ 86 w 172"/>
                    <a:gd name="T5" fmla="*/ 62 h 258"/>
                    <a:gd name="T6" fmla="*/ 92 w 172"/>
                    <a:gd name="T7" fmla="*/ 123 h 258"/>
                    <a:gd name="T8" fmla="*/ 110 w 172"/>
                    <a:gd name="T9" fmla="*/ 178 h 258"/>
                    <a:gd name="T10" fmla="*/ 123 w 172"/>
                    <a:gd name="T11" fmla="*/ 197 h 258"/>
                    <a:gd name="T12" fmla="*/ 172 w 172"/>
                    <a:gd name="T13" fmla="*/ 221 h 258"/>
                    <a:gd name="T14" fmla="*/ 159 w 172"/>
                    <a:gd name="T15" fmla="*/ 246 h 258"/>
                    <a:gd name="T16" fmla="*/ 153 w 172"/>
                    <a:gd name="T17" fmla="*/ 258 h 258"/>
                    <a:gd name="T18" fmla="*/ 141 w 172"/>
                    <a:gd name="T19" fmla="*/ 246 h 258"/>
                    <a:gd name="T20" fmla="*/ 129 w 172"/>
                    <a:gd name="T21" fmla="*/ 233 h 258"/>
                    <a:gd name="T22" fmla="*/ 116 w 172"/>
                    <a:gd name="T23" fmla="*/ 227 h 258"/>
                    <a:gd name="T24" fmla="*/ 92 w 172"/>
                    <a:gd name="T25" fmla="*/ 221 h 258"/>
                    <a:gd name="T26" fmla="*/ 80 w 172"/>
                    <a:gd name="T27" fmla="*/ 215 h 258"/>
                    <a:gd name="T28" fmla="*/ 67 w 172"/>
                    <a:gd name="T29" fmla="*/ 203 h 258"/>
                    <a:gd name="T30" fmla="*/ 55 w 172"/>
                    <a:gd name="T31" fmla="*/ 178 h 258"/>
                    <a:gd name="T32" fmla="*/ 43 w 172"/>
                    <a:gd name="T33" fmla="*/ 135 h 258"/>
                    <a:gd name="T34" fmla="*/ 30 w 172"/>
                    <a:gd name="T35" fmla="*/ 98 h 258"/>
                    <a:gd name="T36" fmla="*/ 24 w 172"/>
                    <a:gd name="T37" fmla="*/ 86 h 258"/>
                    <a:gd name="T38" fmla="*/ 6 w 172"/>
                    <a:gd name="T39" fmla="*/ 74 h 258"/>
                    <a:gd name="T40" fmla="*/ 6 w 172"/>
                    <a:gd name="T41" fmla="*/ 49 h 258"/>
                    <a:gd name="T42" fmla="*/ 6 w 172"/>
                    <a:gd name="T43" fmla="*/ 25 h 258"/>
                    <a:gd name="T44" fmla="*/ 0 w 172"/>
                    <a:gd name="T45" fmla="*/ 0 h 258"/>
                    <a:gd name="T46" fmla="*/ 30 w 172"/>
                    <a:gd name="T47" fmla="*/ 0 h 258"/>
                    <a:gd name="T48" fmla="*/ 61 w 172"/>
                    <a:gd name="T49" fmla="*/ 6 h 2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2"/>
                    <a:gd name="T76" fmla="*/ 0 h 258"/>
                    <a:gd name="T77" fmla="*/ 172 w 172"/>
                    <a:gd name="T78" fmla="*/ 258 h 2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2" h="258">
                      <a:moveTo>
                        <a:pt x="61" y="6"/>
                      </a:moveTo>
                      <a:lnTo>
                        <a:pt x="80" y="37"/>
                      </a:lnTo>
                      <a:lnTo>
                        <a:pt x="86" y="62"/>
                      </a:lnTo>
                      <a:lnTo>
                        <a:pt x="92" y="123"/>
                      </a:lnTo>
                      <a:lnTo>
                        <a:pt x="110" y="178"/>
                      </a:lnTo>
                      <a:lnTo>
                        <a:pt x="123" y="197"/>
                      </a:lnTo>
                      <a:lnTo>
                        <a:pt x="172" y="221"/>
                      </a:lnTo>
                      <a:lnTo>
                        <a:pt x="159" y="246"/>
                      </a:lnTo>
                      <a:lnTo>
                        <a:pt x="153" y="258"/>
                      </a:lnTo>
                      <a:lnTo>
                        <a:pt x="141" y="246"/>
                      </a:lnTo>
                      <a:lnTo>
                        <a:pt x="129" y="233"/>
                      </a:lnTo>
                      <a:lnTo>
                        <a:pt x="116" y="227"/>
                      </a:lnTo>
                      <a:lnTo>
                        <a:pt x="92" y="221"/>
                      </a:lnTo>
                      <a:lnTo>
                        <a:pt x="80" y="215"/>
                      </a:lnTo>
                      <a:lnTo>
                        <a:pt x="67" y="203"/>
                      </a:lnTo>
                      <a:lnTo>
                        <a:pt x="55" y="178"/>
                      </a:lnTo>
                      <a:lnTo>
                        <a:pt x="43" y="135"/>
                      </a:lnTo>
                      <a:lnTo>
                        <a:pt x="30" y="98"/>
                      </a:lnTo>
                      <a:lnTo>
                        <a:pt x="24" y="86"/>
                      </a:lnTo>
                      <a:lnTo>
                        <a:pt x="6" y="74"/>
                      </a:lnTo>
                      <a:lnTo>
                        <a:pt x="6" y="49"/>
                      </a:lnTo>
                      <a:lnTo>
                        <a:pt x="6" y="25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61" y="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5" name="Freeform 155"/>
                <p:cNvSpPr>
                  <a:spLocks/>
                </p:cNvSpPr>
                <p:nvPr/>
              </p:nvSpPr>
              <p:spPr bwMode="auto">
                <a:xfrm>
                  <a:off x="837" y="3195"/>
                  <a:ext cx="209" cy="111"/>
                </a:xfrm>
                <a:custGeom>
                  <a:avLst/>
                  <a:gdLst>
                    <a:gd name="T0" fmla="*/ 19 w 209"/>
                    <a:gd name="T1" fmla="*/ 0 h 111"/>
                    <a:gd name="T2" fmla="*/ 43 w 209"/>
                    <a:gd name="T3" fmla="*/ 12 h 111"/>
                    <a:gd name="T4" fmla="*/ 74 w 209"/>
                    <a:gd name="T5" fmla="*/ 25 h 111"/>
                    <a:gd name="T6" fmla="*/ 98 w 209"/>
                    <a:gd name="T7" fmla="*/ 49 h 111"/>
                    <a:gd name="T8" fmla="*/ 123 w 209"/>
                    <a:gd name="T9" fmla="*/ 62 h 111"/>
                    <a:gd name="T10" fmla="*/ 135 w 209"/>
                    <a:gd name="T11" fmla="*/ 68 h 111"/>
                    <a:gd name="T12" fmla="*/ 166 w 209"/>
                    <a:gd name="T13" fmla="*/ 80 h 111"/>
                    <a:gd name="T14" fmla="*/ 190 w 209"/>
                    <a:gd name="T15" fmla="*/ 86 h 111"/>
                    <a:gd name="T16" fmla="*/ 209 w 209"/>
                    <a:gd name="T17" fmla="*/ 92 h 111"/>
                    <a:gd name="T18" fmla="*/ 184 w 209"/>
                    <a:gd name="T19" fmla="*/ 111 h 111"/>
                    <a:gd name="T20" fmla="*/ 166 w 209"/>
                    <a:gd name="T21" fmla="*/ 105 h 111"/>
                    <a:gd name="T22" fmla="*/ 154 w 209"/>
                    <a:gd name="T23" fmla="*/ 105 h 111"/>
                    <a:gd name="T24" fmla="*/ 111 w 209"/>
                    <a:gd name="T25" fmla="*/ 105 h 111"/>
                    <a:gd name="T26" fmla="*/ 55 w 209"/>
                    <a:gd name="T27" fmla="*/ 92 h 111"/>
                    <a:gd name="T28" fmla="*/ 37 w 209"/>
                    <a:gd name="T29" fmla="*/ 80 h 111"/>
                    <a:gd name="T30" fmla="*/ 0 w 209"/>
                    <a:gd name="T31" fmla="*/ 62 h 111"/>
                    <a:gd name="T32" fmla="*/ 0 w 209"/>
                    <a:gd name="T33" fmla="*/ 37 h 111"/>
                    <a:gd name="T34" fmla="*/ 12 w 209"/>
                    <a:gd name="T35" fmla="*/ 6 h 111"/>
                    <a:gd name="T36" fmla="*/ 19 w 209"/>
                    <a:gd name="T37" fmla="*/ 0 h 1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9"/>
                    <a:gd name="T58" fmla="*/ 0 h 111"/>
                    <a:gd name="T59" fmla="*/ 209 w 209"/>
                    <a:gd name="T60" fmla="*/ 111 h 1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9" h="111">
                      <a:moveTo>
                        <a:pt x="19" y="0"/>
                      </a:moveTo>
                      <a:lnTo>
                        <a:pt x="43" y="12"/>
                      </a:lnTo>
                      <a:lnTo>
                        <a:pt x="74" y="25"/>
                      </a:lnTo>
                      <a:lnTo>
                        <a:pt x="98" y="49"/>
                      </a:lnTo>
                      <a:lnTo>
                        <a:pt x="123" y="62"/>
                      </a:lnTo>
                      <a:lnTo>
                        <a:pt x="135" y="68"/>
                      </a:lnTo>
                      <a:lnTo>
                        <a:pt x="166" y="80"/>
                      </a:lnTo>
                      <a:lnTo>
                        <a:pt x="190" y="86"/>
                      </a:lnTo>
                      <a:lnTo>
                        <a:pt x="209" y="92"/>
                      </a:lnTo>
                      <a:lnTo>
                        <a:pt x="184" y="111"/>
                      </a:lnTo>
                      <a:lnTo>
                        <a:pt x="166" y="105"/>
                      </a:lnTo>
                      <a:lnTo>
                        <a:pt x="154" y="105"/>
                      </a:lnTo>
                      <a:lnTo>
                        <a:pt x="111" y="105"/>
                      </a:lnTo>
                      <a:lnTo>
                        <a:pt x="55" y="92"/>
                      </a:lnTo>
                      <a:lnTo>
                        <a:pt x="37" y="80"/>
                      </a:lnTo>
                      <a:lnTo>
                        <a:pt x="0" y="62"/>
                      </a:lnTo>
                      <a:lnTo>
                        <a:pt x="0" y="37"/>
                      </a:lnTo>
                      <a:lnTo>
                        <a:pt x="12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6" name="Freeform 156"/>
                <p:cNvSpPr>
                  <a:spLocks/>
                </p:cNvSpPr>
                <p:nvPr/>
              </p:nvSpPr>
              <p:spPr bwMode="auto">
                <a:xfrm>
                  <a:off x="984" y="3281"/>
                  <a:ext cx="92" cy="160"/>
                </a:xfrm>
                <a:custGeom>
                  <a:avLst/>
                  <a:gdLst>
                    <a:gd name="T0" fmla="*/ 74 w 92"/>
                    <a:gd name="T1" fmla="*/ 0 h 160"/>
                    <a:gd name="T2" fmla="*/ 37 w 92"/>
                    <a:gd name="T3" fmla="*/ 31 h 160"/>
                    <a:gd name="T4" fmla="*/ 19 w 92"/>
                    <a:gd name="T5" fmla="*/ 49 h 160"/>
                    <a:gd name="T6" fmla="*/ 7 w 92"/>
                    <a:gd name="T7" fmla="*/ 68 h 160"/>
                    <a:gd name="T8" fmla="*/ 0 w 92"/>
                    <a:gd name="T9" fmla="*/ 86 h 160"/>
                    <a:gd name="T10" fmla="*/ 0 w 92"/>
                    <a:gd name="T11" fmla="*/ 123 h 160"/>
                    <a:gd name="T12" fmla="*/ 19 w 92"/>
                    <a:gd name="T13" fmla="*/ 154 h 160"/>
                    <a:gd name="T14" fmla="*/ 25 w 92"/>
                    <a:gd name="T15" fmla="*/ 160 h 160"/>
                    <a:gd name="T16" fmla="*/ 31 w 92"/>
                    <a:gd name="T17" fmla="*/ 160 h 160"/>
                    <a:gd name="T18" fmla="*/ 31 w 92"/>
                    <a:gd name="T19" fmla="*/ 141 h 160"/>
                    <a:gd name="T20" fmla="*/ 37 w 92"/>
                    <a:gd name="T21" fmla="*/ 111 h 160"/>
                    <a:gd name="T22" fmla="*/ 56 w 92"/>
                    <a:gd name="T23" fmla="*/ 86 h 160"/>
                    <a:gd name="T24" fmla="*/ 74 w 92"/>
                    <a:gd name="T25" fmla="*/ 74 h 160"/>
                    <a:gd name="T26" fmla="*/ 86 w 92"/>
                    <a:gd name="T27" fmla="*/ 55 h 160"/>
                    <a:gd name="T28" fmla="*/ 86 w 92"/>
                    <a:gd name="T29" fmla="*/ 43 h 160"/>
                    <a:gd name="T30" fmla="*/ 92 w 92"/>
                    <a:gd name="T31" fmla="*/ 31 h 160"/>
                    <a:gd name="T32" fmla="*/ 86 w 92"/>
                    <a:gd name="T33" fmla="*/ 25 h 160"/>
                    <a:gd name="T34" fmla="*/ 74 w 92"/>
                    <a:gd name="T35" fmla="*/ 0 h 1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2"/>
                    <a:gd name="T55" fmla="*/ 0 h 160"/>
                    <a:gd name="T56" fmla="*/ 92 w 92"/>
                    <a:gd name="T57" fmla="*/ 160 h 1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2" h="160">
                      <a:moveTo>
                        <a:pt x="74" y="0"/>
                      </a:moveTo>
                      <a:lnTo>
                        <a:pt x="37" y="31"/>
                      </a:lnTo>
                      <a:lnTo>
                        <a:pt x="19" y="49"/>
                      </a:lnTo>
                      <a:lnTo>
                        <a:pt x="7" y="68"/>
                      </a:lnTo>
                      <a:lnTo>
                        <a:pt x="0" y="86"/>
                      </a:lnTo>
                      <a:lnTo>
                        <a:pt x="0" y="123"/>
                      </a:lnTo>
                      <a:lnTo>
                        <a:pt x="19" y="154"/>
                      </a:lnTo>
                      <a:lnTo>
                        <a:pt x="25" y="160"/>
                      </a:lnTo>
                      <a:lnTo>
                        <a:pt x="31" y="160"/>
                      </a:lnTo>
                      <a:lnTo>
                        <a:pt x="31" y="141"/>
                      </a:lnTo>
                      <a:lnTo>
                        <a:pt x="37" y="111"/>
                      </a:lnTo>
                      <a:lnTo>
                        <a:pt x="56" y="86"/>
                      </a:lnTo>
                      <a:lnTo>
                        <a:pt x="74" y="74"/>
                      </a:lnTo>
                      <a:lnTo>
                        <a:pt x="86" y="55"/>
                      </a:lnTo>
                      <a:lnTo>
                        <a:pt x="86" y="43"/>
                      </a:lnTo>
                      <a:lnTo>
                        <a:pt x="92" y="31"/>
                      </a:lnTo>
                      <a:lnTo>
                        <a:pt x="86" y="2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758" name="Oval 97"/>
            <p:cNvSpPr>
              <a:spLocks noChangeArrowheads="1"/>
            </p:cNvSpPr>
            <p:nvPr/>
          </p:nvSpPr>
          <p:spPr bwMode="auto">
            <a:xfrm>
              <a:off x="1442" y="2330"/>
              <a:ext cx="49" cy="5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0733" name="Oval 312"/>
          <p:cNvSpPr>
            <a:spLocks noChangeArrowheads="1"/>
          </p:cNvSpPr>
          <p:nvPr/>
        </p:nvSpPr>
        <p:spPr bwMode="auto">
          <a:xfrm>
            <a:off x="2293938" y="3587750"/>
            <a:ext cx="77787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16" name="Group 317"/>
          <p:cNvGrpSpPr>
            <a:grpSpLocks/>
          </p:cNvGrpSpPr>
          <p:nvPr/>
        </p:nvGrpSpPr>
        <p:grpSpPr bwMode="auto">
          <a:xfrm>
            <a:off x="134938" y="4911725"/>
            <a:ext cx="2100262" cy="1187450"/>
            <a:chOff x="85" y="3094"/>
            <a:chExt cx="1323" cy="748"/>
          </a:xfrm>
        </p:grpSpPr>
        <p:grpSp>
          <p:nvGrpSpPr>
            <p:cNvPr id="30750" name="Group 314"/>
            <p:cNvGrpSpPr>
              <a:grpSpLocks/>
            </p:cNvGrpSpPr>
            <p:nvPr/>
          </p:nvGrpSpPr>
          <p:grpSpPr bwMode="auto">
            <a:xfrm>
              <a:off x="85" y="3094"/>
              <a:ext cx="1323" cy="706"/>
              <a:chOff x="85" y="3094"/>
              <a:chExt cx="1323" cy="706"/>
            </a:xfrm>
          </p:grpSpPr>
          <p:sp>
            <p:nvSpPr>
              <p:cNvPr id="30752" name="Rectangle 145"/>
              <p:cNvSpPr>
                <a:spLocks noChangeArrowheads="1"/>
              </p:cNvSpPr>
              <p:nvPr/>
            </p:nvSpPr>
            <p:spPr bwMode="auto">
              <a:xfrm>
                <a:off x="154" y="3094"/>
                <a:ext cx="8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777777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777777"/>
                    </a:solidFill>
                    <a:latin typeface="Arial" panose="020B0604020202020204" pitchFamily="34" charset="0"/>
                  </a:rPr>
                  <a:t>pearlite</a:t>
                </a:r>
                <a:r>
                  <a:rPr lang="en-US" altLang="en-US" sz="2000">
                    <a:solidFill>
                      <a:srgbClr val="777777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000">
                    <a:latin typeface="Arial" panose="020B0604020202020204" pitchFamily="34" charset="0"/>
                  </a:rPr>
                  <a:t>=</a:t>
                </a:r>
                <a:r>
                  <a:rPr lang="en-US" altLang="en-US" sz="2000">
                    <a:solidFill>
                      <a:srgbClr val="777777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000" i="1">
                    <a:solidFill>
                      <a:srgbClr val="9966FF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400" baseline="-25000">
                    <a:solidFill>
                      <a:srgbClr val="9966FF"/>
                    </a:solidFill>
                    <a:latin typeface="Symbol" panose="05050102010706020507" pitchFamily="18" charset="2"/>
                  </a:rPr>
                  <a:t>g</a:t>
                </a:r>
              </a:p>
            </p:txBody>
          </p:sp>
          <p:grpSp>
            <p:nvGrpSpPr>
              <p:cNvPr id="30753" name="Group 307"/>
              <p:cNvGrpSpPr>
                <a:grpSpLocks/>
              </p:cNvGrpSpPr>
              <p:nvPr/>
            </p:nvGrpSpPr>
            <p:grpSpPr bwMode="auto">
              <a:xfrm>
                <a:off x="85" y="3350"/>
                <a:ext cx="1323" cy="450"/>
                <a:chOff x="85" y="1950"/>
                <a:chExt cx="1323" cy="450"/>
              </a:xfrm>
            </p:grpSpPr>
            <p:sp>
              <p:nvSpPr>
                <p:cNvPr id="30754" name="Rectangle 308"/>
                <p:cNvSpPr>
                  <a:spLocks noChangeArrowheads="1"/>
                </p:cNvSpPr>
                <p:nvPr/>
              </p:nvSpPr>
              <p:spPr bwMode="auto">
                <a:xfrm>
                  <a:off x="138" y="1950"/>
                  <a:ext cx="108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 i="1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W</a:t>
                  </a:r>
                  <a:r>
                    <a:rPr lang="en-US" altLang="en-US" sz="2400" baseline="-25000">
                      <a:solidFill>
                        <a:srgbClr val="00CCCC"/>
                      </a:solidFill>
                      <a:latin typeface="Symbol" panose="05050102010706020507" pitchFamily="18" charset="2"/>
                    </a:rPr>
                    <a:t>a</a:t>
                  </a:r>
                  <a:r>
                    <a:rPr lang="en-US" altLang="en-US" sz="2400" baseline="-25000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’</a:t>
                  </a:r>
                  <a:r>
                    <a:rPr lang="en-US" altLang="en-US" sz="2000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2000">
                      <a:latin typeface="Arial" panose="020B0604020202020204" pitchFamily="34" charset="0"/>
                    </a:rPr>
                    <a:t>= </a:t>
                  </a:r>
                  <a:r>
                    <a:rPr lang="en-US" altLang="en-US" sz="2000" i="1">
                      <a:solidFill>
                        <a:srgbClr val="AA0000"/>
                      </a:solidFill>
                      <a:latin typeface="Arial" panose="020B0604020202020204" pitchFamily="34" charset="0"/>
                    </a:rPr>
                    <a:t>S</a:t>
                  </a:r>
                  <a:r>
                    <a:rPr lang="en-US" altLang="en-US" sz="2000">
                      <a:latin typeface="Arial" panose="020B0604020202020204" pitchFamily="34" charset="0"/>
                    </a:rPr>
                    <a:t>/(</a:t>
                  </a:r>
                  <a:r>
                    <a:rPr lang="en-US" altLang="en-US" sz="2000" i="1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en-US" sz="2000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2000">
                      <a:latin typeface="Arial" panose="020B0604020202020204" pitchFamily="34" charset="0"/>
                    </a:rPr>
                    <a:t>+</a:t>
                  </a:r>
                  <a:r>
                    <a:rPr lang="en-US" altLang="en-US" sz="1000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2000" i="1">
                      <a:solidFill>
                        <a:srgbClr val="AA0000"/>
                      </a:solidFill>
                      <a:latin typeface="Arial" panose="020B0604020202020204" pitchFamily="34" charset="0"/>
                    </a:rPr>
                    <a:t>S</a:t>
                  </a:r>
                  <a:r>
                    <a:rPr lang="en-US" altLang="en-US" sz="2000">
                      <a:latin typeface="Arial" panose="020B0604020202020204" pitchFamily="34" charset="0"/>
                    </a:rPr>
                    <a:t>)</a:t>
                  </a:r>
                  <a:endParaRPr lang="en-US" altLang="en-US" sz="2400" i="1">
                    <a:solidFill>
                      <a:srgbClr val="9933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55" name="Rectangle 309"/>
                <p:cNvSpPr>
                  <a:spLocks noChangeArrowheads="1"/>
                </p:cNvSpPr>
                <p:nvPr/>
              </p:nvSpPr>
              <p:spPr bwMode="auto">
                <a:xfrm>
                  <a:off x="85" y="2150"/>
                  <a:ext cx="132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dash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 i="1">
                      <a:solidFill>
                        <a:srgbClr val="AA0000"/>
                      </a:solidFill>
                      <a:latin typeface="Arial" panose="020B0604020202020204" pitchFamily="34" charset="0"/>
                    </a:rPr>
                    <a:t>W</a:t>
                  </a:r>
                  <a:r>
                    <a:rPr lang="en-US" altLang="en-US" sz="2400" baseline="-25000">
                      <a:solidFill>
                        <a:srgbClr val="AA0000"/>
                      </a:solidFill>
                      <a:latin typeface="Arial" panose="020B0604020202020204" pitchFamily="34" charset="0"/>
                    </a:rPr>
                    <a:t>        </a:t>
                  </a:r>
                  <a:r>
                    <a:rPr lang="en-US" altLang="en-US" sz="2000">
                      <a:solidFill>
                        <a:srgbClr val="9966FF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2000">
                      <a:latin typeface="Arial" panose="020B0604020202020204" pitchFamily="34" charset="0"/>
                    </a:rPr>
                    <a:t>=(1 – </a:t>
                  </a:r>
                  <a:r>
                    <a:rPr lang="en-US" altLang="en-US" sz="2000" i="1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W</a:t>
                  </a:r>
                  <a:r>
                    <a:rPr lang="en-US" altLang="en-US" sz="2400" baseline="-25000">
                      <a:solidFill>
                        <a:srgbClr val="00CCCC"/>
                      </a:solidFill>
                      <a:latin typeface="Symbol" panose="05050102010706020507" pitchFamily="18" charset="2"/>
                    </a:rPr>
                    <a:t>a</a:t>
                  </a:r>
                  <a:r>
                    <a:rPr lang="en-US" altLang="en-US" sz="2400" baseline="-25000">
                      <a:solidFill>
                        <a:srgbClr val="00CCCC"/>
                      </a:solidFill>
                      <a:latin typeface="Arial" panose="020B0604020202020204" pitchFamily="34" charset="0"/>
                    </a:rPr>
                    <a:t>’</a:t>
                  </a:r>
                  <a:r>
                    <a:rPr lang="en-US" altLang="en-US" sz="2000">
                      <a:latin typeface="Arial" panose="020B0604020202020204" pitchFamily="34" charset="0"/>
                    </a:rPr>
                    <a:t>)</a:t>
                  </a:r>
                  <a:endParaRPr lang="en-US" altLang="en-US" sz="2000" i="1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751" name="Text Box 316"/>
            <p:cNvSpPr txBox="1">
              <a:spLocks noChangeArrowheads="1"/>
            </p:cNvSpPr>
            <p:nvPr/>
          </p:nvSpPr>
          <p:spPr bwMode="auto">
            <a:xfrm>
              <a:off x="238" y="3630"/>
              <a:ext cx="4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AA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baseline="-20000">
                  <a:solidFill>
                    <a:srgbClr val="AA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1600">
                  <a:solidFill>
                    <a:srgbClr val="AA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0735" name="Rectangle 332"/>
          <p:cNvSpPr>
            <a:spLocks noChangeArrowheads="1"/>
          </p:cNvSpPr>
          <p:nvPr/>
        </p:nvSpPr>
        <p:spPr bwMode="auto">
          <a:xfrm>
            <a:off x="7042150" y="2895600"/>
            <a:ext cx="1933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Figs. 10.28 and 10.33,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(Fig. 10.28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Binary Alloy Phase Diagrams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2nd ed., Vol. 1, T.B. Massalski (Ed.-in-Chief), ASM International, Materials Park, OH, 1990.)</a:t>
            </a:r>
          </a:p>
        </p:txBody>
      </p:sp>
      <p:grpSp>
        <p:nvGrpSpPr>
          <p:cNvPr id="30736" name="Group 333"/>
          <p:cNvGrpSpPr>
            <a:grpSpLocks/>
          </p:cNvGrpSpPr>
          <p:nvPr/>
        </p:nvGrpSpPr>
        <p:grpSpPr bwMode="auto">
          <a:xfrm>
            <a:off x="1730375" y="4916488"/>
            <a:ext cx="6708775" cy="1760537"/>
            <a:chOff x="1096" y="3056"/>
            <a:chExt cx="4226" cy="1109"/>
          </a:xfrm>
        </p:grpSpPr>
        <p:sp>
          <p:nvSpPr>
            <p:cNvPr id="30737" name="Rectangle 334"/>
            <p:cNvSpPr>
              <a:spLocks noChangeArrowheads="1"/>
            </p:cNvSpPr>
            <p:nvPr/>
          </p:nvSpPr>
          <p:spPr bwMode="auto">
            <a:xfrm>
              <a:off x="1824" y="3992"/>
              <a:ext cx="2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Adapted from Fig. 10.34, </a:t>
              </a:r>
              <a:r>
                <a:rPr lang="en-US" altLang="en-US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Callister &amp; Rethwisch 3e.</a:t>
              </a: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0738" name="Text Box 335"/>
            <p:cNvSpPr txBox="1">
              <a:spLocks noChangeArrowheads="1"/>
            </p:cNvSpPr>
            <p:nvPr/>
          </p:nvSpPr>
          <p:spPr bwMode="auto">
            <a:xfrm>
              <a:off x="3786" y="3791"/>
              <a:ext cx="1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proeutectoid ferrite</a:t>
              </a:r>
            </a:p>
          </p:txBody>
        </p:sp>
        <p:sp>
          <p:nvSpPr>
            <p:cNvPr id="30739" name="Text Box 336"/>
            <p:cNvSpPr txBox="1">
              <a:spLocks noChangeArrowheads="1"/>
            </p:cNvSpPr>
            <p:nvPr/>
          </p:nvSpPr>
          <p:spPr bwMode="auto">
            <a:xfrm>
              <a:off x="1096" y="3777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Arial" panose="020B0604020202020204" pitchFamily="34" charset="0"/>
                </a:rPr>
                <a:t>pearlite</a:t>
              </a:r>
            </a:p>
          </p:txBody>
        </p:sp>
        <p:grpSp>
          <p:nvGrpSpPr>
            <p:cNvPr id="30740" name="Group 337"/>
            <p:cNvGrpSpPr>
              <a:grpSpLocks/>
            </p:cNvGrpSpPr>
            <p:nvPr/>
          </p:nvGrpSpPr>
          <p:grpSpPr bwMode="auto">
            <a:xfrm>
              <a:off x="3515" y="3056"/>
              <a:ext cx="61" cy="847"/>
              <a:chOff x="3515" y="3056"/>
              <a:chExt cx="61" cy="847"/>
            </a:xfrm>
          </p:grpSpPr>
          <p:sp>
            <p:nvSpPr>
              <p:cNvPr id="30747" name="Freeform 338"/>
              <p:cNvSpPr>
                <a:spLocks/>
              </p:cNvSpPr>
              <p:nvPr/>
            </p:nvSpPr>
            <p:spPr bwMode="auto">
              <a:xfrm>
                <a:off x="3515" y="3056"/>
                <a:ext cx="61" cy="68"/>
              </a:xfrm>
              <a:custGeom>
                <a:avLst/>
                <a:gdLst>
                  <a:gd name="T0" fmla="*/ 31 w 61"/>
                  <a:gd name="T1" fmla="*/ 0 h 68"/>
                  <a:gd name="T2" fmla="*/ 61 w 61"/>
                  <a:gd name="T3" fmla="*/ 68 h 68"/>
                  <a:gd name="T4" fmla="*/ 31 w 61"/>
                  <a:gd name="T5" fmla="*/ 43 h 68"/>
                  <a:gd name="T6" fmla="*/ 0 w 61"/>
                  <a:gd name="T7" fmla="*/ 68 h 68"/>
                  <a:gd name="T8" fmla="*/ 31 w 61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8"/>
                  <a:gd name="T17" fmla="*/ 61 w 6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8">
                    <a:moveTo>
                      <a:pt x="31" y="0"/>
                    </a:moveTo>
                    <a:lnTo>
                      <a:pt x="61" y="68"/>
                    </a:lnTo>
                    <a:lnTo>
                      <a:pt x="31" y="43"/>
                    </a:lnTo>
                    <a:lnTo>
                      <a:pt x="0" y="6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8" name="Freeform 339"/>
              <p:cNvSpPr>
                <a:spLocks/>
              </p:cNvSpPr>
              <p:nvPr/>
            </p:nvSpPr>
            <p:spPr bwMode="auto">
              <a:xfrm>
                <a:off x="3515" y="3836"/>
                <a:ext cx="61" cy="67"/>
              </a:xfrm>
              <a:custGeom>
                <a:avLst/>
                <a:gdLst>
                  <a:gd name="T0" fmla="*/ 31 w 61"/>
                  <a:gd name="T1" fmla="*/ 67 h 67"/>
                  <a:gd name="T2" fmla="*/ 0 w 61"/>
                  <a:gd name="T3" fmla="*/ 0 h 67"/>
                  <a:gd name="T4" fmla="*/ 31 w 61"/>
                  <a:gd name="T5" fmla="*/ 24 h 67"/>
                  <a:gd name="T6" fmla="*/ 61 w 61"/>
                  <a:gd name="T7" fmla="*/ 0 h 67"/>
                  <a:gd name="T8" fmla="*/ 31 w 61"/>
                  <a:gd name="T9" fmla="*/ 6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7"/>
                  <a:gd name="T17" fmla="*/ 61 w 6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7">
                    <a:moveTo>
                      <a:pt x="31" y="67"/>
                    </a:moveTo>
                    <a:lnTo>
                      <a:pt x="0" y="0"/>
                    </a:lnTo>
                    <a:lnTo>
                      <a:pt x="31" y="24"/>
                    </a:lnTo>
                    <a:lnTo>
                      <a:pt x="61" y="0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9" name="Line 340"/>
              <p:cNvSpPr>
                <a:spLocks noChangeShapeType="1"/>
              </p:cNvSpPr>
              <p:nvPr/>
            </p:nvSpPr>
            <p:spPr bwMode="auto">
              <a:xfrm>
                <a:off x="3546" y="3099"/>
                <a:ext cx="1" cy="7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1" name="Rectangle 341"/>
            <p:cNvSpPr>
              <a:spLocks noChangeArrowheads="1"/>
            </p:cNvSpPr>
            <p:nvPr/>
          </p:nvSpPr>
          <p:spPr bwMode="auto">
            <a:xfrm>
              <a:off x="3576" y="3419"/>
              <a:ext cx="3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100 </a:t>
              </a: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pic>
          <p:nvPicPr>
            <p:cNvPr id="30742" name="Picture 3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3056"/>
              <a:ext cx="137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Rectangle 343"/>
            <p:cNvSpPr>
              <a:spLocks noChangeArrowheads="1"/>
            </p:cNvSpPr>
            <p:nvPr/>
          </p:nvSpPr>
          <p:spPr bwMode="auto">
            <a:xfrm>
              <a:off x="4024" y="3363"/>
              <a:ext cx="71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CCCC"/>
                  </a:solidFill>
                  <a:latin typeface="Arial" panose="020B0604020202020204" pitchFamily="34" charset="0"/>
                </a:rPr>
                <a:t>Hypoeutectoid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744" name="Rectangle 344"/>
            <p:cNvSpPr>
              <a:spLocks noChangeArrowheads="1"/>
            </p:cNvSpPr>
            <p:nvPr/>
          </p:nvSpPr>
          <p:spPr bwMode="auto">
            <a:xfrm>
              <a:off x="4270" y="3492"/>
              <a:ext cx="2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00CCCC"/>
                  </a:solidFill>
                  <a:latin typeface="Arial" panose="020B0604020202020204" pitchFamily="34" charset="0"/>
                </a:rPr>
                <a:t>steel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0745" name="Line 345"/>
            <p:cNvSpPr>
              <a:spLocks noChangeShapeType="1"/>
            </p:cNvSpPr>
            <p:nvPr/>
          </p:nvSpPr>
          <p:spPr bwMode="auto">
            <a:xfrm flipV="1">
              <a:off x="1728" y="3663"/>
              <a:ext cx="439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346"/>
            <p:cNvSpPr>
              <a:spLocks noChangeShapeType="1"/>
            </p:cNvSpPr>
            <p:nvPr/>
          </p:nvSpPr>
          <p:spPr bwMode="auto">
            <a:xfrm flipH="1" flipV="1">
              <a:off x="3318" y="3621"/>
              <a:ext cx="523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5FA50642-92D7-4B74-9190-84849988355E}" type="slidenum">
              <a:rPr lang="en-US" altLang="en-US" sz="1200">
                <a:latin typeface="Arial" panose="020B0604020202020204" pitchFamily="34" charset="0"/>
              </a:rPr>
              <a:pPr algn="ctr"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Hyper</a:t>
            </a:r>
            <a:r>
              <a:rPr lang="en-US" altLang="en-US" smtClean="0">
                <a:solidFill>
                  <a:schemeClr val="tx1"/>
                </a:solidFill>
              </a:rPr>
              <a:t>eutectoid Steel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649413" y="889000"/>
            <a:ext cx="5272087" cy="4141788"/>
            <a:chOff x="1039" y="560"/>
            <a:chExt cx="3321" cy="2609"/>
          </a:xfrm>
        </p:grpSpPr>
        <p:sp>
          <p:nvSpPr>
            <p:cNvPr id="31861" name="Rectangle 5"/>
            <p:cNvSpPr>
              <a:spLocks noChangeArrowheads="1"/>
            </p:cNvSpPr>
            <p:nvPr/>
          </p:nvSpPr>
          <p:spPr bwMode="auto">
            <a:xfrm rot="-5400000">
              <a:off x="3661" y="2018"/>
              <a:ext cx="1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sz="2000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C (cementite)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62" name="Line 6"/>
            <p:cNvSpPr>
              <a:spLocks noChangeShapeType="1"/>
            </p:cNvSpPr>
            <p:nvPr/>
          </p:nvSpPr>
          <p:spPr bwMode="auto">
            <a:xfrm>
              <a:off x="1371" y="2311"/>
              <a:ext cx="2754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Rectangle 7"/>
            <p:cNvSpPr>
              <a:spLocks noChangeArrowheads="1"/>
            </p:cNvSpPr>
            <p:nvPr/>
          </p:nvSpPr>
          <p:spPr bwMode="auto">
            <a:xfrm>
              <a:off x="1330" y="786"/>
              <a:ext cx="2798" cy="20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64" name="Freeform 8"/>
            <p:cNvSpPr>
              <a:spLocks/>
            </p:cNvSpPr>
            <p:nvPr/>
          </p:nvSpPr>
          <p:spPr bwMode="auto">
            <a:xfrm>
              <a:off x="1327" y="986"/>
              <a:ext cx="889" cy="1319"/>
            </a:xfrm>
            <a:custGeom>
              <a:avLst/>
              <a:gdLst>
                <a:gd name="T0" fmla="*/ 7 w 934"/>
                <a:gd name="T1" fmla="*/ 196 h 1398"/>
                <a:gd name="T2" fmla="*/ 103 w 934"/>
                <a:gd name="T3" fmla="*/ 0 h 1398"/>
                <a:gd name="T4" fmla="*/ 851 w 934"/>
                <a:gd name="T5" fmla="*/ 564 h 1398"/>
                <a:gd name="T6" fmla="*/ 889 w 934"/>
                <a:gd name="T7" fmla="*/ 596 h 1398"/>
                <a:gd name="T8" fmla="*/ 538 w 934"/>
                <a:gd name="T9" fmla="*/ 1046 h 1398"/>
                <a:gd name="T10" fmla="*/ 423 w 934"/>
                <a:gd name="T11" fmla="*/ 1192 h 1398"/>
                <a:gd name="T12" fmla="*/ 320 w 934"/>
                <a:gd name="T13" fmla="*/ 1319 h 1398"/>
                <a:gd name="T14" fmla="*/ 275 w 934"/>
                <a:gd name="T15" fmla="*/ 1306 h 1398"/>
                <a:gd name="T16" fmla="*/ 230 w 934"/>
                <a:gd name="T17" fmla="*/ 1268 h 1398"/>
                <a:gd name="T18" fmla="*/ 186 w 934"/>
                <a:gd name="T19" fmla="*/ 1224 h 1398"/>
                <a:gd name="T20" fmla="*/ 128 w 934"/>
                <a:gd name="T21" fmla="*/ 1166 h 1398"/>
                <a:gd name="T22" fmla="*/ 89 w 934"/>
                <a:gd name="T23" fmla="*/ 1110 h 1398"/>
                <a:gd name="T24" fmla="*/ 38 w 934"/>
                <a:gd name="T25" fmla="*/ 1040 h 1398"/>
                <a:gd name="T26" fmla="*/ 0 w 934"/>
                <a:gd name="T27" fmla="*/ 970 h 1398"/>
                <a:gd name="T28" fmla="*/ 7 w 934"/>
                <a:gd name="T29" fmla="*/ 196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9"/>
            <p:cNvSpPr>
              <a:spLocks/>
            </p:cNvSpPr>
            <p:nvPr/>
          </p:nvSpPr>
          <p:spPr bwMode="auto">
            <a:xfrm>
              <a:off x="1333" y="991"/>
              <a:ext cx="890" cy="1314"/>
            </a:xfrm>
            <a:custGeom>
              <a:avLst/>
              <a:gdLst>
                <a:gd name="T0" fmla="*/ 7 w 934"/>
                <a:gd name="T1" fmla="*/ 197 h 1392"/>
                <a:gd name="T2" fmla="*/ 96 w 934"/>
                <a:gd name="T3" fmla="*/ 0 h 1392"/>
                <a:gd name="T4" fmla="*/ 852 w 934"/>
                <a:gd name="T5" fmla="*/ 559 h 1392"/>
                <a:gd name="T6" fmla="*/ 890 w 934"/>
                <a:gd name="T7" fmla="*/ 591 h 1392"/>
                <a:gd name="T8" fmla="*/ 537 w 934"/>
                <a:gd name="T9" fmla="*/ 1041 h 1392"/>
                <a:gd name="T10" fmla="*/ 416 w 934"/>
                <a:gd name="T11" fmla="*/ 1187 h 1392"/>
                <a:gd name="T12" fmla="*/ 320 w 934"/>
                <a:gd name="T13" fmla="*/ 1314 h 1392"/>
                <a:gd name="T14" fmla="*/ 269 w 934"/>
                <a:gd name="T15" fmla="*/ 1301 h 1392"/>
                <a:gd name="T16" fmla="*/ 231 w 934"/>
                <a:gd name="T17" fmla="*/ 1270 h 1392"/>
                <a:gd name="T18" fmla="*/ 179 w 934"/>
                <a:gd name="T19" fmla="*/ 1219 h 1392"/>
                <a:gd name="T20" fmla="*/ 128 w 934"/>
                <a:gd name="T21" fmla="*/ 1161 h 1392"/>
                <a:gd name="T22" fmla="*/ 90 w 934"/>
                <a:gd name="T23" fmla="*/ 1104 h 1392"/>
                <a:gd name="T24" fmla="*/ 31 w 934"/>
                <a:gd name="T25" fmla="*/ 1041 h 1392"/>
                <a:gd name="T26" fmla="*/ 0 w 934"/>
                <a:gd name="T27" fmla="*/ 965 h 1392"/>
                <a:gd name="T28" fmla="*/ 0 w 934"/>
                <a:gd name="T29" fmla="*/ 191 h 1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2"/>
                <a:gd name="T47" fmla="*/ 934 w 934"/>
                <a:gd name="T48" fmla="*/ 1392 h 13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2">
                  <a:moveTo>
                    <a:pt x="7" y="209"/>
                  </a:moveTo>
                  <a:lnTo>
                    <a:pt x="101" y="0"/>
                  </a:lnTo>
                  <a:lnTo>
                    <a:pt x="894" y="592"/>
                  </a:lnTo>
                  <a:lnTo>
                    <a:pt x="934" y="626"/>
                  </a:lnTo>
                  <a:lnTo>
                    <a:pt x="564" y="1103"/>
                  </a:lnTo>
                  <a:lnTo>
                    <a:pt x="437" y="1257"/>
                  </a:lnTo>
                  <a:lnTo>
                    <a:pt x="336" y="1392"/>
                  </a:lnTo>
                  <a:lnTo>
                    <a:pt x="282" y="1378"/>
                  </a:lnTo>
                  <a:lnTo>
                    <a:pt x="242" y="1345"/>
                  </a:lnTo>
                  <a:lnTo>
                    <a:pt x="188" y="1291"/>
                  </a:lnTo>
                  <a:lnTo>
                    <a:pt x="134" y="1230"/>
                  </a:lnTo>
                  <a:lnTo>
                    <a:pt x="94" y="1170"/>
                  </a:lnTo>
                  <a:lnTo>
                    <a:pt x="33" y="1103"/>
                  </a:lnTo>
                  <a:lnTo>
                    <a:pt x="0" y="1022"/>
                  </a:lnTo>
                  <a:lnTo>
                    <a:pt x="0" y="20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10"/>
            <p:cNvSpPr>
              <a:spLocks/>
            </p:cNvSpPr>
            <p:nvPr/>
          </p:nvSpPr>
          <p:spPr bwMode="auto">
            <a:xfrm>
              <a:off x="1327" y="788"/>
              <a:ext cx="2798" cy="788"/>
            </a:xfrm>
            <a:custGeom>
              <a:avLst/>
              <a:gdLst>
                <a:gd name="T0" fmla="*/ 7 w 2937"/>
                <a:gd name="T1" fmla="*/ 0 h 834"/>
                <a:gd name="T2" fmla="*/ 0 w 2937"/>
                <a:gd name="T3" fmla="*/ 95 h 834"/>
                <a:gd name="T4" fmla="*/ 173 w 2937"/>
                <a:gd name="T5" fmla="*/ 146 h 834"/>
                <a:gd name="T6" fmla="*/ 269 w 2937"/>
                <a:gd name="T7" fmla="*/ 191 h 834"/>
                <a:gd name="T8" fmla="*/ 384 w 2937"/>
                <a:gd name="T9" fmla="*/ 229 h 834"/>
                <a:gd name="T10" fmla="*/ 736 w 2937"/>
                <a:gd name="T11" fmla="*/ 350 h 834"/>
                <a:gd name="T12" fmla="*/ 1139 w 2937"/>
                <a:gd name="T13" fmla="*/ 502 h 834"/>
                <a:gd name="T14" fmla="*/ 1556 w 2937"/>
                <a:gd name="T15" fmla="*/ 667 h 834"/>
                <a:gd name="T16" fmla="*/ 1805 w 2937"/>
                <a:gd name="T17" fmla="*/ 788 h 834"/>
                <a:gd name="T18" fmla="*/ 1972 w 2937"/>
                <a:gd name="T19" fmla="*/ 730 h 834"/>
                <a:gd name="T20" fmla="*/ 2241 w 2937"/>
                <a:gd name="T21" fmla="*/ 680 h 834"/>
                <a:gd name="T22" fmla="*/ 2523 w 2937"/>
                <a:gd name="T23" fmla="*/ 629 h 834"/>
                <a:gd name="T24" fmla="*/ 2708 w 2937"/>
                <a:gd name="T25" fmla="*/ 610 h 834"/>
                <a:gd name="T26" fmla="*/ 2798 w 2937"/>
                <a:gd name="T27" fmla="*/ 604 h 834"/>
                <a:gd name="T28" fmla="*/ 2798 w 2937"/>
                <a:gd name="T29" fmla="*/ 0 h 834"/>
                <a:gd name="T30" fmla="*/ 7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1"/>
            <p:cNvSpPr>
              <a:spLocks/>
            </p:cNvSpPr>
            <p:nvPr/>
          </p:nvSpPr>
          <p:spPr bwMode="auto">
            <a:xfrm>
              <a:off x="1333" y="788"/>
              <a:ext cx="2792" cy="788"/>
            </a:xfrm>
            <a:custGeom>
              <a:avLst/>
              <a:gdLst>
                <a:gd name="T0" fmla="*/ 0 w 2930"/>
                <a:gd name="T1" fmla="*/ 0 h 834"/>
                <a:gd name="T2" fmla="*/ 0 w 2930"/>
                <a:gd name="T3" fmla="*/ 102 h 834"/>
                <a:gd name="T4" fmla="*/ 167 w 2930"/>
                <a:gd name="T5" fmla="*/ 153 h 834"/>
                <a:gd name="T6" fmla="*/ 262 w 2930"/>
                <a:gd name="T7" fmla="*/ 197 h 834"/>
                <a:gd name="T8" fmla="*/ 377 w 2930"/>
                <a:gd name="T9" fmla="*/ 235 h 834"/>
                <a:gd name="T10" fmla="*/ 730 w 2930"/>
                <a:gd name="T11" fmla="*/ 350 h 834"/>
                <a:gd name="T12" fmla="*/ 1133 w 2930"/>
                <a:gd name="T13" fmla="*/ 508 h 834"/>
                <a:gd name="T14" fmla="*/ 1549 w 2930"/>
                <a:gd name="T15" fmla="*/ 667 h 834"/>
                <a:gd name="T16" fmla="*/ 1799 w 2930"/>
                <a:gd name="T17" fmla="*/ 788 h 834"/>
                <a:gd name="T18" fmla="*/ 1966 w 2930"/>
                <a:gd name="T19" fmla="*/ 737 h 834"/>
                <a:gd name="T20" fmla="*/ 2235 w 2930"/>
                <a:gd name="T21" fmla="*/ 680 h 834"/>
                <a:gd name="T22" fmla="*/ 2517 w 2930"/>
                <a:gd name="T23" fmla="*/ 635 h 834"/>
                <a:gd name="T24" fmla="*/ 2702 w 2930"/>
                <a:gd name="T25" fmla="*/ 616 h 834"/>
                <a:gd name="T26" fmla="*/ 2792 w 2930"/>
                <a:gd name="T27" fmla="*/ 610 h 834"/>
                <a:gd name="T28" fmla="*/ 2792 w 2930"/>
                <a:gd name="T29" fmla="*/ 0 h 834"/>
                <a:gd name="T30" fmla="*/ 0 w 2930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0"/>
                <a:gd name="T49" fmla="*/ 0 h 834"/>
                <a:gd name="T50" fmla="*/ 2930 w 2930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0" h="834">
                  <a:moveTo>
                    <a:pt x="0" y="0"/>
                  </a:moveTo>
                  <a:lnTo>
                    <a:pt x="0" y="108"/>
                  </a:lnTo>
                  <a:lnTo>
                    <a:pt x="175" y="162"/>
                  </a:lnTo>
                  <a:lnTo>
                    <a:pt x="275" y="209"/>
                  </a:lnTo>
                  <a:lnTo>
                    <a:pt x="396" y="249"/>
                  </a:lnTo>
                  <a:lnTo>
                    <a:pt x="766" y="370"/>
                  </a:lnTo>
                  <a:lnTo>
                    <a:pt x="1189" y="538"/>
                  </a:lnTo>
                  <a:lnTo>
                    <a:pt x="1626" y="706"/>
                  </a:lnTo>
                  <a:lnTo>
                    <a:pt x="1888" y="834"/>
                  </a:lnTo>
                  <a:lnTo>
                    <a:pt x="2063" y="780"/>
                  </a:lnTo>
                  <a:lnTo>
                    <a:pt x="2345" y="720"/>
                  </a:lnTo>
                  <a:lnTo>
                    <a:pt x="2641" y="672"/>
                  </a:lnTo>
                  <a:lnTo>
                    <a:pt x="2836" y="652"/>
                  </a:lnTo>
                  <a:lnTo>
                    <a:pt x="2930" y="646"/>
                  </a:lnTo>
                  <a:lnTo>
                    <a:pt x="293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2"/>
            <p:cNvSpPr>
              <a:spLocks/>
            </p:cNvSpPr>
            <p:nvPr/>
          </p:nvSpPr>
          <p:spPr bwMode="auto">
            <a:xfrm>
              <a:off x="1328" y="1975"/>
              <a:ext cx="39" cy="907"/>
            </a:xfrm>
            <a:custGeom>
              <a:avLst/>
              <a:gdLst>
                <a:gd name="T0" fmla="*/ 0 w 41"/>
                <a:gd name="T1" fmla="*/ 0 h 961"/>
                <a:gd name="T2" fmla="*/ 39 w 41"/>
                <a:gd name="T3" fmla="*/ 336 h 961"/>
                <a:gd name="T4" fmla="*/ 0 w 41"/>
                <a:gd name="T5" fmla="*/ 907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3"/>
            <p:cNvSpPr>
              <a:spLocks/>
            </p:cNvSpPr>
            <p:nvPr/>
          </p:nvSpPr>
          <p:spPr bwMode="auto">
            <a:xfrm>
              <a:off x="1331" y="1982"/>
              <a:ext cx="32" cy="900"/>
            </a:xfrm>
            <a:custGeom>
              <a:avLst/>
              <a:gdLst>
                <a:gd name="T0" fmla="*/ 0 w 34"/>
                <a:gd name="T1" fmla="*/ 0 h 954"/>
                <a:gd name="T2" fmla="*/ 32 w 34"/>
                <a:gd name="T3" fmla="*/ 329 h 954"/>
                <a:gd name="T4" fmla="*/ 0 w 34"/>
                <a:gd name="T5" fmla="*/ 900 h 954"/>
                <a:gd name="T6" fmla="*/ 0 w 34"/>
                <a:gd name="T7" fmla="*/ 0 h 9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54"/>
                <a:gd name="T14" fmla="*/ 34 w 34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54">
                  <a:moveTo>
                    <a:pt x="0" y="0"/>
                  </a:moveTo>
                  <a:lnTo>
                    <a:pt x="34" y="349"/>
                  </a:lnTo>
                  <a:lnTo>
                    <a:pt x="0" y="9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Line 14"/>
            <p:cNvSpPr>
              <a:spLocks noChangeShapeType="1"/>
            </p:cNvSpPr>
            <p:nvPr/>
          </p:nvSpPr>
          <p:spPr bwMode="auto">
            <a:xfrm>
              <a:off x="2213" y="1588"/>
              <a:ext cx="1917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Line 15"/>
            <p:cNvSpPr>
              <a:spLocks noChangeShapeType="1"/>
            </p:cNvSpPr>
            <p:nvPr/>
          </p:nvSpPr>
          <p:spPr bwMode="auto">
            <a:xfrm>
              <a:off x="1385" y="986"/>
              <a:ext cx="1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6"/>
            <p:cNvSpPr>
              <a:spLocks/>
            </p:cNvSpPr>
            <p:nvPr/>
          </p:nvSpPr>
          <p:spPr bwMode="auto">
            <a:xfrm>
              <a:off x="1320" y="897"/>
              <a:ext cx="58" cy="254"/>
            </a:xfrm>
            <a:custGeom>
              <a:avLst/>
              <a:gdLst>
                <a:gd name="T0" fmla="*/ 0 w 61"/>
                <a:gd name="T1" fmla="*/ 0 h 269"/>
                <a:gd name="T2" fmla="*/ 58 w 61"/>
                <a:gd name="T3" fmla="*/ 89 h 269"/>
                <a:gd name="T4" fmla="*/ 7 w 61"/>
                <a:gd name="T5" fmla="*/ 254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7"/>
            <p:cNvSpPr>
              <a:spLocks/>
            </p:cNvSpPr>
            <p:nvPr/>
          </p:nvSpPr>
          <p:spPr bwMode="auto">
            <a:xfrm>
              <a:off x="1327" y="903"/>
              <a:ext cx="51" cy="248"/>
            </a:xfrm>
            <a:custGeom>
              <a:avLst/>
              <a:gdLst>
                <a:gd name="T0" fmla="*/ 0 w 54"/>
                <a:gd name="T1" fmla="*/ 0 h 263"/>
                <a:gd name="T2" fmla="*/ 51 w 54"/>
                <a:gd name="T3" fmla="*/ 89 h 263"/>
                <a:gd name="T4" fmla="*/ 0 w 54"/>
                <a:gd name="T5" fmla="*/ 248 h 263"/>
                <a:gd name="T6" fmla="*/ 0 w 54"/>
                <a:gd name="T7" fmla="*/ 7 h 2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263"/>
                <a:gd name="T14" fmla="*/ 54 w 54"/>
                <a:gd name="T15" fmla="*/ 263 h 2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263">
                  <a:moveTo>
                    <a:pt x="0" y="0"/>
                  </a:moveTo>
                  <a:lnTo>
                    <a:pt x="54" y="94"/>
                  </a:lnTo>
                  <a:lnTo>
                    <a:pt x="0" y="263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Rectangle 18"/>
            <p:cNvSpPr>
              <a:spLocks noChangeArrowheads="1"/>
            </p:cNvSpPr>
            <p:nvPr/>
          </p:nvSpPr>
          <p:spPr bwMode="auto">
            <a:xfrm>
              <a:off x="1039" y="738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75" name="Rectangle 19"/>
            <p:cNvSpPr>
              <a:spLocks noChangeArrowheads="1"/>
            </p:cNvSpPr>
            <p:nvPr/>
          </p:nvSpPr>
          <p:spPr bwMode="auto">
            <a:xfrm>
              <a:off x="1051" y="1081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76" name="Line 20"/>
            <p:cNvSpPr>
              <a:spLocks noChangeShapeType="1"/>
            </p:cNvSpPr>
            <p:nvPr/>
          </p:nvSpPr>
          <p:spPr bwMode="auto">
            <a:xfrm>
              <a:off x="1320" y="1138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Line 21"/>
            <p:cNvSpPr>
              <a:spLocks noChangeShapeType="1"/>
            </p:cNvSpPr>
            <p:nvPr/>
          </p:nvSpPr>
          <p:spPr bwMode="auto">
            <a:xfrm>
              <a:off x="1320" y="1487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Line 22"/>
            <p:cNvSpPr>
              <a:spLocks noChangeShapeType="1"/>
            </p:cNvSpPr>
            <p:nvPr/>
          </p:nvSpPr>
          <p:spPr bwMode="auto">
            <a:xfrm>
              <a:off x="1320" y="1835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Line 23"/>
            <p:cNvSpPr>
              <a:spLocks noChangeShapeType="1"/>
            </p:cNvSpPr>
            <p:nvPr/>
          </p:nvSpPr>
          <p:spPr bwMode="auto">
            <a:xfrm>
              <a:off x="1320" y="218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Line 24"/>
            <p:cNvSpPr>
              <a:spLocks noChangeShapeType="1"/>
            </p:cNvSpPr>
            <p:nvPr/>
          </p:nvSpPr>
          <p:spPr bwMode="auto">
            <a:xfrm>
              <a:off x="1320" y="253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Rectangle 25"/>
            <p:cNvSpPr>
              <a:spLocks noChangeArrowheads="1"/>
            </p:cNvSpPr>
            <p:nvPr/>
          </p:nvSpPr>
          <p:spPr bwMode="auto">
            <a:xfrm>
              <a:off x="1045" y="1424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1200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2" name="Rectangle 26"/>
            <p:cNvSpPr>
              <a:spLocks noChangeArrowheads="1"/>
            </p:cNvSpPr>
            <p:nvPr/>
          </p:nvSpPr>
          <p:spPr bwMode="auto">
            <a:xfrm>
              <a:off x="1051" y="1779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3" name="Rectangle 27"/>
            <p:cNvSpPr>
              <a:spLocks noChangeArrowheads="1"/>
            </p:cNvSpPr>
            <p:nvPr/>
          </p:nvSpPr>
          <p:spPr bwMode="auto">
            <a:xfrm>
              <a:off x="1109" y="2134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800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4" name="Rectangle 28"/>
            <p:cNvSpPr>
              <a:spLocks noChangeArrowheads="1"/>
            </p:cNvSpPr>
            <p:nvPr/>
          </p:nvSpPr>
          <p:spPr bwMode="auto">
            <a:xfrm>
              <a:off x="1109" y="2483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5" name="Rectangle 29"/>
            <p:cNvSpPr>
              <a:spLocks noChangeArrowheads="1"/>
            </p:cNvSpPr>
            <p:nvPr/>
          </p:nvSpPr>
          <p:spPr bwMode="auto">
            <a:xfrm>
              <a:off x="1115" y="2807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6" name="Rectangle 30"/>
            <p:cNvSpPr>
              <a:spLocks noChangeArrowheads="1"/>
            </p:cNvSpPr>
            <p:nvPr/>
          </p:nvSpPr>
          <p:spPr bwMode="auto">
            <a:xfrm>
              <a:off x="1295" y="288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7" name="Rectangle 31"/>
            <p:cNvSpPr>
              <a:spLocks noChangeArrowheads="1"/>
            </p:cNvSpPr>
            <p:nvPr/>
          </p:nvSpPr>
          <p:spPr bwMode="auto">
            <a:xfrm>
              <a:off x="1717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8" name="Rectangle 32"/>
            <p:cNvSpPr>
              <a:spLocks noChangeArrowheads="1"/>
            </p:cNvSpPr>
            <p:nvPr/>
          </p:nvSpPr>
          <p:spPr bwMode="auto">
            <a:xfrm>
              <a:off x="214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89" name="Rectangle 33"/>
            <p:cNvSpPr>
              <a:spLocks noChangeArrowheads="1"/>
            </p:cNvSpPr>
            <p:nvPr/>
          </p:nvSpPr>
          <p:spPr bwMode="auto">
            <a:xfrm>
              <a:off x="2555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0" name="Rectangle 34"/>
            <p:cNvSpPr>
              <a:spLocks noChangeArrowheads="1"/>
            </p:cNvSpPr>
            <p:nvPr/>
          </p:nvSpPr>
          <p:spPr bwMode="auto">
            <a:xfrm>
              <a:off x="2972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1" name="Rectangle 35"/>
            <p:cNvSpPr>
              <a:spLocks noChangeArrowheads="1"/>
            </p:cNvSpPr>
            <p:nvPr/>
          </p:nvSpPr>
          <p:spPr bwMode="auto">
            <a:xfrm>
              <a:off x="3388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2" name="Rectangle 36"/>
            <p:cNvSpPr>
              <a:spLocks noChangeArrowheads="1"/>
            </p:cNvSpPr>
            <p:nvPr/>
          </p:nvSpPr>
          <p:spPr bwMode="auto">
            <a:xfrm>
              <a:off x="381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3" name="Rectangle 37"/>
            <p:cNvSpPr>
              <a:spLocks noChangeArrowheads="1"/>
            </p:cNvSpPr>
            <p:nvPr/>
          </p:nvSpPr>
          <p:spPr bwMode="auto">
            <a:xfrm>
              <a:off x="4047" y="2889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6.7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4" name="Rectangle 38"/>
            <p:cNvSpPr>
              <a:spLocks noChangeArrowheads="1"/>
            </p:cNvSpPr>
            <p:nvPr/>
          </p:nvSpPr>
          <p:spPr bwMode="auto">
            <a:xfrm>
              <a:off x="2831" y="102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5" name="Rectangle 39"/>
            <p:cNvSpPr>
              <a:spLocks noChangeArrowheads="1"/>
            </p:cNvSpPr>
            <p:nvPr/>
          </p:nvSpPr>
          <p:spPr bwMode="auto">
            <a:xfrm>
              <a:off x="1685" y="1316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6" name="Rectangle 40"/>
            <p:cNvSpPr>
              <a:spLocks noChangeArrowheads="1"/>
            </p:cNvSpPr>
            <p:nvPr/>
          </p:nvSpPr>
          <p:spPr bwMode="auto">
            <a:xfrm>
              <a:off x="1350" y="1511"/>
              <a:ext cx="7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(austenite)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97" name="Line 41"/>
            <p:cNvSpPr>
              <a:spLocks noChangeShapeType="1"/>
            </p:cNvSpPr>
            <p:nvPr/>
          </p:nvSpPr>
          <p:spPr bwMode="auto">
            <a:xfrm flipV="1">
              <a:off x="1750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Line 42"/>
            <p:cNvSpPr>
              <a:spLocks noChangeShapeType="1"/>
            </p:cNvSpPr>
            <p:nvPr/>
          </p:nvSpPr>
          <p:spPr bwMode="auto">
            <a:xfrm flipV="1">
              <a:off x="216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Line 43"/>
            <p:cNvSpPr>
              <a:spLocks noChangeShapeType="1"/>
            </p:cNvSpPr>
            <p:nvPr/>
          </p:nvSpPr>
          <p:spPr bwMode="auto">
            <a:xfrm flipV="1">
              <a:off x="2576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Line 44"/>
            <p:cNvSpPr>
              <a:spLocks noChangeShapeType="1"/>
            </p:cNvSpPr>
            <p:nvPr/>
          </p:nvSpPr>
          <p:spPr bwMode="auto">
            <a:xfrm flipV="1">
              <a:off x="298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Line 45"/>
            <p:cNvSpPr>
              <a:spLocks noChangeShapeType="1"/>
            </p:cNvSpPr>
            <p:nvPr/>
          </p:nvSpPr>
          <p:spPr bwMode="auto">
            <a:xfrm flipV="1">
              <a:off x="3414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Line 46"/>
            <p:cNvSpPr>
              <a:spLocks noChangeShapeType="1"/>
            </p:cNvSpPr>
            <p:nvPr/>
          </p:nvSpPr>
          <p:spPr bwMode="auto">
            <a:xfrm flipV="1">
              <a:off x="3849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Rectangle 47"/>
            <p:cNvSpPr>
              <a:spLocks noChangeArrowheads="1"/>
            </p:cNvSpPr>
            <p:nvPr/>
          </p:nvSpPr>
          <p:spPr bwMode="auto">
            <a:xfrm>
              <a:off x="2075" y="12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04" name="Rectangle 48"/>
            <p:cNvSpPr>
              <a:spLocks noChangeArrowheads="1"/>
            </p:cNvSpPr>
            <p:nvPr/>
          </p:nvSpPr>
          <p:spPr bwMode="auto">
            <a:xfrm>
              <a:off x="2157" y="127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05" name="Rectangle 49"/>
            <p:cNvSpPr>
              <a:spLocks noChangeArrowheads="1"/>
            </p:cNvSpPr>
            <p:nvPr/>
          </p:nvSpPr>
          <p:spPr bwMode="auto">
            <a:xfrm>
              <a:off x="2863" y="1842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06" name="Rectangle 50"/>
            <p:cNvSpPr>
              <a:spLocks noChangeArrowheads="1"/>
            </p:cNvSpPr>
            <p:nvPr/>
          </p:nvSpPr>
          <p:spPr bwMode="auto">
            <a:xfrm>
              <a:off x="2939" y="1848"/>
              <a:ext cx="4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 +Fe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31907" name="Rectangle 51"/>
            <p:cNvSpPr>
              <a:spLocks noChangeArrowheads="1"/>
            </p:cNvSpPr>
            <p:nvPr/>
          </p:nvSpPr>
          <p:spPr bwMode="auto">
            <a:xfrm>
              <a:off x="2703" y="2515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08" name="Rectangle 52"/>
            <p:cNvSpPr>
              <a:spLocks noChangeArrowheads="1"/>
            </p:cNvSpPr>
            <p:nvPr/>
          </p:nvSpPr>
          <p:spPr bwMode="auto">
            <a:xfrm>
              <a:off x="2800" y="2521"/>
              <a:ext cx="4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+Fe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09" name="Rectangle 53"/>
            <p:cNvSpPr>
              <a:spLocks noChangeArrowheads="1"/>
            </p:cNvSpPr>
            <p:nvPr/>
          </p:nvSpPr>
          <p:spPr bwMode="auto">
            <a:xfrm>
              <a:off x="3581" y="1429"/>
              <a:ext cx="4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+Fe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31910" name="Rectangle 54"/>
            <p:cNvSpPr>
              <a:spLocks noChangeArrowheads="1"/>
            </p:cNvSpPr>
            <p:nvPr/>
          </p:nvSpPr>
          <p:spPr bwMode="auto">
            <a:xfrm>
              <a:off x="1135" y="839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66CC00"/>
                  </a:solidFill>
                  <a:latin typeface="Symbol" panose="05050102010706020507" pitchFamily="18" charset="2"/>
                </a:rPr>
                <a:t>d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11" name="Rectangle 55"/>
            <p:cNvSpPr>
              <a:spLocks noChangeArrowheads="1"/>
            </p:cNvSpPr>
            <p:nvPr/>
          </p:nvSpPr>
          <p:spPr bwMode="auto">
            <a:xfrm>
              <a:off x="1225" y="3003"/>
              <a:ext cx="2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(Fe)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12" name="Rectangle 56"/>
            <p:cNvSpPr>
              <a:spLocks noChangeArrowheads="1"/>
            </p:cNvSpPr>
            <p:nvPr/>
          </p:nvSpPr>
          <p:spPr bwMode="auto">
            <a:xfrm>
              <a:off x="3599" y="2996"/>
              <a:ext cx="5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C,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wt%C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grpSp>
          <p:nvGrpSpPr>
            <p:cNvPr id="31913" name="Group 57"/>
            <p:cNvGrpSpPr>
              <a:grpSpLocks/>
            </p:cNvGrpSpPr>
            <p:nvPr/>
          </p:nvGrpSpPr>
          <p:grpSpPr bwMode="auto">
            <a:xfrm>
              <a:off x="1199" y="947"/>
              <a:ext cx="153" cy="58"/>
              <a:chOff x="2075" y="1107"/>
              <a:chExt cx="161" cy="61"/>
            </a:xfrm>
          </p:grpSpPr>
          <p:sp>
            <p:nvSpPr>
              <p:cNvPr id="31919" name="Freeform 58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0" name="Line 59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914" name="Rectangle 60"/>
            <p:cNvSpPr>
              <a:spLocks noChangeArrowheads="1"/>
            </p:cNvSpPr>
            <p:nvPr/>
          </p:nvSpPr>
          <p:spPr bwMode="auto">
            <a:xfrm>
              <a:off x="2464" y="1450"/>
              <a:ext cx="4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777777"/>
                  </a:solidFill>
                  <a:latin typeface="Arial" panose="020B0604020202020204" pitchFamily="34" charset="0"/>
                </a:rPr>
                <a:t>1148°C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15" name="Rectangle 61"/>
            <p:cNvSpPr>
              <a:spLocks noChangeArrowheads="1"/>
            </p:cNvSpPr>
            <p:nvPr/>
          </p:nvSpPr>
          <p:spPr bwMode="auto">
            <a:xfrm>
              <a:off x="1218" y="560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16" name="Rectangle 62"/>
            <p:cNvSpPr>
              <a:spLocks noChangeArrowheads="1"/>
            </p:cNvSpPr>
            <p:nvPr/>
          </p:nvSpPr>
          <p:spPr bwMode="auto">
            <a:xfrm>
              <a:off x="1192" y="2301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CC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917" name="Line 63"/>
            <p:cNvSpPr>
              <a:spLocks noChangeShapeType="1"/>
            </p:cNvSpPr>
            <p:nvPr/>
          </p:nvSpPr>
          <p:spPr bwMode="auto">
            <a:xfrm flipV="1">
              <a:off x="4128" y="1393"/>
              <a:ext cx="0" cy="148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Rectangle 64"/>
            <p:cNvSpPr>
              <a:spLocks noChangeArrowheads="1"/>
            </p:cNvSpPr>
            <p:nvPr/>
          </p:nvSpPr>
          <p:spPr bwMode="auto">
            <a:xfrm>
              <a:off x="2134" y="218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1749" name="Rectangle 65"/>
          <p:cNvSpPr>
            <a:spLocks noChangeArrowheads="1"/>
          </p:cNvSpPr>
          <p:nvPr/>
        </p:nvSpPr>
        <p:spPr bwMode="auto">
          <a:xfrm>
            <a:off x="7042150" y="2895600"/>
            <a:ext cx="1933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Figs. 10.28 and 10.36,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 (Fig. 10.28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Binary Alloy Phase Diagrams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2nd ed., Vol. 1, T.B. Massalski (Ed.-in-Chief), ASM International, Materials Park, OH, 1990.)</a:t>
            </a:r>
          </a:p>
        </p:txBody>
      </p:sp>
      <p:grpSp>
        <p:nvGrpSpPr>
          <p:cNvPr id="31750" name="Group 66"/>
          <p:cNvGrpSpPr>
            <a:grpSpLocks/>
          </p:cNvGrpSpPr>
          <p:nvPr/>
        </p:nvGrpSpPr>
        <p:grpSpPr bwMode="auto">
          <a:xfrm>
            <a:off x="6826250" y="1676400"/>
            <a:ext cx="838200" cy="547688"/>
            <a:chOff x="4300" y="1209"/>
            <a:chExt cx="528" cy="345"/>
          </a:xfrm>
        </p:grpSpPr>
        <p:sp>
          <p:nvSpPr>
            <p:cNvPr id="31859" name="Rectangle 67"/>
            <p:cNvSpPr>
              <a:spLocks noChangeArrowheads="1"/>
            </p:cNvSpPr>
            <p:nvPr/>
          </p:nvSpPr>
          <p:spPr bwMode="auto">
            <a:xfrm>
              <a:off x="4300" y="120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(Fe-C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860" name="Rectangle 68"/>
            <p:cNvSpPr>
              <a:spLocks noChangeArrowheads="1"/>
            </p:cNvSpPr>
            <p:nvPr/>
          </p:nvSpPr>
          <p:spPr bwMode="auto">
            <a:xfrm>
              <a:off x="4300" y="1381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System)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1751" name="Line 84"/>
          <p:cNvSpPr>
            <a:spLocks noChangeShapeType="1"/>
          </p:cNvSpPr>
          <p:nvPr/>
        </p:nvSpPr>
        <p:spPr bwMode="auto">
          <a:xfrm>
            <a:off x="3527425" y="2525713"/>
            <a:ext cx="0" cy="2046287"/>
          </a:xfrm>
          <a:prstGeom prst="line">
            <a:avLst/>
          </a:prstGeom>
          <a:noFill/>
          <a:ln w="19050">
            <a:solidFill>
              <a:srgbClr val="77777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7"/>
          <p:cNvSpPr>
            <a:spLocks noChangeShapeType="1"/>
          </p:cNvSpPr>
          <p:nvPr/>
        </p:nvSpPr>
        <p:spPr bwMode="auto">
          <a:xfrm flipV="1">
            <a:off x="2959100" y="2908300"/>
            <a:ext cx="0" cy="1612900"/>
          </a:xfrm>
          <a:prstGeom prst="line">
            <a:avLst/>
          </a:prstGeom>
          <a:noFill/>
          <a:ln w="19050">
            <a:solidFill>
              <a:srgbClr val="DD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89"/>
          <p:cNvSpPr>
            <a:spLocks noChangeShapeType="1"/>
          </p:cNvSpPr>
          <p:nvPr/>
        </p:nvSpPr>
        <p:spPr bwMode="auto">
          <a:xfrm>
            <a:off x="2603500" y="3711575"/>
            <a:ext cx="0" cy="847725"/>
          </a:xfrm>
          <a:prstGeom prst="line">
            <a:avLst/>
          </a:prstGeom>
          <a:noFill/>
          <a:ln w="19050">
            <a:solidFill>
              <a:srgbClr val="77777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Oval 90"/>
          <p:cNvSpPr>
            <a:spLocks noChangeArrowheads="1"/>
          </p:cNvSpPr>
          <p:nvPr/>
        </p:nvSpPr>
        <p:spPr bwMode="auto">
          <a:xfrm>
            <a:off x="2563813" y="3616325"/>
            <a:ext cx="77787" cy="87313"/>
          </a:xfrm>
          <a:prstGeom prst="ellipse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1755" name="Rectangle 91"/>
          <p:cNvSpPr>
            <a:spLocks noChangeArrowheads="1"/>
          </p:cNvSpPr>
          <p:nvPr/>
        </p:nvSpPr>
        <p:spPr bwMode="auto">
          <a:xfrm rot="-5400000">
            <a:off x="2414587" y="4762501"/>
            <a:ext cx="371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>
                <a:solidFill>
                  <a:srgbClr val="777777"/>
                </a:solidFill>
                <a:latin typeface="Arial" panose="020B0604020202020204" pitchFamily="34" charset="0"/>
              </a:rPr>
              <a:t>0.76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31756" name="Group 92"/>
          <p:cNvGrpSpPr>
            <a:grpSpLocks/>
          </p:cNvGrpSpPr>
          <p:nvPr/>
        </p:nvGrpSpPr>
        <p:grpSpPr bwMode="auto">
          <a:xfrm>
            <a:off x="2622550" y="4313238"/>
            <a:ext cx="893763" cy="214312"/>
            <a:chOff x="1589" y="2789"/>
            <a:chExt cx="609" cy="144"/>
          </a:xfrm>
        </p:grpSpPr>
        <p:sp>
          <p:nvSpPr>
            <p:cNvPr id="31856" name="Freeform 93"/>
            <p:cNvSpPr>
              <a:spLocks/>
            </p:cNvSpPr>
            <p:nvPr/>
          </p:nvSpPr>
          <p:spPr bwMode="auto">
            <a:xfrm>
              <a:off x="1589" y="2789"/>
              <a:ext cx="92" cy="144"/>
            </a:xfrm>
            <a:custGeom>
              <a:avLst/>
              <a:gdLst>
                <a:gd name="T0" fmla="*/ 0 w 92"/>
                <a:gd name="T1" fmla="*/ 72 h 144"/>
                <a:gd name="T2" fmla="*/ 92 w 92"/>
                <a:gd name="T3" fmla="*/ 0 h 144"/>
                <a:gd name="T4" fmla="*/ 59 w 92"/>
                <a:gd name="T5" fmla="*/ 72 h 144"/>
                <a:gd name="T6" fmla="*/ 92 w 92"/>
                <a:gd name="T7" fmla="*/ 144 h 144"/>
                <a:gd name="T8" fmla="*/ 0 w 92"/>
                <a:gd name="T9" fmla="*/ 7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4"/>
                <a:gd name="T17" fmla="*/ 92 w 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4">
                  <a:moveTo>
                    <a:pt x="0" y="72"/>
                  </a:moveTo>
                  <a:lnTo>
                    <a:pt x="92" y="0"/>
                  </a:lnTo>
                  <a:lnTo>
                    <a:pt x="59" y="72"/>
                  </a:lnTo>
                  <a:lnTo>
                    <a:pt x="92" y="1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0000"/>
            </a:solidFill>
            <a:ln w="11113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94"/>
            <p:cNvSpPr>
              <a:spLocks/>
            </p:cNvSpPr>
            <p:nvPr/>
          </p:nvSpPr>
          <p:spPr bwMode="auto">
            <a:xfrm>
              <a:off x="2106" y="2789"/>
              <a:ext cx="92" cy="144"/>
            </a:xfrm>
            <a:custGeom>
              <a:avLst/>
              <a:gdLst>
                <a:gd name="T0" fmla="*/ 92 w 92"/>
                <a:gd name="T1" fmla="*/ 72 h 144"/>
                <a:gd name="T2" fmla="*/ 0 w 92"/>
                <a:gd name="T3" fmla="*/ 144 h 144"/>
                <a:gd name="T4" fmla="*/ 33 w 92"/>
                <a:gd name="T5" fmla="*/ 72 h 144"/>
                <a:gd name="T6" fmla="*/ 0 w 92"/>
                <a:gd name="T7" fmla="*/ 0 h 144"/>
                <a:gd name="T8" fmla="*/ 92 w 92"/>
                <a:gd name="T9" fmla="*/ 7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4"/>
                <a:gd name="T17" fmla="*/ 92 w 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4">
                  <a:moveTo>
                    <a:pt x="92" y="72"/>
                  </a:moveTo>
                  <a:lnTo>
                    <a:pt x="0" y="144"/>
                  </a:lnTo>
                  <a:lnTo>
                    <a:pt x="33" y="72"/>
                  </a:lnTo>
                  <a:lnTo>
                    <a:pt x="0" y="0"/>
                  </a:lnTo>
                  <a:lnTo>
                    <a:pt x="92" y="72"/>
                  </a:lnTo>
                  <a:close/>
                </a:path>
              </a:pathLst>
            </a:custGeom>
            <a:solidFill>
              <a:srgbClr val="CC0000"/>
            </a:solidFill>
            <a:ln w="11113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Line 95"/>
            <p:cNvSpPr>
              <a:spLocks noChangeShapeType="1"/>
            </p:cNvSpPr>
            <p:nvPr/>
          </p:nvSpPr>
          <p:spPr bwMode="auto">
            <a:xfrm>
              <a:off x="1648" y="2861"/>
              <a:ext cx="491" cy="1"/>
            </a:xfrm>
            <a:prstGeom prst="line">
              <a:avLst/>
            </a:prstGeom>
            <a:noFill/>
            <a:ln w="825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7" name="Text Box 96"/>
          <p:cNvSpPr txBox="1">
            <a:spLocks noChangeArrowheads="1"/>
          </p:cNvSpPr>
          <p:nvPr/>
        </p:nvSpPr>
        <p:spPr bwMode="auto">
          <a:xfrm>
            <a:off x="2800350" y="4557713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rgbClr val="DD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400" baseline="-25000">
                <a:solidFill>
                  <a:srgbClr val="DD0000"/>
                </a:solidFill>
                <a:latin typeface="Arial" panose="020B0604020202020204" pitchFamily="34" charset="0"/>
              </a:rPr>
              <a:t>0</a:t>
            </a:r>
            <a:endParaRPr lang="en-US" altLang="en-US" sz="1400" i="1">
              <a:solidFill>
                <a:srgbClr val="DD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237"/>
          <p:cNvGrpSpPr>
            <a:grpSpLocks/>
          </p:cNvGrpSpPr>
          <p:nvPr/>
        </p:nvGrpSpPr>
        <p:grpSpPr bwMode="auto">
          <a:xfrm>
            <a:off x="415925" y="3228975"/>
            <a:ext cx="2586038" cy="801688"/>
            <a:chOff x="262" y="2034"/>
            <a:chExt cx="1629" cy="505"/>
          </a:xfrm>
        </p:grpSpPr>
        <p:sp>
          <p:nvSpPr>
            <p:cNvPr id="31839" name="Line 184"/>
            <p:cNvSpPr>
              <a:spLocks noChangeShapeType="1"/>
            </p:cNvSpPr>
            <p:nvPr/>
          </p:nvSpPr>
          <p:spPr bwMode="auto">
            <a:xfrm flipV="1">
              <a:off x="818" y="2124"/>
              <a:ext cx="72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Oval 185"/>
            <p:cNvSpPr>
              <a:spLocks noChangeArrowheads="1"/>
            </p:cNvSpPr>
            <p:nvPr/>
          </p:nvSpPr>
          <p:spPr bwMode="auto">
            <a:xfrm>
              <a:off x="1838" y="2225"/>
              <a:ext cx="53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31841" name="Group 186"/>
            <p:cNvGrpSpPr>
              <a:grpSpLocks/>
            </p:cNvGrpSpPr>
            <p:nvPr/>
          </p:nvGrpSpPr>
          <p:grpSpPr bwMode="auto">
            <a:xfrm>
              <a:off x="1439" y="2124"/>
              <a:ext cx="391" cy="137"/>
              <a:chOff x="1419" y="2148"/>
              <a:chExt cx="399" cy="170"/>
            </a:xfrm>
          </p:grpSpPr>
          <p:sp>
            <p:nvSpPr>
              <p:cNvPr id="31854" name="Freeform 187"/>
              <p:cNvSpPr>
                <a:spLocks/>
              </p:cNvSpPr>
              <p:nvPr/>
            </p:nvSpPr>
            <p:spPr bwMode="auto">
              <a:xfrm>
                <a:off x="1772" y="2260"/>
                <a:ext cx="46" cy="58"/>
              </a:xfrm>
              <a:custGeom>
                <a:avLst/>
                <a:gdLst>
                  <a:gd name="T0" fmla="*/ 46 w 46"/>
                  <a:gd name="T1" fmla="*/ 45 h 58"/>
                  <a:gd name="T2" fmla="*/ 0 w 46"/>
                  <a:gd name="T3" fmla="*/ 58 h 58"/>
                  <a:gd name="T4" fmla="*/ 20 w 46"/>
                  <a:gd name="T5" fmla="*/ 39 h 58"/>
                  <a:gd name="T6" fmla="*/ 20 w 46"/>
                  <a:gd name="T7" fmla="*/ 0 h 58"/>
                  <a:gd name="T8" fmla="*/ 46 w 46"/>
                  <a:gd name="T9" fmla="*/ 45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8"/>
                  <a:gd name="T17" fmla="*/ 46 w 4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8">
                    <a:moveTo>
                      <a:pt x="46" y="45"/>
                    </a:moveTo>
                    <a:lnTo>
                      <a:pt x="0" y="58"/>
                    </a:lnTo>
                    <a:lnTo>
                      <a:pt x="20" y="39"/>
                    </a:lnTo>
                    <a:lnTo>
                      <a:pt x="20" y="0"/>
                    </a:lnTo>
                    <a:lnTo>
                      <a:pt x="46" y="45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Line 188"/>
              <p:cNvSpPr>
                <a:spLocks noChangeShapeType="1"/>
              </p:cNvSpPr>
              <p:nvPr/>
            </p:nvSpPr>
            <p:spPr bwMode="auto">
              <a:xfrm>
                <a:off x="1419" y="2148"/>
                <a:ext cx="373" cy="1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42" name="Line 189"/>
            <p:cNvSpPr>
              <a:spLocks noChangeShapeType="1"/>
            </p:cNvSpPr>
            <p:nvPr/>
          </p:nvSpPr>
          <p:spPr bwMode="auto">
            <a:xfrm>
              <a:off x="891" y="2123"/>
              <a:ext cx="5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43" name="Group 190"/>
            <p:cNvGrpSpPr>
              <a:grpSpLocks/>
            </p:cNvGrpSpPr>
            <p:nvPr/>
          </p:nvGrpSpPr>
          <p:grpSpPr bwMode="auto">
            <a:xfrm>
              <a:off x="419" y="2196"/>
              <a:ext cx="65" cy="131"/>
              <a:chOff x="399" y="2220"/>
              <a:chExt cx="65" cy="131"/>
            </a:xfrm>
          </p:grpSpPr>
          <p:sp>
            <p:nvSpPr>
              <p:cNvPr id="31852" name="Freeform 191"/>
              <p:cNvSpPr>
                <a:spLocks/>
              </p:cNvSpPr>
              <p:nvPr/>
            </p:nvSpPr>
            <p:spPr bwMode="auto">
              <a:xfrm>
                <a:off x="406" y="2273"/>
                <a:ext cx="58" cy="78"/>
              </a:xfrm>
              <a:custGeom>
                <a:avLst/>
                <a:gdLst>
                  <a:gd name="T0" fmla="*/ 58 w 58"/>
                  <a:gd name="T1" fmla="*/ 78 h 78"/>
                  <a:gd name="T2" fmla="*/ 0 w 58"/>
                  <a:gd name="T3" fmla="*/ 26 h 78"/>
                  <a:gd name="T4" fmla="*/ 39 w 58"/>
                  <a:gd name="T5" fmla="*/ 39 h 78"/>
                  <a:gd name="T6" fmla="*/ 58 w 58"/>
                  <a:gd name="T7" fmla="*/ 0 h 78"/>
                  <a:gd name="T8" fmla="*/ 58 w 58"/>
                  <a:gd name="T9" fmla="*/ 78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58" y="78"/>
                    </a:moveTo>
                    <a:lnTo>
                      <a:pt x="0" y="26"/>
                    </a:lnTo>
                    <a:lnTo>
                      <a:pt x="39" y="39"/>
                    </a:lnTo>
                    <a:lnTo>
                      <a:pt x="58" y="0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Line 192"/>
              <p:cNvSpPr>
                <a:spLocks noChangeShapeType="1"/>
              </p:cNvSpPr>
              <p:nvPr/>
            </p:nvSpPr>
            <p:spPr bwMode="auto">
              <a:xfrm>
                <a:off x="399" y="2220"/>
                <a:ext cx="46" cy="92"/>
              </a:xfrm>
              <a:prstGeom prst="line">
                <a:avLst/>
              </a:prstGeom>
              <a:noFill/>
              <a:ln w="11113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44" name="Rectangle 193"/>
            <p:cNvSpPr>
              <a:spLocks noChangeArrowheads="1"/>
            </p:cNvSpPr>
            <p:nvPr/>
          </p:nvSpPr>
          <p:spPr bwMode="auto">
            <a:xfrm>
              <a:off x="262" y="2034"/>
              <a:ext cx="2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CC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sz="1500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1500">
                  <a:solidFill>
                    <a:srgbClr val="CC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31845" name="Group 194"/>
            <p:cNvGrpSpPr>
              <a:grpSpLocks/>
            </p:cNvGrpSpPr>
            <p:nvPr/>
          </p:nvGrpSpPr>
          <p:grpSpPr bwMode="auto">
            <a:xfrm>
              <a:off x="487" y="2112"/>
              <a:ext cx="367" cy="427"/>
              <a:chOff x="467" y="2136"/>
              <a:chExt cx="367" cy="427"/>
            </a:xfrm>
          </p:grpSpPr>
          <p:sp>
            <p:nvSpPr>
              <p:cNvPr id="31846" name="Oval 195"/>
              <p:cNvSpPr>
                <a:spLocks noChangeArrowheads="1"/>
              </p:cNvSpPr>
              <p:nvPr/>
            </p:nvSpPr>
            <p:spPr bwMode="auto">
              <a:xfrm>
                <a:off x="467" y="2196"/>
                <a:ext cx="367" cy="367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1847" name="Rectangle 196"/>
              <p:cNvSpPr>
                <a:spLocks noChangeArrowheads="1"/>
              </p:cNvSpPr>
              <p:nvPr/>
            </p:nvSpPr>
            <p:spPr bwMode="auto">
              <a:xfrm>
                <a:off x="702" y="2347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48" name="Rectangle 197"/>
              <p:cNvSpPr>
                <a:spLocks noChangeArrowheads="1"/>
              </p:cNvSpPr>
              <p:nvPr/>
            </p:nvSpPr>
            <p:spPr bwMode="auto">
              <a:xfrm>
                <a:off x="563" y="2345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49" name="Rectangle 198"/>
              <p:cNvSpPr>
                <a:spLocks noChangeArrowheads="1"/>
              </p:cNvSpPr>
              <p:nvPr/>
            </p:nvSpPr>
            <p:spPr bwMode="auto">
              <a:xfrm>
                <a:off x="582" y="2136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50" name="Rectangle 199"/>
              <p:cNvSpPr>
                <a:spLocks noChangeArrowheads="1"/>
              </p:cNvSpPr>
              <p:nvPr/>
            </p:nvSpPr>
            <p:spPr bwMode="auto">
              <a:xfrm>
                <a:off x="741" y="2186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51" name="Freeform 200"/>
              <p:cNvSpPr>
                <a:spLocks/>
              </p:cNvSpPr>
              <p:nvPr/>
            </p:nvSpPr>
            <p:spPr bwMode="auto">
              <a:xfrm>
                <a:off x="471" y="2199"/>
                <a:ext cx="359" cy="359"/>
              </a:xfrm>
              <a:custGeom>
                <a:avLst/>
                <a:gdLst>
                  <a:gd name="T0" fmla="*/ 6 w 359"/>
                  <a:gd name="T1" fmla="*/ 117 h 359"/>
                  <a:gd name="T2" fmla="*/ 91 w 359"/>
                  <a:gd name="T3" fmla="*/ 137 h 359"/>
                  <a:gd name="T4" fmla="*/ 137 w 359"/>
                  <a:gd name="T5" fmla="*/ 137 h 359"/>
                  <a:gd name="T6" fmla="*/ 183 w 359"/>
                  <a:gd name="T7" fmla="*/ 157 h 359"/>
                  <a:gd name="T8" fmla="*/ 222 w 359"/>
                  <a:gd name="T9" fmla="*/ 183 h 359"/>
                  <a:gd name="T10" fmla="*/ 235 w 359"/>
                  <a:gd name="T11" fmla="*/ 202 h 359"/>
                  <a:gd name="T12" fmla="*/ 248 w 359"/>
                  <a:gd name="T13" fmla="*/ 176 h 359"/>
                  <a:gd name="T14" fmla="*/ 235 w 359"/>
                  <a:gd name="T15" fmla="*/ 130 h 359"/>
                  <a:gd name="T16" fmla="*/ 202 w 359"/>
                  <a:gd name="T17" fmla="*/ 85 h 359"/>
                  <a:gd name="T18" fmla="*/ 196 w 359"/>
                  <a:gd name="T19" fmla="*/ 45 h 359"/>
                  <a:gd name="T20" fmla="*/ 196 w 359"/>
                  <a:gd name="T21" fmla="*/ 6 h 359"/>
                  <a:gd name="T22" fmla="*/ 222 w 359"/>
                  <a:gd name="T23" fmla="*/ 0 h 359"/>
                  <a:gd name="T24" fmla="*/ 248 w 359"/>
                  <a:gd name="T25" fmla="*/ 19 h 359"/>
                  <a:gd name="T26" fmla="*/ 242 w 359"/>
                  <a:gd name="T27" fmla="*/ 32 h 359"/>
                  <a:gd name="T28" fmla="*/ 242 w 359"/>
                  <a:gd name="T29" fmla="*/ 58 h 359"/>
                  <a:gd name="T30" fmla="*/ 261 w 359"/>
                  <a:gd name="T31" fmla="*/ 98 h 359"/>
                  <a:gd name="T32" fmla="*/ 268 w 359"/>
                  <a:gd name="T33" fmla="*/ 144 h 359"/>
                  <a:gd name="T34" fmla="*/ 274 w 359"/>
                  <a:gd name="T35" fmla="*/ 163 h 359"/>
                  <a:gd name="T36" fmla="*/ 307 w 359"/>
                  <a:gd name="T37" fmla="*/ 202 h 359"/>
                  <a:gd name="T38" fmla="*/ 333 w 359"/>
                  <a:gd name="T39" fmla="*/ 215 h 359"/>
                  <a:gd name="T40" fmla="*/ 359 w 359"/>
                  <a:gd name="T41" fmla="*/ 229 h 359"/>
                  <a:gd name="T42" fmla="*/ 340 w 359"/>
                  <a:gd name="T43" fmla="*/ 255 h 359"/>
                  <a:gd name="T44" fmla="*/ 314 w 359"/>
                  <a:gd name="T45" fmla="*/ 248 h 359"/>
                  <a:gd name="T46" fmla="*/ 274 w 359"/>
                  <a:gd name="T47" fmla="*/ 215 h 359"/>
                  <a:gd name="T48" fmla="*/ 268 w 359"/>
                  <a:gd name="T49" fmla="*/ 209 h 359"/>
                  <a:gd name="T50" fmla="*/ 235 w 359"/>
                  <a:gd name="T51" fmla="*/ 222 h 359"/>
                  <a:gd name="T52" fmla="*/ 202 w 359"/>
                  <a:gd name="T53" fmla="*/ 274 h 359"/>
                  <a:gd name="T54" fmla="*/ 202 w 359"/>
                  <a:gd name="T55" fmla="*/ 307 h 359"/>
                  <a:gd name="T56" fmla="*/ 202 w 359"/>
                  <a:gd name="T57" fmla="*/ 353 h 359"/>
                  <a:gd name="T58" fmla="*/ 176 w 359"/>
                  <a:gd name="T59" fmla="*/ 359 h 359"/>
                  <a:gd name="T60" fmla="*/ 176 w 359"/>
                  <a:gd name="T61" fmla="*/ 320 h 359"/>
                  <a:gd name="T62" fmla="*/ 183 w 359"/>
                  <a:gd name="T63" fmla="*/ 294 h 359"/>
                  <a:gd name="T64" fmla="*/ 196 w 359"/>
                  <a:gd name="T65" fmla="*/ 235 h 359"/>
                  <a:gd name="T66" fmla="*/ 196 w 359"/>
                  <a:gd name="T67" fmla="*/ 222 h 359"/>
                  <a:gd name="T68" fmla="*/ 163 w 359"/>
                  <a:gd name="T69" fmla="*/ 202 h 359"/>
                  <a:gd name="T70" fmla="*/ 111 w 359"/>
                  <a:gd name="T71" fmla="*/ 176 h 359"/>
                  <a:gd name="T72" fmla="*/ 65 w 359"/>
                  <a:gd name="T73" fmla="*/ 163 h 359"/>
                  <a:gd name="T74" fmla="*/ 26 w 359"/>
                  <a:gd name="T75" fmla="*/ 157 h 359"/>
                  <a:gd name="T76" fmla="*/ 0 w 359"/>
                  <a:gd name="T77" fmla="*/ 157 h 359"/>
                  <a:gd name="T78" fmla="*/ 6 w 359"/>
                  <a:gd name="T79" fmla="*/ 117 h 3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9"/>
                  <a:gd name="T121" fmla="*/ 0 h 359"/>
                  <a:gd name="T122" fmla="*/ 359 w 359"/>
                  <a:gd name="T123" fmla="*/ 359 h 3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9" h="359">
                    <a:moveTo>
                      <a:pt x="6" y="117"/>
                    </a:moveTo>
                    <a:lnTo>
                      <a:pt x="91" y="137"/>
                    </a:lnTo>
                    <a:lnTo>
                      <a:pt x="137" y="137"/>
                    </a:lnTo>
                    <a:lnTo>
                      <a:pt x="183" y="157"/>
                    </a:lnTo>
                    <a:lnTo>
                      <a:pt x="222" y="183"/>
                    </a:lnTo>
                    <a:lnTo>
                      <a:pt x="235" y="202"/>
                    </a:lnTo>
                    <a:lnTo>
                      <a:pt x="248" y="176"/>
                    </a:lnTo>
                    <a:lnTo>
                      <a:pt x="235" y="130"/>
                    </a:lnTo>
                    <a:lnTo>
                      <a:pt x="202" y="85"/>
                    </a:lnTo>
                    <a:lnTo>
                      <a:pt x="196" y="45"/>
                    </a:lnTo>
                    <a:lnTo>
                      <a:pt x="196" y="6"/>
                    </a:lnTo>
                    <a:lnTo>
                      <a:pt x="222" y="0"/>
                    </a:lnTo>
                    <a:lnTo>
                      <a:pt x="248" y="19"/>
                    </a:lnTo>
                    <a:lnTo>
                      <a:pt x="242" y="32"/>
                    </a:lnTo>
                    <a:lnTo>
                      <a:pt x="242" y="58"/>
                    </a:lnTo>
                    <a:lnTo>
                      <a:pt x="261" y="98"/>
                    </a:lnTo>
                    <a:lnTo>
                      <a:pt x="268" y="144"/>
                    </a:lnTo>
                    <a:lnTo>
                      <a:pt x="274" y="163"/>
                    </a:lnTo>
                    <a:lnTo>
                      <a:pt x="307" y="202"/>
                    </a:lnTo>
                    <a:lnTo>
                      <a:pt x="333" y="215"/>
                    </a:lnTo>
                    <a:lnTo>
                      <a:pt x="359" y="229"/>
                    </a:lnTo>
                    <a:lnTo>
                      <a:pt x="340" y="255"/>
                    </a:lnTo>
                    <a:lnTo>
                      <a:pt x="314" y="248"/>
                    </a:lnTo>
                    <a:lnTo>
                      <a:pt x="274" y="215"/>
                    </a:lnTo>
                    <a:lnTo>
                      <a:pt x="268" y="209"/>
                    </a:lnTo>
                    <a:lnTo>
                      <a:pt x="235" y="222"/>
                    </a:lnTo>
                    <a:lnTo>
                      <a:pt x="202" y="274"/>
                    </a:lnTo>
                    <a:lnTo>
                      <a:pt x="202" y="307"/>
                    </a:lnTo>
                    <a:lnTo>
                      <a:pt x="202" y="353"/>
                    </a:lnTo>
                    <a:lnTo>
                      <a:pt x="176" y="359"/>
                    </a:lnTo>
                    <a:lnTo>
                      <a:pt x="176" y="320"/>
                    </a:lnTo>
                    <a:lnTo>
                      <a:pt x="183" y="294"/>
                    </a:lnTo>
                    <a:lnTo>
                      <a:pt x="196" y="235"/>
                    </a:lnTo>
                    <a:lnTo>
                      <a:pt x="196" y="222"/>
                    </a:lnTo>
                    <a:lnTo>
                      <a:pt x="163" y="202"/>
                    </a:lnTo>
                    <a:lnTo>
                      <a:pt x="111" y="176"/>
                    </a:lnTo>
                    <a:lnTo>
                      <a:pt x="65" y="163"/>
                    </a:lnTo>
                    <a:lnTo>
                      <a:pt x="26" y="157"/>
                    </a:lnTo>
                    <a:lnTo>
                      <a:pt x="0" y="157"/>
                    </a:lnTo>
                    <a:lnTo>
                      <a:pt x="6" y="117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201"/>
          <p:cNvGrpSpPr>
            <a:grpSpLocks/>
          </p:cNvGrpSpPr>
          <p:nvPr/>
        </p:nvGrpSpPr>
        <p:grpSpPr bwMode="auto">
          <a:xfrm>
            <a:off x="773113" y="2649538"/>
            <a:ext cx="2238375" cy="633412"/>
            <a:chOff x="467" y="1749"/>
            <a:chExt cx="1410" cy="399"/>
          </a:xfrm>
        </p:grpSpPr>
        <p:grpSp>
          <p:nvGrpSpPr>
            <p:cNvPr id="31820" name="Group 202"/>
            <p:cNvGrpSpPr>
              <a:grpSpLocks/>
            </p:cNvGrpSpPr>
            <p:nvPr/>
          </p:nvGrpSpPr>
          <p:grpSpPr bwMode="auto">
            <a:xfrm>
              <a:off x="1393" y="1946"/>
              <a:ext cx="399" cy="170"/>
              <a:chOff x="1393" y="1946"/>
              <a:chExt cx="399" cy="170"/>
            </a:xfrm>
          </p:grpSpPr>
          <p:sp>
            <p:nvSpPr>
              <p:cNvPr id="31837" name="Freeform 203"/>
              <p:cNvSpPr>
                <a:spLocks/>
              </p:cNvSpPr>
              <p:nvPr/>
            </p:nvSpPr>
            <p:spPr bwMode="auto">
              <a:xfrm>
                <a:off x="1746" y="2057"/>
                <a:ext cx="46" cy="59"/>
              </a:xfrm>
              <a:custGeom>
                <a:avLst/>
                <a:gdLst>
                  <a:gd name="T0" fmla="*/ 46 w 46"/>
                  <a:gd name="T1" fmla="*/ 46 h 59"/>
                  <a:gd name="T2" fmla="*/ 0 w 46"/>
                  <a:gd name="T3" fmla="*/ 59 h 59"/>
                  <a:gd name="T4" fmla="*/ 20 w 46"/>
                  <a:gd name="T5" fmla="*/ 39 h 59"/>
                  <a:gd name="T6" fmla="*/ 20 w 46"/>
                  <a:gd name="T7" fmla="*/ 0 h 59"/>
                  <a:gd name="T8" fmla="*/ 46 w 46"/>
                  <a:gd name="T9" fmla="*/ 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9"/>
                  <a:gd name="T17" fmla="*/ 46 w 46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9">
                    <a:moveTo>
                      <a:pt x="46" y="46"/>
                    </a:moveTo>
                    <a:lnTo>
                      <a:pt x="0" y="59"/>
                    </a:lnTo>
                    <a:lnTo>
                      <a:pt x="20" y="39"/>
                    </a:lnTo>
                    <a:lnTo>
                      <a:pt x="20" y="0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Line 204"/>
              <p:cNvSpPr>
                <a:spLocks noChangeShapeType="1"/>
              </p:cNvSpPr>
              <p:nvPr/>
            </p:nvSpPr>
            <p:spPr bwMode="auto">
              <a:xfrm>
                <a:off x="1393" y="1946"/>
                <a:ext cx="373" cy="1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21" name="Line 205"/>
            <p:cNvSpPr>
              <a:spLocks noChangeShapeType="1"/>
            </p:cNvSpPr>
            <p:nvPr/>
          </p:nvSpPr>
          <p:spPr bwMode="auto">
            <a:xfrm>
              <a:off x="837" y="1946"/>
              <a:ext cx="5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Oval 206"/>
            <p:cNvSpPr>
              <a:spLocks noChangeArrowheads="1"/>
            </p:cNvSpPr>
            <p:nvPr/>
          </p:nvSpPr>
          <p:spPr bwMode="auto">
            <a:xfrm>
              <a:off x="1818" y="2090"/>
              <a:ext cx="59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31823" name="Group 207"/>
            <p:cNvGrpSpPr>
              <a:grpSpLocks/>
            </p:cNvGrpSpPr>
            <p:nvPr/>
          </p:nvGrpSpPr>
          <p:grpSpPr bwMode="auto">
            <a:xfrm>
              <a:off x="467" y="1749"/>
              <a:ext cx="367" cy="390"/>
              <a:chOff x="467" y="1749"/>
              <a:chExt cx="367" cy="390"/>
            </a:xfrm>
          </p:grpSpPr>
          <p:sp>
            <p:nvSpPr>
              <p:cNvPr id="31824" name="Oval 208"/>
              <p:cNvSpPr>
                <a:spLocks noChangeArrowheads="1"/>
              </p:cNvSpPr>
              <p:nvPr/>
            </p:nvSpPr>
            <p:spPr bwMode="auto">
              <a:xfrm>
                <a:off x="467" y="1772"/>
                <a:ext cx="367" cy="367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1825" name="Rectangle 209"/>
              <p:cNvSpPr>
                <a:spLocks noChangeArrowheads="1"/>
              </p:cNvSpPr>
              <p:nvPr/>
            </p:nvSpPr>
            <p:spPr bwMode="auto">
              <a:xfrm>
                <a:off x="713" y="1939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26" name="Rectangle 210"/>
              <p:cNvSpPr>
                <a:spLocks noChangeArrowheads="1"/>
              </p:cNvSpPr>
              <p:nvPr/>
            </p:nvSpPr>
            <p:spPr bwMode="auto">
              <a:xfrm>
                <a:off x="556" y="1919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27" name="Rectangle 211"/>
              <p:cNvSpPr>
                <a:spLocks noChangeArrowheads="1"/>
              </p:cNvSpPr>
              <p:nvPr/>
            </p:nvSpPr>
            <p:spPr bwMode="auto">
              <a:xfrm>
                <a:off x="576" y="1749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28" name="Rectangle 212"/>
              <p:cNvSpPr>
                <a:spLocks noChangeArrowheads="1"/>
              </p:cNvSpPr>
              <p:nvPr/>
            </p:nvSpPr>
            <p:spPr bwMode="auto">
              <a:xfrm>
                <a:off x="759" y="1795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29" name="Freeform 213"/>
              <p:cNvSpPr>
                <a:spLocks/>
              </p:cNvSpPr>
              <p:nvPr/>
            </p:nvSpPr>
            <p:spPr bwMode="auto">
              <a:xfrm>
                <a:off x="693" y="1777"/>
                <a:ext cx="118" cy="267"/>
              </a:xfrm>
              <a:custGeom>
                <a:avLst/>
                <a:gdLst>
                  <a:gd name="T0" fmla="*/ 0 w 118"/>
                  <a:gd name="T1" fmla="*/ 0 h 275"/>
                  <a:gd name="T2" fmla="*/ 33 w 118"/>
                  <a:gd name="T3" fmla="*/ 89 h 275"/>
                  <a:gd name="T4" fmla="*/ 53 w 118"/>
                  <a:gd name="T5" fmla="*/ 152 h 275"/>
                  <a:gd name="T6" fmla="*/ 66 w 118"/>
                  <a:gd name="T7" fmla="*/ 197 h 275"/>
                  <a:gd name="T8" fmla="*/ 85 w 118"/>
                  <a:gd name="T9" fmla="*/ 229 h 275"/>
                  <a:gd name="T10" fmla="*/ 118 w 118"/>
                  <a:gd name="T11" fmla="*/ 267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275"/>
                  <a:gd name="T20" fmla="*/ 118 w 118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275">
                    <a:moveTo>
                      <a:pt x="0" y="0"/>
                    </a:moveTo>
                    <a:lnTo>
                      <a:pt x="33" y="92"/>
                    </a:lnTo>
                    <a:lnTo>
                      <a:pt x="53" y="157"/>
                    </a:lnTo>
                    <a:lnTo>
                      <a:pt x="66" y="203"/>
                    </a:lnTo>
                    <a:lnTo>
                      <a:pt x="85" y="236"/>
                    </a:lnTo>
                    <a:lnTo>
                      <a:pt x="118" y="2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214"/>
              <p:cNvSpPr>
                <a:spLocks/>
              </p:cNvSpPr>
              <p:nvPr/>
            </p:nvSpPr>
            <p:spPr bwMode="auto">
              <a:xfrm>
                <a:off x="687" y="1965"/>
                <a:ext cx="72" cy="170"/>
              </a:xfrm>
              <a:custGeom>
                <a:avLst/>
                <a:gdLst>
                  <a:gd name="T0" fmla="*/ 72 w 72"/>
                  <a:gd name="T1" fmla="*/ 0 h 170"/>
                  <a:gd name="T2" fmla="*/ 39 w 72"/>
                  <a:gd name="T3" fmla="*/ 53 h 170"/>
                  <a:gd name="T4" fmla="*/ 19 w 72"/>
                  <a:gd name="T5" fmla="*/ 85 h 170"/>
                  <a:gd name="T6" fmla="*/ 6 w 72"/>
                  <a:gd name="T7" fmla="*/ 131 h 170"/>
                  <a:gd name="T8" fmla="*/ 0 w 72"/>
                  <a:gd name="T9" fmla="*/ 17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70"/>
                  <a:gd name="T17" fmla="*/ 72 w 72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70">
                    <a:moveTo>
                      <a:pt x="72" y="0"/>
                    </a:moveTo>
                    <a:lnTo>
                      <a:pt x="39" y="53"/>
                    </a:lnTo>
                    <a:lnTo>
                      <a:pt x="19" y="85"/>
                    </a:lnTo>
                    <a:lnTo>
                      <a:pt x="6" y="131"/>
                    </a:lnTo>
                    <a:lnTo>
                      <a:pt x="0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215"/>
              <p:cNvSpPr>
                <a:spLocks/>
              </p:cNvSpPr>
              <p:nvPr/>
            </p:nvSpPr>
            <p:spPr bwMode="auto">
              <a:xfrm>
                <a:off x="472" y="1919"/>
                <a:ext cx="234" cy="125"/>
              </a:xfrm>
              <a:custGeom>
                <a:avLst/>
                <a:gdLst>
                  <a:gd name="T0" fmla="*/ 0 w 242"/>
                  <a:gd name="T1" fmla="*/ 0 h 125"/>
                  <a:gd name="T2" fmla="*/ 44 w 242"/>
                  <a:gd name="T3" fmla="*/ 33 h 125"/>
                  <a:gd name="T4" fmla="*/ 96 w 242"/>
                  <a:gd name="T5" fmla="*/ 59 h 125"/>
                  <a:gd name="T6" fmla="*/ 146 w 242"/>
                  <a:gd name="T7" fmla="*/ 66 h 125"/>
                  <a:gd name="T8" fmla="*/ 171 w 242"/>
                  <a:gd name="T9" fmla="*/ 66 h 125"/>
                  <a:gd name="T10" fmla="*/ 203 w 242"/>
                  <a:gd name="T11" fmla="*/ 86 h 125"/>
                  <a:gd name="T12" fmla="*/ 221 w 242"/>
                  <a:gd name="T13" fmla="*/ 105 h 125"/>
                  <a:gd name="T14" fmla="*/ 234 w 242"/>
                  <a:gd name="T15" fmla="*/ 125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2"/>
                  <a:gd name="T25" fmla="*/ 0 h 125"/>
                  <a:gd name="T26" fmla="*/ 242 w 242"/>
                  <a:gd name="T27" fmla="*/ 125 h 1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2" h="125">
                    <a:moveTo>
                      <a:pt x="0" y="0"/>
                    </a:moveTo>
                    <a:lnTo>
                      <a:pt x="46" y="33"/>
                    </a:lnTo>
                    <a:lnTo>
                      <a:pt x="99" y="59"/>
                    </a:lnTo>
                    <a:lnTo>
                      <a:pt x="151" y="66"/>
                    </a:lnTo>
                    <a:lnTo>
                      <a:pt x="177" y="66"/>
                    </a:lnTo>
                    <a:lnTo>
                      <a:pt x="210" y="86"/>
                    </a:lnTo>
                    <a:lnTo>
                      <a:pt x="229" y="105"/>
                    </a:lnTo>
                    <a:lnTo>
                      <a:pt x="242" y="12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32" name="Group 216"/>
              <p:cNvGrpSpPr>
                <a:grpSpLocks/>
              </p:cNvGrpSpPr>
              <p:nvPr/>
            </p:nvGrpSpPr>
            <p:grpSpPr bwMode="auto">
              <a:xfrm>
                <a:off x="513" y="1883"/>
                <a:ext cx="243" cy="138"/>
                <a:chOff x="513" y="1883"/>
                <a:chExt cx="243" cy="138"/>
              </a:xfrm>
            </p:grpSpPr>
            <p:sp>
              <p:nvSpPr>
                <p:cNvPr id="31833" name="Oval 217"/>
                <p:cNvSpPr>
                  <a:spLocks noChangeArrowheads="1"/>
                </p:cNvSpPr>
                <p:nvPr/>
              </p:nvSpPr>
              <p:spPr bwMode="auto">
                <a:xfrm>
                  <a:off x="513" y="1949"/>
                  <a:ext cx="40" cy="33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34" name="Oval 218"/>
                <p:cNvSpPr>
                  <a:spLocks noChangeArrowheads="1"/>
                </p:cNvSpPr>
                <p:nvPr/>
              </p:nvSpPr>
              <p:spPr bwMode="auto">
                <a:xfrm>
                  <a:off x="618" y="1975"/>
                  <a:ext cx="33" cy="27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35" name="Oval 219"/>
                <p:cNvSpPr>
                  <a:spLocks noChangeArrowheads="1"/>
                </p:cNvSpPr>
                <p:nvPr/>
              </p:nvSpPr>
              <p:spPr bwMode="auto">
                <a:xfrm>
                  <a:off x="716" y="1994"/>
                  <a:ext cx="40" cy="27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836" name="Oval 220"/>
                <p:cNvSpPr>
                  <a:spLocks noChangeArrowheads="1"/>
                </p:cNvSpPr>
                <p:nvPr/>
              </p:nvSpPr>
              <p:spPr bwMode="auto">
                <a:xfrm>
                  <a:off x="723" y="1883"/>
                  <a:ext cx="33" cy="40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1760" name="Group 221"/>
          <p:cNvGrpSpPr>
            <a:grpSpLocks/>
          </p:cNvGrpSpPr>
          <p:nvPr/>
        </p:nvGrpSpPr>
        <p:grpSpPr bwMode="auto">
          <a:xfrm>
            <a:off x="773113" y="2027238"/>
            <a:ext cx="2235200" cy="955675"/>
            <a:chOff x="463" y="1317"/>
            <a:chExt cx="1408" cy="602"/>
          </a:xfrm>
        </p:grpSpPr>
        <p:grpSp>
          <p:nvGrpSpPr>
            <p:cNvPr id="31807" name="Group 222"/>
            <p:cNvGrpSpPr>
              <a:grpSpLocks/>
            </p:cNvGrpSpPr>
            <p:nvPr/>
          </p:nvGrpSpPr>
          <p:grpSpPr bwMode="auto">
            <a:xfrm>
              <a:off x="463" y="1317"/>
              <a:ext cx="367" cy="390"/>
              <a:chOff x="463" y="1317"/>
              <a:chExt cx="367" cy="390"/>
            </a:xfrm>
          </p:grpSpPr>
          <p:sp>
            <p:nvSpPr>
              <p:cNvPr id="31812" name="Oval 223"/>
              <p:cNvSpPr>
                <a:spLocks noChangeArrowheads="1"/>
              </p:cNvSpPr>
              <p:nvPr/>
            </p:nvSpPr>
            <p:spPr bwMode="auto">
              <a:xfrm>
                <a:off x="463" y="1340"/>
                <a:ext cx="367" cy="367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1813" name="Rectangle 224"/>
              <p:cNvSpPr>
                <a:spLocks noChangeArrowheads="1"/>
              </p:cNvSpPr>
              <p:nvPr/>
            </p:nvSpPr>
            <p:spPr bwMode="auto">
              <a:xfrm>
                <a:off x="709" y="1507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14" name="Rectangle 225"/>
              <p:cNvSpPr>
                <a:spLocks noChangeArrowheads="1"/>
              </p:cNvSpPr>
              <p:nvPr/>
            </p:nvSpPr>
            <p:spPr bwMode="auto">
              <a:xfrm>
                <a:off x="552" y="1487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15" name="Rectangle 226"/>
              <p:cNvSpPr>
                <a:spLocks noChangeArrowheads="1"/>
              </p:cNvSpPr>
              <p:nvPr/>
            </p:nvSpPr>
            <p:spPr bwMode="auto">
              <a:xfrm>
                <a:off x="572" y="1317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16" name="Rectangle 227"/>
              <p:cNvSpPr>
                <a:spLocks noChangeArrowheads="1"/>
              </p:cNvSpPr>
              <p:nvPr/>
            </p:nvSpPr>
            <p:spPr bwMode="auto">
              <a:xfrm>
                <a:off x="755" y="1363"/>
                <a:ext cx="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g</a:t>
                </a:r>
                <a:endParaRPr lang="en-US" altLang="en-US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31817" name="Freeform 228"/>
              <p:cNvSpPr>
                <a:spLocks/>
              </p:cNvSpPr>
              <p:nvPr/>
            </p:nvSpPr>
            <p:spPr bwMode="auto">
              <a:xfrm>
                <a:off x="689" y="1345"/>
                <a:ext cx="118" cy="267"/>
              </a:xfrm>
              <a:custGeom>
                <a:avLst/>
                <a:gdLst>
                  <a:gd name="T0" fmla="*/ 0 w 118"/>
                  <a:gd name="T1" fmla="*/ 0 h 275"/>
                  <a:gd name="T2" fmla="*/ 33 w 118"/>
                  <a:gd name="T3" fmla="*/ 89 h 275"/>
                  <a:gd name="T4" fmla="*/ 53 w 118"/>
                  <a:gd name="T5" fmla="*/ 152 h 275"/>
                  <a:gd name="T6" fmla="*/ 66 w 118"/>
                  <a:gd name="T7" fmla="*/ 197 h 275"/>
                  <a:gd name="T8" fmla="*/ 85 w 118"/>
                  <a:gd name="T9" fmla="*/ 229 h 275"/>
                  <a:gd name="T10" fmla="*/ 118 w 118"/>
                  <a:gd name="T11" fmla="*/ 267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275"/>
                  <a:gd name="T20" fmla="*/ 118 w 118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275">
                    <a:moveTo>
                      <a:pt x="0" y="0"/>
                    </a:moveTo>
                    <a:lnTo>
                      <a:pt x="33" y="92"/>
                    </a:lnTo>
                    <a:lnTo>
                      <a:pt x="53" y="157"/>
                    </a:lnTo>
                    <a:lnTo>
                      <a:pt x="66" y="203"/>
                    </a:lnTo>
                    <a:lnTo>
                      <a:pt x="85" y="236"/>
                    </a:lnTo>
                    <a:lnTo>
                      <a:pt x="118" y="2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229"/>
              <p:cNvSpPr>
                <a:spLocks/>
              </p:cNvSpPr>
              <p:nvPr/>
            </p:nvSpPr>
            <p:spPr bwMode="auto">
              <a:xfrm>
                <a:off x="683" y="1533"/>
                <a:ext cx="72" cy="170"/>
              </a:xfrm>
              <a:custGeom>
                <a:avLst/>
                <a:gdLst>
                  <a:gd name="T0" fmla="*/ 72 w 72"/>
                  <a:gd name="T1" fmla="*/ 0 h 170"/>
                  <a:gd name="T2" fmla="*/ 39 w 72"/>
                  <a:gd name="T3" fmla="*/ 53 h 170"/>
                  <a:gd name="T4" fmla="*/ 19 w 72"/>
                  <a:gd name="T5" fmla="*/ 85 h 170"/>
                  <a:gd name="T6" fmla="*/ 6 w 72"/>
                  <a:gd name="T7" fmla="*/ 131 h 170"/>
                  <a:gd name="T8" fmla="*/ 0 w 72"/>
                  <a:gd name="T9" fmla="*/ 17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70"/>
                  <a:gd name="T17" fmla="*/ 72 w 72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70">
                    <a:moveTo>
                      <a:pt x="72" y="0"/>
                    </a:moveTo>
                    <a:lnTo>
                      <a:pt x="39" y="53"/>
                    </a:lnTo>
                    <a:lnTo>
                      <a:pt x="19" y="85"/>
                    </a:lnTo>
                    <a:lnTo>
                      <a:pt x="6" y="131"/>
                    </a:lnTo>
                    <a:lnTo>
                      <a:pt x="0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Freeform 230"/>
              <p:cNvSpPr>
                <a:spLocks/>
              </p:cNvSpPr>
              <p:nvPr/>
            </p:nvSpPr>
            <p:spPr bwMode="auto">
              <a:xfrm>
                <a:off x="468" y="1487"/>
                <a:ext cx="234" cy="125"/>
              </a:xfrm>
              <a:custGeom>
                <a:avLst/>
                <a:gdLst>
                  <a:gd name="T0" fmla="*/ 0 w 242"/>
                  <a:gd name="T1" fmla="*/ 0 h 125"/>
                  <a:gd name="T2" fmla="*/ 44 w 242"/>
                  <a:gd name="T3" fmla="*/ 33 h 125"/>
                  <a:gd name="T4" fmla="*/ 96 w 242"/>
                  <a:gd name="T5" fmla="*/ 59 h 125"/>
                  <a:gd name="T6" fmla="*/ 146 w 242"/>
                  <a:gd name="T7" fmla="*/ 66 h 125"/>
                  <a:gd name="T8" fmla="*/ 171 w 242"/>
                  <a:gd name="T9" fmla="*/ 66 h 125"/>
                  <a:gd name="T10" fmla="*/ 203 w 242"/>
                  <a:gd name="T11" fmla="*/ 86 h 125"/>
                  <a:gd name="T12" fmla="*/ 221 w 242"/>
                  <a:gd name="T13" fmla="*/ 105 h 125"/>
                  <a:gd name="T14" fmla="*/ 234 w 242"/>
                  <a:gd name="T15" fmla="*/ 125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2"/>
                  <a:gd name="T25" fmla="*/ 0 h 125"/>
                  <a:gd name="T26" fmla="*/ 242 w 242"/>
                  <a:gd name="T27" fmla="*/ 125 h 1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2" h="125">
                    <a:moveTo>
                      <a:pt x="0" y="0"/>
                    </a:moveTo>
                    <a:lnTo>
                      <a:pt x="46" y="33"/>
                    </a:lnTo>
                    <a:lnTo>
                      <a:pt x="99" y="59"/>
                    </a:lnTo>
                    <a:lnTo>
                      <a:pt x="151" y="66"/>
                    </a:lnTo>
                    <a:lnTo>
                      <a:pt x="177" y="66"/>
                    </a:lnTo>
                    <a:lnTo>
                      <a:pt x="210" y="86"/>
                    </a:lnTo>
                    <a:lnTo>
                      <a:pt x="229" y="105"/>
                    </a:lnTo>
                    <a:lnTo>
                      <a:pt x="242" y="12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808" name="Oval 231"/>
            <p:cNvSpPr>
              <a:spLocks noChangeArrowheads="1"/>
            </p:cNvSpPr>
            <p:nvPr/>
          </p:nvSpPr>
          <p:spPr bwMode="auto">
            <a:xfrm>
              <a:off x="1812" y="1861"/>
              <a:ext cx="59" cy="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31809" name="Group 232"/>
            <p:cNvGrpSpPr>
              <a:grpSpLocks/>
            </p:cNvGrpSpPr>
            <p:nvPr/>
          </p:nvGrpSpPr>
          <p:grpSpPr bwMode="auto">
            <a:xfrm>
              <a:off x="832" y="1521"/>
              <a:ext cx="973" cy="379"/>
              <a:chOff x="824" y="1521"/>
              <a:chExt cx="981" cy="379"/>
            </a:xfrm>
          </p:grpSpPr>
          <p:sp>
            <p:nvSpPr>
              <p:cNvPr id="31810" name="Freeform 233"/>
              <p:cNvSpPr>
                <a:spLocks/>
              </p:cNvSpPr>
              <p:nvPr/>
            </p:nvSpPr>
            <p:spPr bwMode="auto">
              <a:xfrm>
                <a:off x="1759" y="1834"/>
                <a:ext cx="46" cy="66"/>
              </a:xfrm>
              <a:custGeom>
                <a:avLst/>
                <a:gdLst>
                  <a:gd name="T0" fmla="*/ 46 w 46"/>
                  <a:gd name="T1" fmla="*/ 46 h 66"/>
                  <a:gd name="T2" fmla="*/ 0 w 46"/>
                  <a:gd name="T3" fmla="*/ 66 h 66"/>
                  <a:gd name="T4" fmla="*/ 20 w 46"/>
                  <a:gd name="T5" fmla="*/ 40 h 66"/>
                  <a:gd name="T6" fmla="*/ 20 w 46"/>
                  <a:gd name="T7" fmla="*/ 0 h 66"/>
                  <a:gd name="T8" fmla="*/ 46 w 46"/>
                  <a:gd name="T9" fmla="*/ 4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6"/>
                  <a:gd name="T17" fmla="*/ 46 w 4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6">
                    <a:moveTo>
                      <a:pt x="46" y="46"/>
                    </a:moveTo>
                    <a:lnTo>
                      <a:pt x="0" y="66"/>
                    </a:lnTo>
                    <a:lnTo>
                      <a:pt x="20" y="40"/>
                    </a:lnTo>
                    <a:lnTo>
                      <a:pt x="20" y="0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Line 234"/>
              <p:cNvSpPr>
                <a:spLocks noChangeShapeType="1"/>
              </p:cNvSpPr>
              <p:nvPr/>
            </p:nvSpPr>
            <p:spPr bwMode="auto">
              <a:xfrm>
                <a:off x="824" y="1521"/>
                <a:ext cx="955" cy="3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242"/>
          <p:cNvGrpSpPr>
            <a:grpSpLocks/>
          </p:cNvGrpSpPr>
          <p:nvPr/>
        </p:nvGrpSpPr>
        <p:grpSpPr bwMode="auto">
          <a:xfrm>
            <a:off x="2222500" y="5030788"/>
            <a:ext cx="5999163" cy="1646237"/>
            <a:chOff x="1400" y="3169"/>
            <a:chExt cx="3779" cy="1037"/>
          </a:xfrm>
        </p:grpSpPr>
        <p:sp>
          <p:nvSpPr>
            <p:cNvPr id="31794" name="Rectangle 70"/>
            <p:cNvSpPr>
              <a:spLocks noChangeArrowheads="1"/>
            </p:cNvSpPr>
            <p:nvPr/>
          </p:nvSpPr>
          <p:spPr bwMode="auto">
            <a:xfrm>
              <a:off x="1765" y="4033"/>
              <a:ext cx="22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Adapted from Fig. 10.37, </a:t>
              </a:r>
              <a:r>
                <a:rPr lang="en-US" altLang="en-US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Callister &amp; Rethwisch 3e</a:t>
              </a: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.  </a:t>
              </a:r>
            </a:p>
          </p:txBody>
        </p:sp>
        <p:sp>
          <p:nvSpPr>
            <p:cNvPr id="31795" name="Text Box 71"/>
            <p:cNvSpPr txBox="1">
              <a:spLocks noChangeArrowheads="1"/>
            </p:cNvSpPr>
            <p:nvPr/>
          </p:nvSpPr>
          <p:spPr bwMode="auto">
            <a:xfrm>
              <a:off x="3643" y="3773"/>
              <a:ext cx="15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proeutectoid Fe</a:t>
              </a:r>
              <a:r>
                <a:rPr lang="en-US" altLang="en-US" b="1" baseline="-25000">
                  <a:latin typeface="Arial" panose="020B0604020202020204" pitchFamily="34" charset="0"/>
                </a:rPr>
                <a:t>3</a:t>
              </a:r>
              <a:r>
                <a:rPr lang="en-US" altLang="en-US" b="1">
                  <a:latin typeface="Arial" panose="020B0604020202020204" pitchFamily="34" charset="0"/>
                </a:rPr>
                <a:t>C</a:t>
              </a:r>
            </a:p>
          </p:txBody>
        </p:sp>
        <p:grpSp>
          <p:nvGrpSpPr>
            <p:cNvPr id="31796" name="Group 72"/>
            <p:cNvGrpSpPr>
              <a:grpSpLocks/>
            </p:cNvGrpSpPr>
            <p:nvPr/>
          </p:nvGrpSpPr>
          <p:grpSpPr bwMode="auto">
            <a:xfrm>
              <a:off x="3460" y="3182"/>
              <a:ext cx="65" cy="798"/>
              <a:chOff x="3460" y="3182"/>
              <a:chExt cx="65" cy="798"/>
            </a:xfrm>
          </p:grpSpPr>
          <p:sp>
            <p:nvSpPr>
              <p:cNvPr id="31804" name="Freeform 73"/>
              <p:cNvSpPr>
                <a:spLocks/>
              </p:cNvSpPr>
              <p:nvPr/>
            </p:nvSpPr>
            <p:spPr bwMode="auto">
              <a:xfrm>
                <a:off x="3460" y="3182"/>
                <a:ext cx="65" cy="72"/>
              </a:xfrm>
              <a:custGeom>
                <a:avLst/>
                <a:gdLst>
                  <a:gd name="T0" fmla="*/ 32 w 65"/>
                  <a:gd name="T1" fmla="*/ 0 h 72"/>
                  <a:gd name="T2" fmla="*/ 65 w 65"/>
                  <a:gd name="T3" fmla="*/ 72 h 72"/>
                  <a:gd name="T4" fmla="*/ 32 w 65"/>
                  <a:gd name="T5" fmla="*/ 46 h 72"/>
                  <a:gd name="T6" fmla="*/ 0 w 65"/>
                  <a:gd name="T7" fmla="*/ 72 h 72"/>
                  <a:gd name="T8" fmla="*/ 32 w 65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2"/>
                  <a:gd name="T17" fmla="*/ 65 w 6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2">
                    <a:moveTo>
                      <a:pt x="32" y="0"/>
                    </a:moveTo>
                    <a:lnTo>
                      <a:pt x="65" y="72"/>
                    </a:lnTo>
                    <a:lnTo>
                      <a:pt x="32" y="46"/>
                    </a:lnTo>
                    <a:lnTo>
                      <a:pt x="0" y="7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74"/>
              <p:cNvSpPr>
                <a:spLocks/>
              </p:cNvSpPr>
              <p:nvPr/>
            </p:nvSpPr>
            <p:spPr bwMode="auto">
              <a:xfrm>
                <a:off x="3460" y="3908"/>
                <a:ext cx="65" cy="72"/>
              </a:xfrm>
              <a:custGeom>
                <a:avLst/>
                <a:gdLst>
                  <a:gd name="T0" fmla="*/ 32 w 65"/>
                  <a:gd name="T1" fmla="*/ 72 h 72"/>
                  <a:gd name="T2" fmla="*/ 0 w 65"/>
                  <a:gd name="T3" fmla="*/ 0 h 72"/>
                  <a:gd name="T4" fmla="*/ 32 w 65"/>
                  <a:gd name="T5" fmla="*/ 26 h 72"/>
                  <a:gd name="T6" fmla="*/ 65 w 65"/>
                  <a:gd name="T7" fmla="*/ 0 h 72"/>
                  <a:gd name="T8" fmla="*/ 32 w 65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2"/>
                  <a:gd name="T17" fmla="*/ 65 w 6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2">
                    <a:moveTo>
                      <a:pt x="32" y="72"/>
                    </a:moveTo>
                    <a:lnTo>
                      <a:pt x="0" y="0"/>
                    </a:lnTo>
                    <a:lnTo>
                      <a:pt x="32" y="26"/>
                    </a:lnTo>
                    <a:lnTo>
                      <a:pt x="65" y="0"/>
                    </a:lnTo>
                    <a:lnTo>
                      <a:pt x="3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Line 75"/>
              <p:cNvSpPr>
                <a:spLocks noChangeShapeType="1"/>
              </p:cNvSpPr>
              <p:nvPr/>
            </p:nvSpPr>
            <p:spPr bwMode="auto">
              <a:xfrm>
                <a:off x="3492" y="3228"/>
                <a:ext cx="1" cy="70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97" name="Rectangle 76"/>
            <p:cNvSpPr>
              <a:spLocks noChangeArrowheads="1"/>
            </p:cNvSpPr>
            <p:nvPr/>
          </p:nvSpPr>
          <p:spPr bwMode="auto">
            <a:xfrm>
              <a:off x="3519" y="350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r>
                <a:rPr lang="en-US" altLang="en-US" sz="15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altLang="en-US" sz="15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31798" name="Rectangle 77"/>
            <p:cNvSpPr>
              <a:spLocks noChangeArrowheads="1"/>
            </p:cNvSpPr>
            <p:nvPr/>
          </p:nvSpPr>
          <p:spPr bwMode="auto">
            <a:xfrm>
              <a:off x="3852" y="3457"/>
              <a:ext cx="8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AA0000"/>
                  </a:solidFill>
                  <a:latin typeface="Arial" panose="020B0604020202020204" pitchFamily="34" charset="0"/>
                </a:rPr>
                <a:t>Hypereutectoid 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1799" name="Rectangle 78"/>
            <p:cNvSpPr>
              <a:spLocks noChangeArrowheads="1"/>
            </p:cNvSpPr>
            <p:nvPr/>
          </p:nvSpPr>
          <p:spPr bwMode="auto">
            <a:xfrm>
              <a:off x="4140" y="3594"/>
              <a:ext cx="2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AA0000"/>
                  </a:solidFill>
                  <a:latin typeface="Arial" panose="020B0604020202020204" pitchFamily="34" charset="0"/>
                </a:rPr>
                <a:t>steel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pic>
          <p:nvPicPr>
            <p:cNvPr id="31800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" y="3169"/>
              <a:ext cx="102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01" name="Line 80"/>
            <p:cNvSpPr>
              <a:spLocks noChangeShapeType="1"/>
            </p:cNvSpPr>
            <p:nvPr/>
          </p:nvSpPr>
          <p:spPr bwMode="auto">
            <a:xfrm flipH="1" flipV="1">
              <a:off x="3209" y="3565"/>
              <a:ext cx="551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81"/>
            <p:cNvSpPr>
              <a:spLocks noChangeShapeType="1"/>
            </p:cNvSpPr>
            <p:nvPr/>
          </p:nvSpPr>
          <p:spPr bwMode="auto">
            <a:xfrm flipV="1">
              <a:off x="1984" y="3490"/>
              <a:ext cx="505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Text Box 82"/>
            <p:cNvSpPr txBox="1">
              <a:spLocks noChangeArrowheads="1"/>
            </p:cNvSpPr>
            <p:nvPr/>
          </p:nvSpPr>
          <p:spPr bwMode="auto">
            <a:xfrm>
              <a:off x="1400" y="3759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pearlite</a:t>
              </a:r>
            </a:p>
          </p:txBody>
        </p:sp>
      </p:grpSp>
      <p:grpSp>
        <p:nvGrpSpPr>
          <p:cNvPr id="19" name="Group 240"/>
          <p:cNvGrpSpPr>
            <a:grpSpLocks/>
          </p:cNvGrpSpPr>
          <p:nvPr/>
        </p:nvGrpSpPr>
        <p:grpSpPr bwMode="auto">
          <a:xfrm>
            <a:off x="815975" y="3697288"/>
            <a:ext cx="2185988" cy="1801812"/>
            <a:chOff x="514" y="2329"/>
            <a:chExt cx="1377" cy="1135"/>
          </a:xfrm>
        </p:grpSpPr>
        <p:sp>
          <p:nvSpPr>
            <p:cNvPr id="31763" name="Oval 133"/>
            <p:cNvSpPr>
              <a:spLocks noChangeArrowheads="1"/>
            </p:cNvSpPr>
            <p:nvPr/>
          </p:nvSpPr>
          <p:spPr bwMode="auto">
            <a:xfrm>
              <a:off x="1838" y="2329"/>
              <a:ext cx="53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764" name="Line 238"/>
            <p:cNvSpPr>
              <a:spLocks noChangeShapeType="1"/>
            </p:cNvSpPr>
            <p:nvPr/>
          </p:nvSpPr>
          <p:spPr bwMode="auto">
            <a:xfrm flipV="1">
              <a:off x="676" y="2379"/>
              <a:ext cx="1177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5" name="Group 239"/>
            <p:cNvGrpSpPr>
              <a:grpSpLocks/>
            </p:cNvGrpSpPr>
            <p:nvPr/>
          </p:nvGrpSpPr>
          <p:grpSpPr bwMode="auto">
            <a:xfrm>
              <a:off x="514" y="3095"/>
              <a:ext cx="822" cy="369"/>
              <a:chOff x="514" y="3095"/>
              <a:chExt cx="822" cy="369"/>
            </a:xfrm>
          </p:grpSpPr>
          <p:sp>
            <p:nvSpPr>
              <p:cNvPr id="31766" name="Rectangle 131"/>
              <p:cNvSpPr>
                <a:spLocks noChangeArrowheads="1"/>
              </p:cNvSpPr>
              <p:nvPr/>
            </p:nvSpPr>
            <p:spPr bwMode="auto">
              <a:xfrm>
                <a:off x="942" y="3160"/>
                <a:ext cx="39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777777"/>
                    </a:solidFill>
                    <a:latin typeface="Arial" panose="020B0604020202020204" pitchFamily="34" charset="0"/>
                  </a:rPr>
                  <a:t>pearlite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1767" name="Freeform 138"/>
              <p:cNvSpPr>
                <a:spLocks/>
              </p:cNvSpPr>
              <p:nvPr/>
            </p:nvSpPr>
            <p:spPr bwMode="auto">
              <a:xfrm>
                <a:off x="792" y="3095"/>
                <a:ext cx="144" cy="235"/>
              </a:xfrm>
              <a:custGeom>
                <a:avLst/>
                <a:gdLst>
                  <a:gd name="T0" fmla="*/ 0 w 144"/>
                  <a:gd name="T1" fmla="*/ 6 h 235"/>
                  <a:gd name="T2" fmla="*/ 13 w 144"/>
                  <a:gd name="T3" fmla="*/ 0 h 235"/>
                  <a:gd name="T4" fmla="*/ 33 w 144"/>
                  <a:gd name="T5" fmla="*/ 6 h 235"/>
                  <a:gd name="T6" fmla="*/ 52 w 144"/>
                  <a:gd name="T7" fmla="*/ 26 h 235"/>
                  <a:gd name="T8" fmla="*/ 78 w 144"/>
                  <a:gd name="T9" fmla="*/ 58 h 235"/>
                  <a:gd name="T10" fmla="*/ 91 w 144"/>
                  <a:gd name="T11" fmla="*/ 85 h 235"/>
                  <a:gd name="T12" fmla="*/ 98 w 144"/>
                  <a:gd name="T13" fmla="*/ 104 h 235"/>
                  <a:gd name="T14" fmla="*/ 111 w 144"/>
                  <a:gd name="T15" fmla="*/ 124 h 235"/>
                  <a:gd name="T16" fmla="*/ 124 w 144"/>
                  <a:gd name="T17" fmla="*/ 137 h 235"/>
                  <a:gd name="T18" fmla="*/ 144 w 144"/>
                  <a:gd name="T19" fmla="*/ 144 h 235"/>
                  <a:gd name="T20" fmla="*/ 131 w 144"/>
                  <a:gd name="T21" fmla="*/ 150 h 235"/>
                  <a:gd name="T22" fmla="*/ 118 w 144"/>
                  <a:gd name="T23" fmla="*/ 163 h 235"/>
                  <a:gd name="T24" fmla="*/ 111 w 144"/>
                  <a:gd name="T25" fmla="*/ 183 h 235"/>
                  <a:gd name="T26" fmla="*/ 111 w 144"/>
                  <a:gd name="T27" fmla="*/ 209 h 235"/>
                  <a:gd name="T28" fmla="*/ 104 w 144"/>
                  <a:gd name="T29" fmla="*/ 229 h 235"/>
                  <a:gd name="T30" fmla="*/ 98 w 144"/>
                  <a:gd name="T31" fmla="*/ 235 h 235"/>
                  <a:gd name="T32" fmla="*/ 98 w 144"/>
                  <a:gd name="T33" fmla="*/ 235 h 2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"/>
                  <a:gd name="T52" fmla="*/ 0 h 235"/>
                  <a:gd name="T53" fmla="*/ 144 w 144"/>
                  <a:gd name="T54" fmla="*/ 235 h 2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" h="235">
                    <a:moveTo>
                      <a:pt x="0" y="6"/>
                    </a:moveTo>
                    <a:lnTo>
                      <a:pt x="13" y="0"/>
                    </a:lnTo>
                    <a:lnTo>
                      <a:pt x="33" y="6"/>
                    </a:lnTo>
                    <a:lnTo>
                      <a:pt x="52" y="26"/>
                    </a:lnTo>
                    <a:lnTo>
                      <a:pt x="78" y="58"/>
                    </a:lnTo>
                    <a:lnTo>
                      <a:pt x="91" y="85"/>
                    </a:lnTo>
                    <a:lnTo>
                      <a:pt x="98" y="104"/>
                    </a:lnTo>
                    <a:lnTo>
                      <a:pt x="111" y="124"/>
                    </a:lnTo>
                    <a:lnTo>
                      <a:pt x="124" y="137"/>
                    </a:lnTo>
                    <a:lnTo>
                      <a:pt x="144" y="144"/>
                    </a:lnTo>
                    <a:lnTo>
                      <a:pt x="131" y="150"/>
                    </a:lnTo>
                    <a:lnTo>
                      <a:pt x="118" y="163"/>
                    </a:lnTo>
                    <a:lnTo>
                      <a:pt x="111" y="183"/>
                    </a:lnTo>
                    <a:lnTo>
                      <a:pt x="111" y="209"/>
                    </a:lnTo>
                    <a:lnTo>
                      <a:pt x="104" y="229"/>
                    </a:lnTo>
                    <a:lnTo>
                      <a:pt x="98" y="235"/>
                    </a:lnTo>
                  </a:path>
                </a:pathLst>
              </a:custGeom>
              <a:noFill/>
              <a:ln w="20638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68" name="Group 139"/>
              <p:cNvGrpSpPr>
                <a:grpSpLocks/>
              </p:cNvGrpSpPr>
              <p:nvPr/>
            </p:nvGrpSpPr>
            <p:grpSpPr bwMode="auto">
              <a:xfrm>
                <a:off x="514" y="3098"/>
                <a:ext cx="368" cy="366"/>
                <a:chOff x="494" y="3074"/>
                <a:chExt cx="368" cy="366"/>
              </a:xfrm>
            </p:grpSpPr>
            <p:grpSp>
              <p:nvGrpSpPr>
                <p:cNvPr id="31769" name="Group 140"/>
                <p:cNvGrpSpPr>
                  <a:grpSpLocks/>
                </p:cNvGrpSpPr>
                <p:nvPr/>
              </p:nvGrpSpPr>
              <p:grpSpPr bwMode="auto">
                <a:xfrm>
                  <a:off x="494" y="3074"/>
                  <a:ext cx="368" cy="366"/>
                  <a:chOff x="494" y="3074"/>
                  <a:chExt cx="368" cy="366"/>
                </a:xfrm>
              </p:grpSpPr>
              <p:sp>
                <p:nvSpPr>
                  <p:cNvPr id="3177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94" y="3074"/>
                    <a:ext cx="366" cy="36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2400" i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1772" name="Freeform 142"/>
                  <p:cNvSpPr>
                    <a:spLocks/>
                  </p:cNvSpPr>
                  <p:nvPr/>
                </p:nvSpPr>
                <p:spPr bwMode="auto">
                  <a:xfrm>
                    <a:off x="529" y="3127"/>
                    <a:ext cx="32" cy="92"/>
                  </a:xfrm>
                  <a:custGeom>
                    <a:avLst/>
                    <a:gdLst>
                      <a:gd name="T0" fmla="*/ 6 w 32"/>
                      <a:gd name="T1" fmla="*/ 20 h 92"/>
                      <a:gd name="T2" fmla="*/ 0 w 32"/>
                      <a:gd name="T3" fmla="*/ 85 h 92"/>
                      <a:gd name="T4" fmla="*/ 13 w 32"/>
                      <a:gd name="T5" fmla="*/ 92 h 92"/>
                      <a:gd name="T6" fmla="*/ 19 w 32"/>
                      <a:gd name="T7" fmla="*/ 92 h 92"/>
                      <a:gd name="T8" fmla="*/ 26 w 32"/>
                      <a:gd name="T9" fmla="*/ 59 h 92"/>
                      <a:gd name="T10" fmla="*/ 32 w 32"/>
                      <a:gd name="T11" fmla="*/ 0 h 92"/>
                      <a:gd name="T12" fmla="*/ 6 w 32"/>
                      <a:gd name="T13" fmla="*/ 20 h 92"/>
                      <a:gd name="T14" fmla="*/ 6 w 32"/>
                      <a:gd name="T15" fmla="*/ 20 h 9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"/>
                      <a:gd name="T25" fmla="*/ 0 h 92"/>
                      <a:gd name="T26" fmla="*/ 32 w 32"/>
                      <a:gd name="T27" fmla="*/ 92 h 9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" h="92">
                        <a:moveTo>
                          <a:pt x="6" y="20"/>
                        </a:moveTo>
                        <a:lnTo>
                          <a:pt x="0" y="85"/>
                        </a:lnTo>
                        <a:lnTo>
                          <a:pt x="13" y="92"/>
                        </a:lnTo>
                        <a:lnTo>
                          <a:pt x="19" y="92"/>
                        </a:lnTo>
                        <a:lnTo>
                          <a:pt x="26" y="59"/>
                        </a:lnTo>
                        <a:lnTo>
                          <a:pt x="32" y="0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3" name="Freeform 143"/>
                  <p:cNvSpPr>
                    <a:spLocks/>
                  </p:cNvSpPr>
                  <p:nvPr/>
                </p:nvSpPr>
                <p:spPr bwMode="auto">
                  <a:xfrm>
                    <a:off x="581" y="3094"/>
                    <a:ext cx="26" cy="131"/>
                  </a:xfrm>
                  <a:custGeom>
                    <a:avLst/>
                    <a:gdLst>
                      <a:gd name="T0" fmla="*/ 0 w 26"/>
                      <a:gd name="T1" fmla="*/ 13 h 131"/>
                      <a:gd name="T2" fmla="*/ 0 w 26"/>
                      <a:gd name="T3" fmla="*/ 125 h 131"/>
                      <a:gd name="T4" fmla="*/ 7 w 26"/>
                      <a:gd name="T5" fmla="*/ 131 h 131"/>
                      <a:gd name="T6" fmla="*/ 13 w 26"/>
                      <a:gd name="T7" fmla="*/ 125 h 131"/>
                      <a:gd name="T8" fmla="*/ 26 w 26"/>
                      <a:gd name="T9" fmla="*/ 0 h 131"/>
                      <a:gd name="T10" fmla="*/ 0 w 26"/>
                      <a:gd name="T11" fmla="*/ 13 h 1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131"/>
                      <a:gd name="T20" fmla="*/ 26 w 26"/>
                      <a:gd name="T21" fmla="*/ 131 h 1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131">
                        <a:moveTo>
                          <a:pt x="0" y="13"/>
                        </a:moveTo>
                        <a:lnTo>
                          <a:pt x="0" y="125"/>
                        </a:lnTo>
                        <a:lnTo>
                          <a:pt x="7" y="131"/>
                        </a:lnTo>
                        <a:lnTo>
                          <a:pt x="13" y="125"/>
                        </a:lnTo>
                        <a:lnTo>
                          <a:pt x="26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4" name="Freeform 144"/>
                  <p:cNvSpPr>
                    <a:spLocks/>
                  </p:cNvSpPr>
                  <p:nvPr/>
                </p:nvSpPr>
                <p:spPr bwMode="auto">
                  <a:xfrm>
                    <a:off x="620" y="3081"/>
                    <a:ext cx="26" cy="157"/>
                  </a:xfrm>
                  <a:custGeom>
                    <a:avLst/>
                    <a:gdLst>
                      <a:gd name="T0" fmla="*/ 0 w 26"/>
                      <a:gd name="T1" fmla="*/ 0 h 157"/>
                      <a:gd name="T2" fmla="*/ 0 w 26"/>
                      <a:gd name="T3" fmla="*/ 144 h 157"/>
                      <a:gd name="T4" fmla="*/ 7 w 26"/>
                      <a:gd name="T5" fmla="*/ 157 h 157"/>
                      <a:gd name="T6" fmla="*/ 20 w 26"/>
                      <a:gd name="T7" fmla="*/ 151 h 157"/>
                      <a:gd name="T8" fmla="*/ 26 w 26"/>
                      <a:gd name="T9" fmla="*/ 124 h 157"/>
                      <a:gd name="T10" fmla="*/ 26 w 26"/>
                      <a:gd name="T11" fmla="*/ 0 h 157"/>
                      <a:gd name="T12" fmla="*/ 0 w 26"/>
                      <a:gd name="T13" fmla="*/ 0 h 1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157"/>
                      <a:gd name="T23" fmla="*/ 26 w 26"/>
                      <a:gd name="T24" fmla="*/ 157 h 1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157">
                        <a:moveTo>
                          <a:pt x="0" y="0"/>
                        </a:moveTo>
                        <a:lnTo>
                          <a:pt x="0" y="144"/>
                        </a:lnTo>
                        <a:lnTo>
                          <a:pt x="7" y="157"/>
                        </a:lnTo>
                        <a:lnTo>
                          <a:pt x="20" y="151"/>
                        </a:lnTo>
                        <a:lnTo>
                          <a:pt x="26" y="12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5" name="Freeform 145"/>
                  <p:cNvSpPr>
                    <a:spLocks/>
                  </p:cNvSpPr>
                  <p:nvPr/>
                </p:nvSpPr>
                <p:spPr bwMode="auto">
                  <a:xfrm>
                    <a:off x="666" y="3075"/>
                    <a:ext cx="46" cy="183"/>
                  </a:xfrm>
                  <a:custGeom>
                    <a:avLst/>
                    <a:gdLst>
                      <a:gd name="T0" fmla="*/ 0 w 46"/>
                      <a:gd name="T1" fmla="*/ 0 h 183"/>
                      <a:gd name="T2" fmla="*/ 0 w 46"/>
                      <a:gd name="T3" fmla="*/ 157 h 183"/>
                      <a:gd name="T4" fmla="*/ 0 w 46"/>
                      <a:gd name="T5" fmla="*/ 176 h 183"/>
                      <a:gd name="T6" fmla="*/ 13 w 46"/>
                      <a:gd name="T7" fmla="*/ 183 h 183"/>
                      <a:gd name="T8" fmla="*/ 26 w 46"/>
                      <a:gd name="T9" fmla="*/ 170 h 183"/>
                      <a:gd name="T10" fmla="*/ 46 w 46"/>
                      <a:gd name="T11" fmla="*/ 0 h 183"/>
                      <a:gd name="T12" fmla="*/ 0 w 46"/>
                      <a:gd name="T13" fmla="*/ 0 h 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"/>
                      <a:gd name="T22" fmla="*/ 0 h 183"/>
                      <a:gd name="T23" fmla="*/ 46 w 46"/>
                      <a:gd name="T24" fmla="*/ 183 h 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" h="183">
                        <a:moveTo>
                          <a:pt x="0" y="0"/>
                        </a:moveTo>
                        <a:lnTo>
                          <a:pt x="0" y="157"/>
                        </a:lnTo>
                        <a:lnTo>
                          <a:pt x="0" y="176"/>
                        </a:lnTo>
                        <a:lnTo>
                          <a:pt x="13" y="183"/>
                        </a:lnTo>
                        <a:lnTo>
                          <a:pt x="26" y="17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6" name="Freeform 146"/>
                  <p:cNvSpPr>
                    <a:spLocks/>
                  </p:cNvSpPr>
                  <p:nvPr/>
                </p:nvSpPr>
                <p:spPr bwMode="auto">
                  <a:xfrm>
                    <a:off x="725" y="3094"/>
                    <a:ext cx="59" cy="46"/>
                  </a:xfrm>
                  <a:custGeom>
                    <a:avLst/>
                    <a:gdLst>
                      <a:gd name="T0" fmla="*/ 39 w 59"/>
                      <a:gd name="T1" fmla="*/ 0 h 46"/>
                      <a:gd name="T2" fmla="*/ 7 w 59"/>
                      <a:gd name="T3" fmla="*/ 26 h 46"/>
                      <a:gd name="T4" fmla="*/ 0 w 59"/>
                      <a:gd name="T5" fmla="*/ 39 h 46"/>
                      <a:gd name="T6" fmla="*/ 7 w 59"/>
                      <a:gd name="T7" fmla="*/ 46 h 46"/>
                      <a:gd name="T8" fmla="*/ 20 w 59"/>
                      <a:gd name="T9" fmla="*/ 46 h 46"/>
                      <a:gd name="T10" fmla="*/ 59 w 59"/>
                      <a:gd name="T11" fmla="*/ 13 h 46"/>
                      <a:gd name="T12" fmla="*/ 39 w 59"/>
                      <a:gd name="T13" fmla="*/ 0 h 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9"/>
                      <a:gd name="T22" fmla="*/ 0 h 46"/>
                      <a:gd name="T23" fmla="*/ 59 w 59"/>
                      <a:gd name="T24" fmla="*/ 46 h 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9" h="46">
                        <a:moveTo>
                          <a:pt x="39" y="0"/>
                        </a:moveTo>
                        <a:lnTo>
                          <a:pt x="7" y="26"/>
                        </a:lnTo>
                        <a:lnTo>
                          <a:pt x="0" y="39"/>
                        </a:lnTo>
                        <a:lnTo>
                          <a:pt x="7" y="46"/>
                        </a:lnTo>
                        <a:lnTo>
                          <a:pt x="20" y="46"/>
                        </a:lnTo>
                        <a:lnTo>
                          <a:pt x="59" y="1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7" name="Freeform 147"/>
                  <p:cNvSpPr>
                    <a:spLocks/>
                  </p:cNvSpPr>
                  <p:nvPr/>
                </p:nvSpPr>
                <p:spPr bwMode="auto">
                  <a:xfrm>
                    <a:off x="751" y="3120"/>
                    <a:ext cx="66" cy="53"/>
                  </a:xfrm>
                  <a:custGeom>
                    <a:avLst/>
                    <a:gdLst>
                      <a:gd name="T0" fmla="*/ 52 w 66"/>
                      <a:gd name="T1" fmla="*/ 0 h 53"/>
                      <a:gd name="T2" fmla="*/ 7 w 66"/>
                      <a:gd name="T3" fmla="*/ 33 h 53"/>
                      <a:gd name="T4" fmla="*/ 0 w 66"/>
                      <a:gd name="T5" fmla="*/ 46 h 53"/>
                      <a:gd name="T6" fmla="*/ 7 w 66"/>
                      <a:gd name="T7" fmla="*/ 53 h 53"/>
                      <a:gd name="T8" fmla="*/ 46 w 66"/>
                      <a:gd name="T9" fmla="*/ 40 h 53"/>
                      <a:gd name="T10" fmla="*/ 66 w 66"/>
                      <a:gd name="T11" fmla="*/ 20 h 53"/>
                      <a:gd name="T12" fmla="*/ 52 w 66"/>
                      <a:gd name="T13" fmla="*/ 0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53"/>
                      <a:gd name="T23" fmla="*/ 66 w 66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53">
                        <a:moveTo>
                          <a:pt x="52" y="0"/>
                        </a:moveTo>
                        <a:lnTo>
                          <a:pt x="7" y="33"/>
                        </a:lnTo>
                        <a:lnTo>
                          <a:pt x="0" y="46"/>
                        </a:lnTo>
                        <a:lnTo>
                          <a:pt x="7" y="53"/>
                        </a:lnTo>
                        <a:lnTo>
                          <a:pt x="46" y="40"/>
                        </a:lnTo>
                        <a:lnTo>
                          <a:pt x="66" y="20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8" name="Freeform 148"/>
                  <p:cNvSpPr>
                    <a:spLocks/>
                  </p:cNvSpPr>
                  <p:nvPr/>
                </p:nvSpPr>
                <p:spPr bwMode="auto">
                  <a:xfrm>
                    <a:off x="758" y="3153"/>
                    <a:ext cx="85" cy="66"/>
                  </a:xfrm>
                  <a:custGeom>
                    <a:avLst/>
                    <a:gdLst>
                      <a:gd name="T0" fmla="*/ 72 w 85"/>
                      <a:gd name="T1" fmla="*/ 0 h 66"/>
                      <a:gd name="T2" fmla="*/ 6 w 85"/>
                      <a:gd name="T3" fmla="*/ 39 h 66"/>
                      <a:gd name="T4" fmla="*/ 0 w 85"/>
                      <a:gd name="T5" fmla="*/ 52 h 66"/>
                      <a:gd name="T6" fmla="*/ 0 w 85"/>
                      <a:gd name="T7" fmla="*/ 59 h 66"/>
                      <a:gd name="T8" fmla="*/ 19 w 85"/>
                      <a:gd name="T9" fmla="*/ 66 h 66"/>
                      <a:gd name="T10" fmla="*/ 85 w 85"/>
                      <a:gd name="T11" fmla="*/ 26 h 66"/>
                      <a:gd name="T12" fmla="*/ 72 w 85"/>
                      <a:gd name="T13" fmla="*/ 0 h 6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5"/>
                      <a:gd name="T22" fmla="*/ 0 h 66"/>
                      <a:gd name="T23" fmla="*/ 85 w 85"/>
                      <a:gd name="T24" fmla="*/ 66 h 6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5" h="66">
                        <a:moveTo>
                          <a:pt x="72" y="0"/>
                        </a:moveTo>
                        <a:lnTo>
                          <a:pt x="6" y="39"/>
                        </a:lnTo>
                        <a:lnTo>
                          <a:pt x="0" y="52"/>
                        </a:lnTo>
                        <a:lnTo>
                          <a:pt x="0" y="59"/>
                        </a:lnTo>
                        <a:lnTo>
                          <a:pt x="19" y="66"/>
                        </a:lnTo>
                        <a:lnTo>
                          <a:pt x="85" y="2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9" name="Freeform 149"/>
                  <p:cNvSpPr>
                    <a:spLocks/>
                  </p:cNvSpPr>
                  <p:nvPr/>
                </p:nvSpPr>
                <p:spPr bwMode="auto">
                  <a:xfrm>
                    <a:off x="777" y="3199"/>
                    <a:ext cx="85" cy="65"/>
                  </a:xfrm>
                  <a:custGeom>
                    <a:avLst/>
                    <a:gdLst>
                      <a:gd name="T0" fmla="*/ 79 w 85"/>
                      <a:gd name="T1" fmla="*/ 0 h 65"/>
                      <a:gd name="T2" fmla="*/ 7 w 85"/>
                      <a:gd name="T3" fmla="*/ 46 h 65"/>
                      <a:gd name="T4" fmla="*/ 0 w 85"/>
                      <a:gd name="T5" fmla="*/ 52 h 65"/>
                      <a:gd name="T6" fmla="*/ 7 w 85"/>
                      <a:gd name="T7" fmla="*/ 65 h 65"/>
                      <a:gd name="T8" fmla="*/ 20 w 85"/>
                      <a:gd name="T9" fmla="*/ 65 h 65"/>
                      <a:gd name="T10" fmla="*/ 85 w 85"/>
                      <a:gd name="T11" fmla="*/ 26 h 65"/>
                      <a:gd name="T12" fmla="*/ 79 w 85"/>
                      <a:gd name="T13" fmla="*/ 6 h 65"/>
                      <a:gd name="T14" fmla="*/ 79 w 85"/>
                      <a:gd name="T15" fmla="*/ 0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5"/>
                      <a:gd name="T25" fmla="*/ 0 h 65"/>
                      <a:gd name="T26" fmla="*/ 85 w 85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5" h="65">
                        <a:moveTo>
                          <a:pt x="79" y="0"/>
                        </a:moveTo>
                        <a:lnTo>
                          <a:pt x="7" y="46"/>
                        </a:lnTo>
                        <a:lnTo>
                          <a:pt x="0" y="52"/>
                        </a:lnTo>
                        <a:lnTo>
                          <a:pt x="7" y="65"/>
                        </a:lnTo>
                        <a:lnTo>
                          <a:pt x="20" y="65"/>
                        </a:lnTo>
                        <a:lnTo>
                          <a:pt x="85" y="26"/>
                        </a:lnTo>
                        <a:lnTo>
                          <a:pt x="79" y="6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0" name="Freeform 150"/>
                  <p:cNvSpPr>
                    <a:spLocks/>
                  </p:cNvSpPr>
                  <p:nvPr/>
                </p:nvSpPr>
                <p:spPr bwMode="auto">
                  <a:xfrm>
                    <a:off x="817" y="3245"/>
                    <a:ext cx="45" cy="45"/>
                  </a:xfrm>
                  <a:custGeom>
                    <a:avLst/>
                    <a:gdLst>
                      <a:gd name="T0" fmla="*/ 45 w 45"/>
                      <a:gd name="T1" fmla="*/ 0 h 45"/>
                      <a:gd name="T2" fmla="*/ 6 w 45"/>
                      <a:gd name="T3" fmla="*/ 19 h 45"/>
                      <a:gd name="T4" fmla="*/ 0 w 45"/>
                      <a:gd name="T5" fmla="*/ 26 h 45"/>
                      <a:gd name="T6" fmla="*/ 0 w 45"/>
                      <a:gd name="T7" fmla="*/ 39 h 45"/>
                      <a:gd name="T8" fmla="*/ 6 w 45"/>
                      <a:gd name="T9" fmla="*/ 45 h 45"/>
                      <a:gd name="T10" fmla="*/ 32 w 45"/>
                      <a:gd name="T11" fmla="*/ 39 h 45"/>
                      <a:gd name="T12" fmla="*/ 45 w 45"/>
                      <a:gd name="T13" fmla="*/ 32 h 45"/>
                      <a:gd name="T14" fmla="*/ 45 w 45"/>
                      <a:gd name="T15" fmla="*/ 19 h 45"/>
                      <a:gd name="T16" fmla="*/ 45 w 45"/>
                      <a:gd name="T17" fmla="*/ 0 h 4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45"/>
                      <a:gd name="T29" fmla="*/ 45 w 45"/>
                      <a:gd name="T30" fmla="*/ 45 h 4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45">
                        <a:moveTo>
                          <a:pt x="45" y="0"/>
                        </a:moveTo>
                        <a:lnTo>
                          <a:pt x="6" y="19"/>
                        </a:lnTo>
                        <a:lnTo>
                          <a:pt x="0" y="26"/>
                        </a:lnTo>
                        <a:lnTo>
                          <a:pt x="0" y="39"/>
                        </a:lnTo>
                        <a:lnTo>
                          <a:pt x="6" y="45"/>
                        </a:lnTo>
                        <a:lnTo>
                          <a:pt x="32" y="39"/>
                        </a:lnTo>
                        <a:lnTo>
                          <a:pt x="45" y="32"/>
                        </a:lnTo>
                        <a:lnTo>
                          <a:pt x="45" y="19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1" name="Freeform 151"/>
                  <p:cNvSpPr>
                    <a:spLocks/>
                  </p:cNvSpPr>
                  <p:nvPr/>
                </p:nvSpPr>
                <p:spPr bwMode="auto">
                  <a:xfrm>
                    <a:off x="725" y="3284"/>
                    <a:ext cx="124" cy="65"/>
                  </a:xfrm>
                  <a:custGeom>
                    <a:avLst/>
                    <a:gdLst>
                      <a:gd name="T0" fmla="*/ 124 w 124"/>
                      <a:gd name="T1" fmla="*/ 46 h 65"/>
                      <a:gd name="T2" fmla="*/ 13 w 124"/>
                      <a:gd name="T3" fmla="*/ 0 h 65"/>
                      <a:gd name="T4" fmla="*/ 7 w 124"/>
                      <a:gd name="T5" fmla="*/ 6 h 65"/>
                      <a:gd name="T6" fmla="*/ 0 w 124"/>
                      <a:gd name="T7" fmla="*/ 20 h 65"/>
                      <a:gd name="T8" fmla="*/ 13 w 124"/>
                      <a:gd name="T9" fmla="*/ 26 h 65"/>
                      <a:gd name="T10" fmla="*/ 111 w 124"/>
                      <a:gd name="T11" fmla="*/ 65 h 65"/>
                      <a:gd name="T12" fmla="*/ 118 w 124"/>
                      <a:gd name="T13" fmla="*/ 52 h 65"/>
                      <a:gd name="T14" fmla="*/ 124 w 124"/>
                      <a:gd name="T15" fmla="*/ 46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"/>
                      <a:gd name="T25" fmla="*/ 0 h 65"/>
                      <a:gd name="T26" fmla="*/ 124 w 124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" h="65">
                        <a:moveTo>
                          <a:pt x="124" y="46"/>
                        </a:moveTo>
                        <a:lnTo>
                          <a:pt x="13" y="0"/>
                        </a:lnTo>
                        <a:lnTo>
                          <a:pt x="7" y="6"/>
                        </a:lnTo>
                        <a:lnTo>
                          <a:pt x="0" y="20"/>
                        </a:lnTo>
                        <a:lnTo>
                          <a:pt x="13" y="26"/>
                        </a:lnTo>
                        <a:lnTo>
                          <a:pt x="111" y="65"/>
                        </a:lnTo>
                        <a:lnTo>
                          <a:pt x="118" y="52"/>
                        </a:lnTo>
                        <a:lnTo>
                          <a:pt x="124" y="4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2" name="Freeform 152"/>
                  <p:cNvSpPr>
                    <a:spLocks/>
                  </p:cNvSpPr>
                  <p:nvPr/>
                </p:nvSpPr>
                <p:spPr bwMode="auto">
                  <a:xfrm>
                    <a:off x="718" y="3317"/>
                    <a:ext cx="112" cy="65"/>
                  </a:xfrm>
                  <a:custGeom>
                    <a:avLst/>
                    <a:gdLst>
                      <a:gd name="T0" fmla="*/ 112 w 112"/>
                      <a:gd name="T1" fmla="*/ 45 h 65"/>
                      <a:gd name="T2" fmla="*/ 14 w 112"/>
                      <a:gd name="T3" fmla="*/ 6 h 65"/>
                      <a:gd name="T4" fmla="*/ 7 w 112"/>
                      <a:gd name="T5" fmla="*/ 0 h 65"/>
                      <a:gd name="T6" fmla="*/ 0 w 112"/>
                      <a:gd name="T7" fmla="*/ 6 h 65"/>
                      <a:gd name="T8" fmla="*/ 7 w 112"/>
                      <a:gd name="T9" fmla="*/ 19 h 65"/>
                      <a:gd name="T10" fmla="*/ 27 w 112"/>
                      <a:gd name="T11" fmla="*/ 32 h 65"/>
                      <a:gd name="T12" fmla="*/ 92 w 112"/>
                      <a:gd name="T13" fmla="*/ 65 h 65"/>
                      <a:gd name="T14" fmla="*/ 112 w 112"/>
                      <a:gd name="T15" fmla="*/ 45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2"/>
                      <a:gd name="T25" fmla="*/ 0 h 65"/>
                      <a:gd name="T26" fmla="*/ 112 w 112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2" h="65">
                        <a:moveTo>
                          <a:pt x="112" y="45"/>
                        </a:moveTo>
                        <a:lnTo>
                          <a:pt x="14" y="6"/>
                        </a:lnTo>
                        <a:lnTo>
                          <a:pt x="7" y="0"/>
                        </a:lnTo>
                        <a:lnTo>
                          <a:pt x="0" y="6"/>
                        </a:lnTo>
                        <a:lnTo>
                          <a:pt x="7" y="19"/>
                        </a:lnTo>
                        <a:lnTo>
                          <a:pt x="27" y="32"/>
                        </a:lnTo>
                        <a:lnTo>
                          <a:pt x="92" y="65"/>
                        </a:lnTo>
                        <a:lnTo>
                          <a:pt x="112" y="4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3" name="Freeform 153"/>
                  <p:cNvSpPr>
                    <a:spLocks/>
                  </p:cNvSpPr>
                  <p:nvPr/>
                </p:nvSpPr>
                <p:spPr bwMode="auto">
                  <a:xfrm>
                    <a:off x="699" y="3349"/>
                    <a:ext cx="104" cy="59"/>
                  </a:xfrm>
                  <a:custGeom>
                    <a:avLst/>
                    <a:gdLst>
                      <a:gd name="T0" fmla="*/ 104 w 104"/>
                      <a:gd name="T1" fmla="*/ 40 h 59"/>
                      <a:gd name="T2" fmla="*/ 39 w 104"/>
                      <a:gd name="T3" fmla="*/ 13 h 59"/>
                      <a:gd name="T4" fmla="*/ 13 w 104"/>
                      <a:gd name="T5" fmla="*/ 0 h 59"/>
                      <a:gd name="T6" fmla="*/ 6 w 104"/>
                      <a:gd name="T7" fmla="*/ 0 h 59"/>
                      <a:gd name="T8" fmla="*/ 0 w 104"/>
                      <a:gd name="T9" fmla="*/ 7 h 59"/>
                      <a:gd name="T10" fmla="*/ 6 w 104"/>
                      <a:gd name="T11" fmla="*/ 13 h 59"/>
                      <a:gd name="T12" fmla="*/ 26 w 104"/>
                      <a:gd name="T13" fmla="*/ 27 h 59"/>
                      <a:gd name="T14" fmla="*/ 85 w 104"/>
                      <a:gd name="T15" fmla="*/ 59 h 59"/>
                      <a:gd name="T16" fmla="*/ 104 w 104"/>
                      <a:gd name="T17" fmla="*/ 40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4"/>
                      <a:gd name="T28" fmla="*/ 0 h 59"/>
                      <a:gd name="T29" fmla="*/ 104 w 104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4" h="59">
                        <a:moveTo>
                          <a:pt x="104" y="40"/>
                        </a:moveTo>
                        <a:lnTo>
                          <a:pt x="39" y="13"/>
                        </a:lnTo>
                        <a:lnTo>
                          <a:pt x="13" y="0"/>
                        </a:lnTo>
                        <a:lnTo>
                          <a:pt x="6" y="0"/>
                        </a:lnTo>
                        <a:lnTo>
                          <a:pt x="0" y="7"/>
                        </a:lnTo>
                        <a:lnTo>
                          <a:pt x="6" y="13"/>
                        </a:lnTo>
                        <a:lnTo>
                          <a:pt x="26" y="27"/>
                        </a:lnTo>
                        <a:lnTo>
                          <a:pt x="85" y="59"/>
                        </a:lnTo>
                        <a:lnTo>
                          <a:pt x="104" y="4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4" name="Freeform 154"/>
                  <p:cNvSpPr>
                    <a:spLocks/>
                  </p:cNvSpPr>
                  <p:nvPr/>
                </p:nvSpPr>
                <p:spPr bwMode="auto">
                  <a:xfrm>
                    <a:off x="699" y="3389"/>
                    <a:ext cx="65" cy="39"/>
                  </a:xfrm>
                  <a:custGeom>
                    <a:avLst/>
                    <a:gdLst>
                      <a:gd name="T0" fmla="*/ 65 w 65"/>
                      <a:gd name="T1" fmla="*/ 26 h 39"/>
                      <a:gd name="T2" fmla="*/ 33 w 65"/>
                      <a:gd name="T3" fmla="*/ 13 h 39"/>
                      <a:gd name="T4" fmla="*/ 6 w 65"/>
                      <a:gd name="T5" fmla="*/ 0 h 39"/>
                      <a:gd name="T6" fmla="*/ 0 w 65"/>
                      <a:gd name="T7" fmla="*/ 6 h 39"/>
                      <a:gd name="T8" fmla="*/ 0 w 65"/>
                      <a:gd name="T9" fmla="*/ 13 h 39"/>
                      <a:gd name="T10" fmla="*/ 39 w 65"/>
                      <a:gd name="T11" fmla="*/ 39 h 39"/>
                      <a:gd name="T12" fmla="*/ 52 w 65"/>
                      <a:gd name="T13" fmla="*/ 32 h 39"/>
                      <a:gd name="T14" fmla="*/ 65 w 65"/>
                      <a:gd name="T15" fmla="*/ 26 h 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5"/>
                      <a:gd name="T25" fmla="*/ 0 h 39"/>
                      <a:gd name="T26" fmla="*/ 65 w 65"/>
                      <a:gd name="T27" fmla="*/ 39 h 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5" h="39">
                        <a:moveTo>
                          <a:pt x="65" y="26"/>
                        </a:moveTo>
                        <a:lnTo>
                          <a:pt x="33" y="13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39" y="39"/>
                        </a:lnTo>
                        <a:lnTo>
                          <a:pt x="52" y="32"/>
                        </a:lnTo>
                        <a:lnTo>
                          <a:pt x="65" y="2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5" name="Freeform 155"/>
                  <p:cNvSpPr>
                    <a:spLocks/>
                  </p:cNvSpPr>
                  <p:nvPr/>
                </p:nvSpPr>
                <p:spPr bwMode="auto">
                  <a:xfrm>
                    <a:off x="529" y="3277"/>
                    <a:ext cx="131" cy="112"/>
                  </a:xfrm>
                  <a:custGeom>
                    <a:avLst/>
                    <a:gdLst>
                      <a:gd name="T0" fmla="*/ 26 w 131"/>
                      <a:gd name="T1" fmla="*/ 112 h 112"/>
                      <a:gd name="T2" fmla="*/ 131 w 131"/>
                      <a:gd name="T3" fmla="*/ 13 h 112"/>
                      <a:gd name="T4" fmla="*/ 131 w 131"/>
                      <a:gd name="T5" fmla="*/ 0 h 112"/>
                      <a:gd name="T6" fmla="*/ 117 w 131"/>
                      <a:gd name="T7" fmla="*/ 0 h 112"/>
                      <a:gd name="T8" fmla="*/ 104 w 131"/>
                      <a:gd name="T9" fmla="*/ 7 h 112"/>
                      <a:gd name="T10" fmla="*/ 0 w 131"/>
                      <a:gd name="T11" fmla="*/ 79 h 112"/>
                      <a:gd name="T12" fmla="*/ 19 w 131"/>
                      <a:gd name="T13" fmla="*/ 99 h 112"/>
                      <a:gd name="T14" fmla="*/ 26 w 131"/>
                      <a:gd name="T15" fmla="*/ 112 h 1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1"/>
                      <a:gd name="T25" fmla="*/ 0 h 112"/>
                      <a:gd name="T26" fmla="*/ 131 w 131"/>
                      <a:gd name="T27" fmla="*/ 112 h 1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1" h="112">
                        <a:moveTo>
                          <a:pt x="26" y="112"/>
                        </a:moveTo>
                        <a:lnTo>
                          <a:pt x="131" y="13"/>
                        </a:lnTo>
                        <a:lnTo>
                          <a:pt x="131" y="0"/>
                        </a:lnTo>
                        <a:lnTo>
                          <a:pt x="117" y="0"/>
                        </a:lnTo>
                        <a:lnTo>
                          <a:pt x="104" y="7"/>
                        </a:lnTo>
                        <a:lnTo>
                          <a:pt x="0" y="79"/>
                        </a:lnTo>
                        <a:lnTo>
                          <a:pt x="19" y="99"/>
                        </a:lnTo>
                        <a:lnTo>
                          <a:pt x="26" y="11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6" name="Freeform 156"/>
                  <p:cNvSpPr>
                    <a:spLocks/>
                  </p:cNvSpPr>
                  <p:nvPr/>
                </p:nvSpPr>
                <p:spPr bwMode="auto">
                  <a:xfrm>
                    <a:off x="509" y="3251"/>
                    <a:ext cx="105" cy="92"/>
                  </a:xfrm>
                  <a:custGeom>
                    <a:avLst/>
                    <a:gdLst>
                      <a:gd name="T0" fmla="*/ 13 w 105"/>
                      <a:gd name="T1" fmla="*/ 92 h 92"/>
                      <a:gd name="T2" fmla="*/ 98 w 105"/>
                      <a:gd name="T3" fmla="*/ 20 h 92"/>
                      <a:gd name="T4" fmla="*/ 105 w 105"/>
                      <a:gd name="T5" fmla="*/ 7 h 92"/>
                      <a:gd name="T6" fmla="*/ 105 w 105"/>
                      <a:gd name="T7" fmla="*/ 0 h 92"/>
                      <a:gd name="T8" fmla="*/ 85 w 105"/>
                      <a:gd name="T9" fmla="*/ 0 h 92"/>
                      <a:gd name="T10" fmla="*/ 0 w 105"/>
                      <a:gd name="T11" fmla="*/ 59 h 92"/>
                      <a:gd name="T12" fmla="*/ 7 w 105"/>
                      <a:gd name="T13" fmla="*/ 79 h 92"/>
                      <a:gd name="T14" fmla="*/ 13 w 105"/>
                      <a:gd name="T15" fmla="*/ 92 h 9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5"/>
                      <a:gd name="T25" fmla="*/ 0 h 92"/>
                      <a:gd name="T26" fmla="*/ 105 w 105"/>
                      <a:gd name="T27" fmla="*/ 92 h 9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5" h="92">
                        <a:moveTo>
                          <a:pt x="13" y="92"/>
                        </a:moveTo>
                        <a:lnTo>
                          <a:pt x="98" y="20"/>
                        </a:lnTo>
                        <a:lnTo>
                          <a:pt x="105" y="7"/>
                        </a:lnTo>
                        <a:lnTo>
                          <a:pt x="105" y="0"/>
                        </a:lnTo>
                        <a:lnTo>
                          <a:pt x="85" y="0"/>
                        </a:lnTo>
                        <a:lnTo>
                          <a:pt x="0" y="59"/>
                        </a:lnTo>
                        <a:lnTo>
                          <a:pt x="7" y="79"/>
                        </a:lnTo>
                        <a:lnTo>
                          <a:pt x="13" y="9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7" name="Freeform 157"/>
                  <p:cNvSpPr>
                    <a:spLocks/>
                  </p:cNvSpPr>
                  <p:nvPr/>
                </p:nvSpPr>
                <p:spPr bwMode="auto">
                  <a:xfrm>
                    <a:off x="496" y="3228"/>
                    <a:ext cx="79" cy="52"/>
                  </a:xfrm>
                  <a:custGeom>
                    <a:avLst/>
                    <a:gdLst>
                      <a:gd name="T0" fmla="*/ 7 w 79"/>
                      <a:gd name="T1" fmla="*/ 52 h 52"/>
                      <a:gd name="T2" fmla="*/ 72 w 79"/>
                      <a:gd name="T3" fmla="*/ 13 h 52"/>
                      <a:gd name="T4" fmla="*/ 79 w 79"/>
                      <a:gd name="T5" fmla="*/ 0 h 52"/>
                      <a:gd name="T6" fmla="*/ 65 w 79"/>
                      <a:gd name="T7" fmla="*/ 0 h 52"/>
                      <a:gd name="T8" fmla="*/ 52 w 79"/>
                      <a:gd name="T9" fmla="*/ 0 h 52"/>
                      <a:gd name="T10" fmla="*/ 7 w 79"/>
                      <a:gd name="T11" fmla="*/ 32 h 52"/>
                      <a:gd name="T12" fmla="*/ 0 w 79"/>
                      <a:gd name="T13" fmla="*/ 45 h 52"/>
                      <a:gd name="T14" fmla="*/ 7 w 79"/>
                      <a:gd name="T15" fmla="*/ 52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9"/>
                      <a:gd name="T25" fmla="*/ 0 h 52"/>
                      <a:gd name="T26" fmla="*/ 79 w 79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9" h="52">
                        <a:moveTo>
                          <a:pt x="7" y="52"/>
                        </a:moveTo>
                        <a:lnTo>
                          <a:pt x="72" y="13"/>
                        </a:lnTo>
                        <a:lnTo>
                          <a:pt x="79" y="0"/>
                        </a:lnTo>
                        <a:lnTo>
                          <a:pt x="65" y="0"/>
                        </a:lnTo>
                        <a:lnTo>
                          <a:pt x="52" y="0"/>
                        </a:lnTo>
                        <a:lnTo>
                          <a:pt x="7" y="32"/>
                        </a:lnTo>
                        <a:lnTo>
                          <a:pt x="0" y="45"/>
                        </a:lnTo>
                        <a:lnTo>
                          <a:pt x="7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8" name="Freeform 158"/>
                  <p:cNvSpPr>
                    <a:spLocks/>
                  </p:cNvSpPr>
                  <p:nvPr/>
                </p:nvSpPr>
                <p:spPr bwMode="auto">
                  <a:xfrm>
                    <a:off x="705" y="3173"/>
                    <a:ext cx="33" cy="111"/>
                  </a:xfrm>
                  <a:custGeom>
                    <a:avLst/>
                    <a:gdLst>
                      <a:gd name="T0" fmla="*/ 13 w 33"/>
                      <a:gd name="T1" fmla="*/ 111 h 111"/>
                      <a:gd name="T2" fmla="*/ 27 w 33"/>
                      <a:gd name="T3" fmla="*/ 85 h 111"/>
                      <a:gd name="T4" fmla="*/ 33 w 33"/>
                      <a:gd name="T5" fmla="*/ 59 h 111"/>
                      <a:gd name="T6" fmla="*/ 33 w 33"/>
                      <a:gd name="T7" fmla="*/ 19 h 111"/>
                      <a:gd name="T8" fmla="*/ 27 w 33"/>
                      <a:gd name="T9" fmla="*/ 0 h 111"/>
                      <a:gd name="T10" fmla="*/ 20 w 33"/>
                      <a:gd name="T11" fmla="*/ 0 h 111"/>
                      <a:gd name="T12" fmla="*/ 13 w 33"/>
                      <a:gd name="T13" fmla="*/ 6 h 111"/>
                      <a:gd name="T14" fmla="*/ 7 w 33"/>
                      <a:gd name="T15" fmla="*/ 32 h 111"/>
                      <a:gd name="T16" fmla="*/ 0 w 33"/>
                      <a:gd name="T17" fmla="*/ 72 h 111"/>
                      <a:gd name="T18" fmla="*/ 7 w 33"/>
                      <a:gd name="T19" fmla="*/ 98 h 111"/>
                      <a:gd name="T20" fmla="*/ 13 w 33"/>
                      <a:gd name="T21" fmla="*/ 111 h 1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111"/>
                      <a:gd name="T35" fmla="*/ 33 w 33"/>
                      <a:gd name="T36" fmla="*/ 111 h 1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111">
                        <a:moveTo>
                          <a:pt x="13" y="111"/>
                        </a:moveTo>
                        <a:lnTo>
                          <a:pt x="27" y="85"/>
                        </a:lnTo>
                        <a:lnTo>
                          <a:pt x="33" y="59"/>
                        </a:lnTo>
                        <a:lnTo>
                          <a:pt x="33" y="19"/>
                        </a:lnTo>
                        <a:lnTo>
                          <a:pt x="27" y="0"/>
                        </a:lnTo>
                        <a:lnTo>
                          <a:pt x="20" y="0"/>
                        </a:lnTo>
                        <a:lnTo>
                          <a:pt x="13" y="6"/>
                        </a:lnTo>
                        <a:lnTo>
                          <a:pt x="7" y="32"/>
                        </a:lnTo>
                        <a:lnTo>
                          <a:pt x="0" y="72"/>
                        </a:lnTo>
                        <a:lnTo>
                          <a:pt x="7" y="98"/>
                        </a:lnTo>
                        <a:lnTo>
                          <a:pt x="13" y="1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9" name="Freeform 159"/>
                  <p:cNvSpPr>
                    <a:spLocks/>
                  </p:cNvSpPr>
                  <p:nvPr/>
                </p:nvSpPr>
                <p:spPr bwMode="auto">
                  <a:xfrm>
                    <a:off x="627" y="3389"/>
                    <a:ext cx="52" cy="45"/>
                  </a:xfrm>
                  <a:custGeom>
                    <a:avLst/>
                    <a:gdLst>
                      <a:gd name="T0" fmla="*/ 19 w 52"/>
                      <a:gd name="T1" fmla="*/ 45 h 45"/>
                      <a:gd name="T2" fmla="*/ 52 w 52"/>
                      <a:gd name="T3" fmla="*/ 13 h 45"/>
                      <a:gd name="T4" fmla="*/ 52 w 52"/>
                      <a:gd name="T5" fmla="*/ 0 h 45"/>
                      <a:gd name="T6" fmla="*/ 46 w 52"/>
                      <a:gd name="T7" fmla="*/ 0 h 45"/>
                      <a:gd name="T8" fmla="*/ 39 w 52"/>
                      <a:gd name="T9" fmla="*/ 0 h 45"/>
                      <a:gd name="T10" fmla="*/ 0 w 52"/>
                      <a:gd name="T11" fmla="*/ 39 h 45"/>
                      <a:gd name="T12" fmla="*/ 6 w 52"/>
                      <a:gd name="T13" fmla="*/ 45 h 45"/>
                      <a:gd name="T14" fmla="*/ 19 w 52"/>
                      <a:gd name="T15" fmla="*/ 45 h 4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2"/>
                      <a:gd name="T25" fmla="*/ 0 h 45"/>
                      <a:gd name="T26" fmla="*/ 52 w 52"/>
                      <a:gd name="T27" fmla="*/ 45 h 4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2" h="45">
                        <a:moveTo>
                          <a:pt x="19" y="45"/>
                        </a:moveTo>
                        <a:lnTo>
                          <a:pt x="52" y="13"/>
                        </a:lnTo>
                        <a:lnTo>
                          <a:pt x="52" y="0"/>
                        </a:lnTo>
                        <a:lnTo>
                          <a:pt x="46" y="0"/>
                        </a:lnTo>
                        <a:lnTo>
                          <a:pt x="39" y="0"/>
                        </a:lnTo>
                        <a:lnTo>
                          <a:pt x="0" y="39"/>
                        </a:lnTo>
                        <a:lnTo>
                          <a:pt x="6" y="45"/>
                        </a:lnTo>
                        <a:lnTo>
                          <a:pt x="19" y="4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90" name="Freeform 160"/>
                  <p:cNvSpPr>
                    <a:spLocks/>
                  </p:cNvSpPr>
                  <p:nvPr/>
                </p:nvSpPr>
                <p:spPr bwMode="auto">
                  <a:xfrm>
                    <a:off x="568" y="3310"/>
                    <a:ext cx="131" cy="105"/>
                  </a:xfrm>
                  <a:custGeom>
                    <a:avLst/>
                    <a:gdLst>
                      <a:gd name="T0" fmla="*/ 33 w 131"/>
                      <a:gd name="T1" fmla="*/ 105 h 105"/>
                      <a:gd name="T2" fmla="*/ 92 w 131"/>
                      <a:gd name="T3" fmla="*/ 46 h 105"/>
                      <a:gd name="T4" fmla="*/ 124 w 131"/>
                      <a:gd name="T5" fmla="*/ 13 h 105"/>
                      <a:gd name="T6" fmla="*/ 131 w 131"/>
                      <a:gd name="T7" fmla="*/ 7 h 105"/>
                      <a:gd name="T8" fmla="*/ 124 w 131"/>
                      <a:gd name="T9" fmla="*/ 7 h 105"/>
                      <a:gd name="T10" fmla="*/ 111 w 131"/>
                      <a:gd name="T11" fmla="*/ 0 h 105"/>
                      <a:gd name="T12" fmla="*/ 98 w 131"/>
                      <a:gd name="T13" fmla="*/ 13 h 105"/>
                      <a:gd name="T14" fmla="*/ 0 w 131"/>
                      <a:gd name="T15" fmla="*/ 85 h 105"/>
                      <a:gd name="T16" fmla="*/ 13 w 131"/>
                      <a:gd name="T17" fmla="*/ 98 h 105"/>
                      <a:gd name="T18" fmla="*/ 33 w 131"/>
                      <a:gd name="T19" fmla="*/ 105 h 10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1"/>
                      <a:gd name="T31" fmla="*/ 0 h 105"/>
                      <a:gd name="T32" fmla="*/ 131 w 131"/>
                      <a:gd name="T33" fmla="*/ 105 h 10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1" h="105">
                        <a:moveTo>
                          <a:pt x="33" y="105"/>
                        </a:moveTo>
                        <a:lnTo>
                          <a:pt x="92" y="46"/>
                        </a:lnTo>
                        <a:lnTo>
                          <a:pt x="124" y="13"/>
                        </a:lnTo>
                        <a:lnTo>
                          <a:pt x="131" y="7"/>
                        </a:lnTo>
                        <a:lnTo>
                          <a:pt x="124" y="7"/>
                        </a:lnTo>
                        <a:lnTo>
                          <a:pt x="111" y="0"/>
                        </a:lnTo>
                        <a:lnTo>
                          <a:pt x="98" y="13"/>
                        </a:lnTo>
                        <a:lnTo>
                          <a:pt x="0" y="85"/>
                        </a:lnTo>
                        <a:lnTo>
                          <a:pt x="13" y="98"/>
                        </a:lnTo>
                        <a:lnTo>
                          <a:pt x="33" y="10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91" name="Freeform 161"/>
                  <p:cNvSpPr>
                    <a:spLocks/>
                  </p:cNvSpPr>
                  <p:nvPr/>
                </p:nvSpPr>
                <p:spPr bwMode="auto">
                  <a:xfrm>
                    <a:off x="535" y="3362"/>
                    <a:ext cx="20" cy="27"/>
                  </a:xfrm>
                  <a:custGeom>
                    <a:avLst/>
                    <a:gdLst>
                      <a:gd name="T0" fmla="*/ 20 w 20"/>
                      <a:gd name="T1" fmla="*/ 27 h 27"/>
                      <a:gd name="T2" fmla="*/ 0 w 20"/>
                      <a:gd name="T3" fmla="*/ 0 h 27"/>
                      <a:gd name="T4" fmla="*/ 20 w 20"/>
                      <a:gd name="T5" fmla="*/ 27 h 27"/>
                      <a:gd name="T6" fmla="*/ 0 60000 65536"/>
                      <a:gd name="T7" fmla="*/ 0 60000 65536"/>
                      <a:gd name="T8" fmla="*/ 0 60000 65536"/>
                      <a:gd name="T9" fmla="*/ 0 w 20"/>
                      <a:gd name="T10" fmla="*/ 0 h 27"/>
                      <a:gd name="T11" fmla="*/ 20 w 20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" h="27">
                        <a:moveTo>
                          <a:pt x="20" y="27"/>
                        </a:moveTo>
                        <a:lnTo>
                          <a:pt x="0" y="0"/>
                        </a:lnTo>
                        <a:lnTo>
                          <a:pt x="20" y="2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92" name="Line 1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35" y="3362"/>
                    <a:ext cx="20" cy="2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93" name="Line 1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35" y="3362"/>
                    <a:ext cx="20" cy="2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770" name="Freeform 164"/>
                <p:cNvSpPr>
                  <a:spLocks/>
                </p:cNvSpPr>
                <p:nvPr/>
              </p:nvSpPr>
              <p:spPr bwMode="auto">
                <a:xfrm>
                  <a:off x="499" y="3079"/>
                  <a:ext cx="359" cy="359"/>
                </a:xfrm>
                <a:custGeom>
                  <a:avLst/>
                  <a:gdLst>
                    <a:gd name="T0" fmla="*/ 6 w 359"/>
                    <a:gd name="T1" fmla="*/ 117 h 359"/>
                    <a:gd name="T2" fmla="*/ 91 w 359"/>
                    <a:gd name="T3" fmla="*/ 137 h 359"/>
                    <a:gd name="T4" fmla="*/ 137 w 359"/>
                    <a:gd name="T5" fmla="*/ 137 h 359"/>
                    <a:gd name="T6" fmla="*/ 183 w 359"/>
                    <a:gd name="T7" fmla="*/ 157 h 359"/>
                    <a:gd name="T8" fmla="*/ 222 w 359"/>
                    <a:gd name="T9" fmla="*/ 183 h 359"/>
                    <a:gd name="T10" fmla="*/ 235 w 359"/>
                    <a:gd name="T11" fmla="*/ 202 h 359"/>
                    <a:gd name="T12" fmla="*/ 248 w 359"/>
                    <a:gd name="T13" fmla="*/ 176 h 359"/>
                    <a:gd name="T14" fmla="*/ 235 w 359"/>
                    <a:gd name="T15" fmla="*/ 130 h 359"/>
                    <a:gd name="T16" fmla="*/ 202 w 359"/>
                    <a:gd name="T17" fmla="*/ 85 h 359"/>
                    <a:gd name="T18" fmla="*/ 196 w 359"/>
                    <a:gd name="T19" fmla="*/ 45 h 359"/>
                    <a:gd name="T20" fmla="*/ 196 w 359"/>
                    <a:gd name="T21" fmla="*/ 6 h 359"/>
                    <a:gd name="T22" fmla="*/ 222 w 359"/>
                    <a:gd name="T23" fmla="*/ 0 h 359"/>
                    <a:gd name="T24" fmla="*/ 248 w 359"/>
                    <a:gd name="T25" fmla="*/ 19 h 359"/>
                    <a:gd name="T26" fmla="*/ 242 w 359"/>
                    <a:gd name="T27" fmla="*/ 32 h 359"/>
                    <a:gd name="T28" fmla="*/ 242 w 359"/>
                    <a:gd name="T29" fmla="*/ 58 h 359"/>
                    <a:gd name="T30" fmla="*/ 261 w 359"/>
                    <a:gd name="T31" fmla="*/ 98 h 359"/>
                    <a:gd name="T32" fmla="*/ 268 w 359"/>
                    <a:gd name="T33" fmla="*/ 144 h 359"/>
                    <a:gd name="T34" fmla="*/ 274 w 359"/>
                    <a:gd name="T35" fmla="*/ 163 h 359"/>
                    <a:gd name="T36" fmla="*/ 307 w 359"/>
                    <a:gd name="T37" fmla="*/ 202 h 359"/>
                    <a:gd name="T38" fmla="*/ 333 w 359"/>
                    <a:gd name="T39" fmla="*/ 215 h 359"/>
                    <a:gd name="T40" fmla="*/ 359 w 359"/>
                    <a:gd name="T41" fmla="*/ 229 h 359"/>
                    <a:gd name="T42" fmla="*/ 340 w 359"/>
                    <a:gd name="T43" fmla="*/ 255 h 359"/>
                    <a:gd name="T44" fmla="*/ 314 w 359"/>
                    <a:gd name="T45" fmla="*/ 248 h 359"/>
                    <a:gd name="T46" fmla="*/ 274 w 359"/>
                    <a:gd name="T47" fmla="*/ 215 h 359"/>
                    <a:gd name="T48" fmla="*/ 268 w 359"/>
                    <a:gd name="T49" fmla="*/ 209 h 359"/>
                    <a:gd name="T50" fmla="*/ 235 w 359"/>
                    <a:gd name="T51" fmla="*/ 222 h 359"/>
                    <a:gd name="T52" fmla="*/ 202 w 359"/>
                    <a:gd name="T53" fmla="*/ 274 h 359"/>
                    <a:gd name="T54" fmla="*/ 202 w 359"/>
                    <a:gd name="T55" fmla="*/ 307 h 359"/>
                    <a:gd name="T56" fmla="*/ 202 w 359"/>
                    <a:gd name="T57" fmla="*/ 353 h 359"/>
                    <a:gd name="T58" fmla="*/ 176 w 359"/>
                    <a:gd name="T59" fmla="*/ 359 h 359"/>
                    <a:gd name="T60" fmla="*/ 176 w 359"/>
                    <a:gd name="T61" fmla="*/ 320 h 359"/>
                    <a:gd name="T62" fmla="*/ 183 w 359"/>
                    <a:gd name="T63" fmla="*/ 294 h 359"/>
                    <a:gd name="T64" fmla="*/ 196 w 359"/>
                    <a:gd name="T65" fmla="*/ 235 h 359"/>
                    <a:gd name="T66" fmla="*/ 196 w 359"/>
                    <a:gd name="T67" fmla="*/ 222 h 359"/>
                    <a:gd name="T68" fmla="*/ 163 w 359"/>
                    <a:gd name="T69" fmla="*/ 202 h 359"/>
                    <a:gd name="T70" fmla="*/ 111 w 359"/>
                    <a:gd name="T71" fmla="*/ 176 h 359"/>
                    <a:gd name="T72" fmla="*/ 65 w 359"/>
                    <a:gd name="T73" fmla="*/ 163 h 359"/>
                    <a:gd name="T74" fmla="*/ 26 w 359"/>
                    <a:gd name="T75" fmla="*/ 157 h 359"/>
                    <a:gd name="T76" fmla="*/ 0 w 359"/>
                    <a:gd name="T77" fmla="*/ 157 h 359"/>
                    <a:gd name="T78" fmla="*/ 6 w 359"/>
                    <a:gd name="T79" fmla="*/ 117 h 35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59"/>
                    <a:gd name="T121" fmla="*/ 0 h 359"/>
                    <a:gd name="T122" fmla="*/ 359 w 359"/>
                    <a:gd name="T123" fmla="*/ 359 h 35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59" h="359">
                      <a:moveTo>
                        <a:pt x="6" y="117"/>
                      </a:moveTo>
                      <a:lnTo>
                        <a:pt x="91" y="137"/>
                      </a:lnTo>
                      <a:lnTo>
                        <a:pt x="137" y="137"/>
                      </a:lnTo>
                      <a:lnTo>
                        <a:pt x="183" y="157"/>
                      </a:lnTo>
                      <a:lnTo>
                        <a:pt x="222" y="183"/>
                      </a:lnTo>
                      <a:lnTo>
                        <a:pt x="235" y="202"/>
                      </a:lnTo>
                      <a:lnTo>
                        <a:pt x="248" y="176"/>
                      </a:lnTo>
                      <a:lnTo>
                        <a:pt x="235" y="130"/>
                      </a:lnTo>
                      <a:lnTo>
                        <a:pt x="202" y="85"/>
                      </a:lnTo>
                      <a:lnTo>
                        <a:pt x="196" y="45"/>
                      </a:lnTo>
                      <a:lnTo>
                        <a:pt x="196" y="6"/>
                      </a:lnTo>
                      <a:lnTo>
                        <a:pt x="222" y="0"/>
                      </a:lnTo>
                      <a:lnTo>
                        <a:pt x="248" y="19"/>
                      </a:lnTo>
                      <a:lnTo>
                        <a:pt x="242" y="32"/>
                      </a:lnTo>
                      <a:lnTo>
                        <a:pt x="242" y="58"/>
                      </a:lnTo>
                      <a:lnTo>
                        <a:pt x="261" y="98"/>
                      </a:lnTo>
                      <a:lnTo>
                        <a:pt x="268" y="144"/>
                      </a:lnTo>
                      <a:lnTo>
                        <a:pt x="274" y="163"/>
                      </a:lnTo>
                      <a:lnTo>
                        <a:pt x="307" y="202"/>
                      </a:lnTo>
                      <a:lnTo>
                        <a:pt x="333" y="215"/>
                      </a:lnTo>
                      <a:lnTo>
                        <a:pt x="359" y="229"/>
                      </a:lnTo>
                      <a:lnTo>
                        <a:pt x="340" y="255"/>
                      </a:lnTo>
                      <a:lnTo>
                        <a:pt x="314" y="248"/>
                      </a:lnTo>
                      <a:lnTo>
                        <a:pt x="274" y="215"/>
                      </a:lnTo>
                      <a:lnTo>
                        <a:pt x="268" y="209"/>
                      </a:lnTo>
                      <a:lnTo>
                        <a:pt x="235" y="222"/>
                      </a:lnTo>
                      <a:lnTo>
                        <a:pt x="202" y="274"/>
                      </a:lnTo>
                      <a:lnTo>
                        <a:pt x="202" y="307"/>
                      </a:lnTo>
                      <a:lnTo>
                        <a:pt x="202" y="353"/>
                      </a:lnTo>
                      <a:lnTo>
                        <a:pt x="176" y="359"/>
                      </a:lnTo>
                      <a:lnTo>
                        <a:pt x="176" y="320"/>
                      </a:lnTo>
                      <a:lnTo>
                        <a:pt x="183" y="294"/>
                      </a:lnTo>
                      <a:lnTo>
                        <a:pt x="196" y="235"/>
                      </a:lnTo>
                      <a:lnTo>
                        <a:pt x="196" y="222"/>
                      </a:lnTo>
                      <a:lnTo>
                        <a:pt x="163" y="202"/>
                      </a:lnTo>
                      <a:lnTo>
                        <a:pt x="111" y="176"/>
                      </a:lnTo>
                      <a:lnTo>
                        <a:pt x="65" y="163"/>
                      </a:lnTo>
                      <a:lnTo>
                        <a:pt x="26" y="157"/>
                      </a:lnTo>
                      <a:lnTo>
                        <a:pt x="0" y="157"/>
                      </a:lnTo>
                      <a:lnTo>
                        <a:pt x="6" y="11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Phase Diagrams &amp; The Equilibrium Constitution of an Alloy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4191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1" smtClean="0"/>
              <a:t>Key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CC0000"/>
                </a:solidFill>
              </a:rPr>
              <a:t>Axes</a:t>
            </a:r>
            <a:r>
              <a:rPr lang="en-US" altLang="en-US" sz="2000" smtClean="0"/>
              <a:t>:  Composition and Temperature</a:t>
            </a:r>
            <a:endParaRPr lang="en-US" altLang="en-US" sz="2000" i="1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Regions  Labeled with the </a:t>
            </a:r>
            <a:r>
              <a:rPr lang="en-US" altLang="en-US" sz="2000" smtClean="0">
                <a:solidFill>
                  <a:srgbClr val="0033CC"/>
                </a:solidFill>
              </a:rPr>
              <a:t>Names of 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FF9900"/>
                </a:solidFill>
              </a:rPr>
              <a:t>Lines</a:t>
            </a:r>
            <a:r>
              <a:rPr lang="en-US" altLang="en-US" sz="2000" smtClean="0"/>
              <a:t> that Separate the Regions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990099"/>
                </a:solidFill>
              </a:rPr>
              <a:t>Points</a:t>
            </a:r>
            <a:r>
              <a:rPr lang="en-US" altLang="en-US" sz="2000" smtClean="0"/>
              <a:t> Where the Lines Intersect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smtClean="0"/>
              <a:t>Key Uses are to Predict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Which Phases Are Present in an Alloy  (Mixture)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How Much of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The Microstructure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grpSp>
        <p:nvGrpSpPr>
          <p:cNvPr id="1029" name="Group 19"/>
          <p:cNvGrpSpPr>
            <a:grpSpLocks/>
          </p:cNvGrpSpPr>
          <p:nvPr/>
        </p:nvGrpSpPr>
        <p:grpSpPr bwMode="auto">
          <a:xfrm>
            <a:off x="4038600" y="1752600"/>
            <a:ext cx="4953000" cy="4000500"/>
            <a:chOff x="2640" y="1104"/>
            <a:chExt cx="3120" cy="2520"/>
          </a:xfrm>
        </p:grpSpPr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2640" y="1152"/>
            <a:ext cx="3120" cy="2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Picture" r:id="rId4" imgW="4736601" imgH="3724979" progId="Word.Picture.8">
                    <p:embed/>
                  </p:oleObj>
                </mc:Choice>
                <mc:Fallback>
                  <p:oleObj name="Picture" r:id="rId4" imgW="4736601" imgH="3724979" progId="Word.Picture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152"/>
                          <a:ext cx="3120" cy="2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Oval 5"/>
            <p:cNvSpPr>
              <a:spLocks noChangeArrowheads="1"/>
            </p:cNvSpPr>
            <p:nvPr/>
          </p:nvSpPr>
          <p:spPr bwMode="auto">
            <a:xfrm>
              <a:off x="2640" y="1968"/>
              <a:ext cx="192" cy="81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1" name="Oval 6"/>
            <p:cNvSpPr>
              <a:spLocks noChangeArrowheads="1"/>
            </p:cNvSpPr>
            <p:nvPr/>
          </p:nvSpPr>
          <p:spPr bwMode="auto">
            <a:xfrm>
              <a:off x="5568" y="1968"/>
              <a:ext cx="192" cy="81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2" name="Oval 7"/>
            <p:cNvSpPr>
              <a:spLocks noChangeArrowheads="1"/>
            </p:cNvSpPr>
            <p:nvPr/>
          </p:nvSpPr>
          <p:spPr bwMode="auto">
            <a:xfrm rot="-5400000">
              <a:off x="4152" y="3120"/>
              <a:ext cx="192" cy="81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3" name="Oval 8"/>
            <p:cNvSpPr>
              <a:spLocks noChangeArrowheads="1"/>
            </p:cNvSpPr>
            <p:nvPr/>
          </p:nvSpPr>
          <p:spPr bwMode="auto">
            <a:xfrm rot="-5400000">
              <a:off x="4104" y="792"/>
              <a:ext cx="192" cy="81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 rot="-5400000">
              <a:off x="4456" y="1512"/>
              <a:ext cx="192" cy="624"/>
            </a:xfrm>
            <a:prstGeom prst="ellips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 rot="-5400000">
              <a:off x="4152" y="2520"/>
              <a:ext cx="192" cy="624"/>
            </a:xfrm>
            <a:prstGeom prst="ellips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Line 11"/>
            <p:cNvSpPr>
              <a:spLocks noChangeShapeType="1"/>
            </p:cNvSpPr>
            <p:nvPr/>
          </p:nvSpPr>
          <p:spPr bwMode="auto">
            <a:xfrm flipH="1">
              <a:off x="3504" y="1488"/>
              <a:ext cx="144" cy="33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12"/>
            <p:cNvSpPr>
              <a:spLocks noChangeShapeType="1"/>
            </p:cNvSpPr>
            <p:nvPr/>
          </p:nvSpPr>
          <p:spPr bwMode="auto">
            <a:xfrm>
              <a:off x="3648" y="1488"/>
              <a:ext cx="48" cy="81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 rot="-5400000">
              <a:off x="4304" y="2160"/>
              <a:ext cx="384" cy="288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 rot="-5400000">
              <a:off x="2736" y="1392"/>
              <a:ext cx="384" cy="288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 rot="-5400000">
              <a:off x="5232" y="1872"/>
              <a:ext cx="384" cy="288"/>
            </a:xfrm>
            <a:prstGeom prst="ellips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 rot="-5400000">
              <a:off x="3066" y="2097"/>
              <a:ext cx="144" cy="288"/>
            </a:xfrm>
            <a:prstGeom prst="ellips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 rot="-5400000">
              <a:off x="3480" y="1752"/>
              <a:ext cx="192" cy="624"/>
            </a:xfrm>
            <a:prstGeom prst="ellips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 rot="-5400000">
              <a:off x="4968" y="1944"/>
              <a:ext cx="192" cy="624"/>
            </a:xfrm>
            <a:prstGeom prst="ellips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ECA5850A-C7B9-4625-951B-97A9E7B98061}" type="slidenum">
              <a:rPr lang="en-US" altLang="en-US" sz="1200">
                <a:latin typeface="Arial" panose="020B0604020202020204" pitchFamily="34" charset="0"/>
              </a:rPr>
              <a:pPr algn="ctr"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649413" y="889000"/>
            <a:ext cx="5272087" cy="4141788"/>
            <a:chOff x="1039" y="560"/>
            <a:chExt cx="3321" cy="2609"/>
          </a:xfrm>
        </p:grpSpPr>
        <p:sp>
          <p:nvSpPr>
            <p:cNvPr id="32873" name="Rectangle 4"/>
            <p:cNvSpPr>
              <a:spLocks noChangeArrowheads="1"/>
            </p:cNvSpPr>
            <p:nvPr/>
          </p:nvSpPr>
          <p:spPr bwMode="auto">
            <a:xfrm rot="-5400000">
              <a:off x="3661" y="2018"/>
              <a:ext cx="12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sz="2000" baseline="-25000">
                  <a:solidFill>
                    <a:srgbClr val="CC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solidFill>
                    <a:srgbClr val="CC0000"/>
                  </a:solidFill>
                  <a:latin typeface="Arial" panose="020B0604020202020204" pitchFamily="34" charset="0"/>
                </a:rPr>
                <a:t>C (cementite)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74" name="Line 5"/>
            <p:cNvSpPr>
              <a:spLocks noChangeShapeType="1"/>
            </p:cNvSpPr>
            <p:nvPr/>
          </p:nvSpPr>
          <p:spPr bwMode="auto">
            <a:xfrm>
              <a:off x="1371" y="2311"/>
              <a:ext cx="2754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Rectangle 6"/>
            <p:cNvSpPr>
              <a:spLocks noChangeArrowheads="1"/>
            </p:cNvSpPr>
            <p:nvPr/>
          </p:nvSpPr>
          <p:spPr bwMode="auto">
            <a:xfrm>
              <a:off x="1330" y="786"/>
              <a:ext cx="2798" cy="20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76" name="Freeform 7"/>
            <p:cNvSpPr>
              <a:spLocks/>
            </p:cNvSpPr>
            <p:nvPr/>
          </p:nvSpPr>
          <p:spPr bwMode="auto">
            <a:xfrm>
              <a:off x="1327" y="986"/>
              <a:ext cx="889" cy="1319"/>
            </a:xfrm>
            <a:custGeom>
              <a:avLst/>
              <a:gdLst>
                <a:gd name="T0" fmla="*/ 7 w 934"/>
                <a:gd name="T1" fmla="*/ 196 h 1398"/>
                <a:gd name="T2" fmla="*/ 103 w 934"/>
                <a:gd name="T3" fmla="*/ 0 h 1398"/>
                <a:gd name="T4" fmla="*/ 851 w 934"/>
                <a:gd name="T5" fmla="*/ 564 h 1398"/>
                <a:gd name="T6" fmla="*/ 889 w 934"/>
                <a:gd name="T7" fmla="*/ 596 h 1398"/>
                <a:gd name="T8" fmla="*/ 538 w 934"/>
                <a:gd name="T9" fmla="*/ 1046 h 1398"/>
                <a:gd name="T10" fmla="*/ 423 w 934"/>
                <a:gd name="T11" fmla="*/ 1192 h 1398"/>
                <a:gd name="T12" fmla="*/ 320 w 934"/>
                <a:gd name="T13" fmla="*/ 1319 h 1398"/>
                <a:gd name="T14" fmla="*/ 275 w 934"/>
                <a:gd name="T15" fmla="*/ 1306 h 1398"/>
                <a:gd name="T16" fmla="*/ 230 w 934"/>
                <a:gd name="T17" fmla="*/ 1268 h 1398"/>
                <a:gd name="T18" fmla="*/ 186 w 934"/>
                <a:gd name="T19" fmla="*/ 1224 h 1398"/>
                <a:gd name="T20" fmla="*/ 128 w 934"/>
                <a:gd name="T21" fmla="*/ 1166 h 1398"/>
                <a:gd name="T22" fmla="*/ 89 w 934"/>
                <a:gd name="T23" fmla="*/ 1110 h 1398"/>
                <a:gd name="T24" fmla="*/ 38 w 934"/>
                <a:gd name="T25" fmla="*/ 1040 h 1398"/>
                <a:gd name="T26" fmla="*/ 0 w 934"/>
                <a:gd name="T27" fmla="*/ 970 h 1398"/>
                <a:gd name="T28" fmla="*/ 7 w 934"/>
                <a:gd name="T29" fmla="*/ 196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8"/>
            <p:cNvSpPr>
              <a:spLocks/>
            </p:cNvSpPr>
            <p:nvPr/>
          </p:nvSpPr>
          <p:spPr bwMode="auto">
            <a:xfrm>
              <a:off x="1333" y="991"/>
              <a:ext cx="890" cy="1314"/>
            </a:xfrm>
            <a:custGeom>
              <a:avLst/>
              <a:gdLst>
                <a:gd name="T0" fmla="*/ 7 w 934"/>
                <a:gd name="T1" fmla="*/ 197 h 1392"/>
                <a:gd name="T2" fmla="*/ 96 w 934"/>
                <a:gd name="T3" fmla="*/ 0 h 1392"/>
                <a:gd name="T4" fmla="*/ 852 w 934"/>
                <a:gd name="T5" fmla="*/ 559 h 1392"/>
                <a:gd name="T6" fmla="*/ 890 w 934"/>
                <a:gd name="T7" fmla="*/ 591 h 1392"/>
                <a:gd name="T8" fmla="*/ 537 w 934"/>
                <a:gd name="T9" fmla="*/ 1041 h 1392"/>
                <a:gd name="T10" fmla="*/ 416 w 934"/>
                <a:gd name="T11" fmla="*/ 1187 h 1392"/>
                <a:gd name="T12" fmla="*/ 320 w 934"/>
                <a:gd name="T13" fmla="*/ 1314 h 1392"/>
                <a:gd name="T14" fmla="*/ 269 w 934"/>
                <a:gd name="T15" fmla="*/ 1301 h 1392"/>
                <a:gd name="T16" fmla="*/ 231 w 934"/>
                <a:gd name="T17" fmla="*/ 1270 h 1392"/>
                <a:gd name="T18" fmla="*/ 179 w 934"/>
                <a:gd name="T19" fmla="*/ 1219 h 1392"/>
                <a:gd name="T20" fmla="*/ 128 w 934"/>
                <a:gd name="T21" fmla="*/ 1161 h 1392"/>
                <a:gd name="T22" fmla="*/ 90 w 934"/>
                <a:gd name="T23" fmla="*/ 1104 h 1392"/>
                <a:gd name="T24" fmla="*/ 31 w 934"/>
                <a:gd name="T25" fmla="*/ 1041 h 1392"/>
                <a:gd name="T26" fmla="*/ 0 w 934"/>
                <a:gd name="T27" fmla="*/ 965 h 1392"/>
                <a:gd name="T28" fmla="*/ 0 w 934"/>
                <a:gd name="T29" fmla="*/ 191 h 1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2"/>
                <a:gd name="T47" fmla="*/ 934 w 934"/>
                <a:gd name="T48" fmla="*/ 1392 h 13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2">
                  <a:moveTo>
                    <a:pt x="7" y="209"/>
                  </a:moveTo>
                  <a:lnTo>
                    <a:pt x="101" y="0"/>
                  </a:lnTo>
                  <a:lnTo>
                    <a:pt x="894" y="592"/>
                  </a:lnTo>
                  <a:lnTo>
                    <a:pt x="934" y="626"/>
                  </a:lnTo>
                  <a:lnTo>
                    <a:pt x="564" y="1103"/>
                  </a:lnTo>
                  <a:lnTo>
                    <a:pt x="437" y="1257"/>
                  </a:lnTo>
                  <a:lnTo>
                    <a:pt x="336" y="1392"/>
                  </a:lnTo>
                  <a:lnTo>
                    <a:pt x="282" y="1378"/>
                  </a:lnTo>
                  <a:lnTo>
                    <a:pt x="242" y="1345"/>
                  </a:lnTo>
                  <a:lnTo>
                    <a:pt x="188" y="1291"/>
                  </a:lnTo>
                  <a:lnTo>
                    <a:pt x="134" y="1230"/>
                  </a:lnTo>
                  <a:lnTo>
                    <a:pt x="94" y="1170"/>
                  </a:lnTo>
                  <a:lnTo>
                    <a:pt x="33" y="1103"/>
                  </a:lnTo>
                  <a:lnTo>
                    <a:pt x="0" y="1022"/>
                  </a:lnTo>
                  <a:lnTo>
                    <a:pt x="0" y="20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9"/>
            <p:cNvSpPr>
              <a:spLocks/>
            </p:cNvSpPr>
            <p:nvPr/>
          </p:nvSpPr>
          <p:spPr bwMode="auto">
            <a:xfrm>
              <a:off x="1327" y="788"/>
              <a:ext cx="2798" cy="788"/>
            </a:xfrm>
            <a:custGeom>
              <a:avLst/>
              <a:gdLst>
                <a:gd name="T0" fmla="*/ 7 w 2937"/>
                <a:gd name="T1" fmla="*/ 0 h 834"/>
                <a:gd name="T2" fmla="*/ 0 w 2937"/>
                <a:gd name="T3" fmla="*/ 95 h 834"/>
                <a:gd name="T4" fmla="*/ 173 w 2937"/>
                <a:gd name="T5" fmla="*/ 146 h 834"/>
                <a:gd name="T6" fmla="*/ 269 w 2937"/>
                <a:gd name="T7" fmla="*/ 191 h 834"/>
                <a:gd name="T8" fmla="*/ 384 w 2937"/>
                <a:gd name="T9" fmla="*/ 229 h 834"/>
                <a:gd name="T10" fmla="*/ 736 w 2937"/>
                <a:gd name="T11" fmla="*/ 350 h 834"/>
                <a:gd name="T12" fmla="*/ 1139 w 2937"/>
                <a:gd name="T13" fmla="*/ 502 h 834"/>
                <a:gd name="T14" fmla="*/ 1556 w 2937"/>
                <a:gd name="T15" fmla="*/ 667 h 834"/>
                <a:gd name="T16" fmla="*/ 1805 w 2937"/>
                <a:gd name="T17" fmla="*/ 788 h 834"/>
                <a:gd name="T18" fmla="*/ 1972 w 2937"/>
                <a:gd name="T19" fmla="*/ 730 h 834"/>
                <a:gd name="T20" fmla="*/ 2241 w 2937"/>
                <a:gd name="T21" fmla="*/ 680 h 834"/>
                <a:gd name="T22" fmla="*/ 2523 w 2937"/>
                <a:gd name="T23" fmla="*/ 629 h 834"/>
                <a:gd name="T24" fmla="*/ 2708 w 2937"/>
                <a:gd name="T25" fmla="*/ 610 h 834"/>
                <a:gd name="T26" fmla="*/ 2798 w 2937"/>
                <a:gd name="T27" fmla="*/ 604 h 834"/>
                <a:gd name="T28" fmla="*/ 2798 w 2937"/>
                <a:gd name="T29" fmla="*/ 0 h 834"/>
                <a:gd name="T30" fmla="*/ 7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10"/>
            <p:cNvSpPr>
              <a:spLocks/>
            </p:cNvSpPr>
            <p:nvPr/>
          </p:nvSpPr>
          <p:spPr bwMode="auto">
            <a:xfrm>
              <a:off x="1333" y="788"/>
              <a:ext cx="2792" cy="788"/>
            </a:xfrm>
            <a:custGeom>
              <a:avLst/>
              <a:gdLst>
                <a:gd name="T0" fmla="*/ 0 w 2930"/>
                <a:gd name="T1" fmla="*/ 0 h 834"/>
                <a:gd name="T2" fmla="*/ 0 w 2930"/>
                <a:gd name="T3" fmla="*/ 102 h 834"/>
                <a:gd name="T4" fmla="*/ 167 w 2930"/>
                <a:gd name="T5" fmla="*/ 153 h 834"/>
                <a:gd name="T6" fmla="*/ 262 w 2930"/>
                <a:gd name="T7" fmla="*/ 197 h 834"/>
                <a:gd name="T8" fmla="*/ 377 w 2930"/>
                <a:gd name="T9" fmla="*/ 235 h 834"/>
                <a:gd name="T10" fmla="*/ 730 w 2930"/>
                <a:gd name="T11" fmla="*/ 350 h 834"/>
                <a:gd name="T12" fmla="*/ 1133 w 2930"/>
                <a:gd name="T13" fmla="*/ 508 h 834"/>
                <a:gd name="T14" fmla="*/ 1549 w 2930"/>
                <a:gd name="T15" fmla="*/ 667 h 834"/>
                <a:gd name="T16" fmla="*/ 1799 w 2930"/>
                <a:gd name="T17" fmla="*/ 788 h 834"/>
                <a:gd name="T18" fmla="*/ 1966 w 2930"/>
                <a:gd name="T19" fmla="*/ 737 h 834"/>
                <a:gd name="T20" fmla="*/ 2235 w 2930"/>
                <a:gd name="T21" fmla="*/ 680 h 834"/>
                <a:gd name="T22" fmla="*/ 2517 w 2930"/>
                <a:gd name="T23" fmla="*/ 635 h 834"/>
                <a:gd name="T24" fmla="*/ 2702 w 2930"/>
                <a:gd name="T25" fmla="*/ 616 h 834"/>
                <a:gd name="T26" fmla="*/ 2792 w 2930"/>
                <a:gd name="T27" fmla="*/ 610 h 834"/>
                <a:gd name="T28" fmla="*/ 2792 w 2930"/>
                <a:gd name="T29" fmla="*/ 0 h 834"/>
                <a:gd name="T30" fmla="*/ 0 w 2930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0"/>
                <a:gd name="T49" fmla="*/ 0 h 834"/>
                <a:gd name="T50" fmla="*/ 2930 w 2930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0" h="834">
                  <a:moveTo>
                    <a:pt x="0" y="0"/>
                  </a:moveTo>
                  <a:lnTo>
                    <a:pt x="0" y="108"/>
                  </a:lnTo>
                  <a:lnTo>
                    <a:pt x="175" y="162"/>
                  </a:lnTo>
                  <a:lnTo>
                    <a:pt x="275" y="209"/>
                  </a:lnTo>
                  <a:lnTo>
                    <a:pt x="396" y="249"/>
                  </a:lnTo>
                  <a:lnTo>
                    <a:pt x="766" y="370"/>
                  </a:lnTo>
                  <a:lnTo>
                    <a:pt x="1189" y="538"/>
                  </a:lnTo>
                  <a:lnTo>
                    <a:pt x="1626" y="706"/>
                  </a:lnTo>
                  <a:lnTo>
                    <a:pt x="1888" y="834"/>
                  </a:lnTo>
                  <a:lnTo>
                    <a:pt x="2063" y="780"/>
                  </a:lnTo>
                  <a:lnTo>
                    <a:pt x="2345" y="720"/>
                  </a:lnTo>
                  <a:lnTo>
                    <a:pt x="2641" y="672"/>
                  </a:lnTo>
                  <a:lnTo>
                    <a:pt x="2836" y="652"/>
                  </a:lnTo>
                  <a:lnTo>
                    <a:pt x="2930" y="646"/>
                  </a:lnTo>
                  <a:lnTo>
                    <a:pt x="293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11"/>
            <p:cNvSpPr>
              <a:spLocks/>
            </p:cNvSpPr>
            <p:nvPr/>
          </p:nvSpPr>
          <p:spPr bwMode="auto">
            <a:xfrm>
              <a:off x="1328" y="1975"/>
              <a:ext cx="39" cy="907"/>
            </a:xfrm>
            <a:custGeom>
              <a:avLst/>
              <a:gdLst>
                <a:gd name="T0" fmla="*/ 0 w 41"/>
                <a:gd name="T1" fmla="*/ 0 h 961"/>
                <a:gd name="T2" fmla="*/ 39 w 41"/>
                <a:gd name="T3" fmla="*/ 336 h 961"/>
                <a:gd name="T4" fmla="*/ 0 w 41"/>
                <a:gd name="T5" fmla="*/ 907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12"/>
            <p:cNvSpPr>
              <a:spLocks/>
            </p:cNvSpPr>
            <p:nvPr/>
          </p:nvSpPr>
          <p:spPr bwMode="auto">
            <a:xfrm>
              <a:off x="1331" y="1982"/>
              <a:ext cx="32" cy="900"/>
            </a:xfrm>
            <a:custGeom>
              <a:avLst/>
              <a:gdLst>
                <a:gd name="T0" fmla="*/ 0 w 34"/>
                <a:gd name="T1" fmla="*/ 0 h 954"/>
                <a:gd name="T2" fmla="*/ 32 w 34"/>
                <a:gd name="T3" fmla="*/ 329 h 954"/>
                <a:gd name="T4" fmla="*/ 0 w 34"/>
                <a:gd name="T5" fmla="*/ 900 h 954"/>
                <a:gd name="T6" fmla="*/ 0 w 34"/>
                <a:gd name="T7" fmla="*/ 0 h 9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54"/>
                <a:gd name="T14" fmla="*/ 34 w 34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54">
                  <a:moveTo>
                    <a:pt x="0" y="0"/>
                  </a:moveTo>
                  <a:lnTo>
                    <a:pt x="34" y="349"/>
                  </a:lnTo>
                  <a:lnTo>
                    <a:pt x="0" y="9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Line 13"/>
            <p:cNvSpPr>
              <a:spLocks noChangeShapeType="1"/>
            </p:cNvSpPr>
            <p:nvPr/>
          </p:nvSpPr>
          <p:spPr bwMode="auto">
            <a:xfrm>
              <a:off x="2213" y="1588"/>
              <a:ext cx="1917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Line 14"/>
            <p:cNvSpPr>
              <a:spLocks noChangeShapeType="1"/>
            </p:cNvSpPr>
            <p:nvPr/>
          </p:nvSpPr>
          <p:spPr bwMode="auto">
            <a:xfrm>
              <a:off x="1385" y="986"/>
              <a:ext cx="1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15"/>
            <p:cNvSpPr>
              <a:spLocks/>
            </p:cNvSpPr>
            <p:nvPr/>
          </p:nvSpPr>
          <p:spPr bwMode="auto">
            <a:xfrm>
              <a:off x="1320" y="897"/>
              <a:ext cx="58" cy="254"/>
            </a:xfrm>
            <a:custGeom>
              <a:avLst/>
              <a:gdLst>
                <a:gd name="T0" fmla="*/ 0 w 61"/>
                <a:gd name="T1" fmla="*/ 0 h 269"/>
                <a:gd name="T2" fmla="*/ 58 w 61"/>
                <a:gd name="T3" fmla="*/ 89 h 269"/>
                <a:gd name="T4" fmla="*/ 7 w 61"/>
                <a:gd name="T5" fmla="*/ 254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16"/>
            <p:cNvSpPr>
              <a:spLocks/>
            </p:cNvSpPr>
            <p:nvPr/>
          </p:nvSpPr>
          <p:spPr bwMode="auto">
            <a:xfrm>
              <a:off x="1327" y="903"/>
              <a:ext cx="51" cy="248"/>
            </a:xfrm>
            <a:custGeom>
              <a:avLst/>
              <a:gdLst>
                <a:gd name="T0" fmla="*/ 0 w 54"/>
                <a:gd name="T1" fmla="*/ 0 h 263"/>
                <a:gd name="T2" fmla="*/ 51 w 54"/>
                <a:gd name="T3" fmla="*/ 89 h 263"/>
                <a:gd name="T4" fmla="*/ 0 w 54"/>
                <a:gd name="T5" fmla="*/ 248 h 263"/>
                <a:gd name="T6" fmla="*/ 0 w 54"/>
                <a:gd name="T7" fmla="*/ 7 h 2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263"/>
                <a:gd name="T14" fmla="*/ 54 w 54"/>
                <a:gd name="T15" fmla="*/ 263 h 2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263">
                  <a:moveTo>
                    <a:pt x="0" y="0"/>
                  </a:moveTo>
                  <a:lnTo>
                    <a:pt x="54" y="94"/>
                  </a:lnTo>
                  <a:lnTo>
                    <a:pt x="0" y="263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Rectangle 17"/>
            <p:cNvSpPr>
              <a:spLocks noChangeArrowheads="1"/>
            </p:cNvSpPr>
            <p:nvPr/>
          </p:nvSpPr>
          <p:spPr bwMode="auto">
            <a:xfrm>
              <a:off x="1039" y="738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87" name="Rectangle 18"/>
            <p:cNvSpPr>
              <a:spLocks noChangeArrowheads="1"/>
            </p:cNvSpPr>
            <p:nvPr/>
          </p:nvSpPr>
          <p:spPr bwMode="auto">
            <a:xfrm>
              <a:off x="1051" y="1081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88" name="Line 19"/>
            <p:cNvSpPr>
              <a:spLocks noChangeShapeType="1"/>
            </p:cNvSpPr>
            <p:nvPr/>
          </p:nvSpPr>
          <p:spPr bwMode="auto">
            <a:xfrm>
              <a:off x="1320" y="1138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Line 20"/>
            <p:cNvSpPr>
              <a:spLocks noChangeShapeType="1"/>
            </p:cNvSpPr>
            <p:nvPr/>
          </p:nvSpPr>
          <p:spPr bwMode="auto">
            <a:xfrm>
              <a:off x="1320" y="1487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Line 21"/>
            <p:cNvSpPr>
              <a:spLocks noChangeShapeType="1"/>
            </p:cNvSpPr>
            <p:nvPr/>
          </p:nvSpPr>
          <p:spPr bwMode="auto">
            <a:xfrm>
              <a:off x="1320" y="1835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Line 22"/>
            <p:cNvSpPr>
              <a:spLocks noChangeShapeType="1"/>
            </p:cNvSpPr>
            <p:nvPr/>
          </p:nvSpPr>
          <p:spPr bwMode="auto">
            <a:xfrm>
              <a:off x="1320" y="218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Line 23"/>
            <p:cNvSpPr>
              <a:spLocks noChangeShapeType="1"/>
            </p:cNvSpPr>
            <p:nvPr/>
          </p:nvSpPr>
          <p:spPr bwMode="auto">
            <a:xfrm>
              <a:off x="1320" y="253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Rectangle 24"/>
            <p:cNvSpPr>
              <a:spLocks noChangeArrowheads="1"/>
            </p:cNvSpPr>
            <p:nvPr/>
          </p:nvSpPr>
          <p:spPr bwMode="auto">
            <a:xfrm>
              <a:off x="1045" y="1424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1200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94" name="Rectangle 25"/>
            <p:cNvSpPr>
              <a:spLocks noChangeArrowheads="1"/>
            </p:cNvSpPr>
            <p:nvPr/>
          </p:nvSpPr>
          <p:spPr bwMode="auto">
            <a:xfrm>
              <a:off x="1051" y="1779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1000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95" name="Rectangle 26"/>
            <p:cNvSpPr>
              <a:spLocks noChangeArrowheads="1"/>
            </p:cNvSpPr>
            <p:nvPr/>
          </p:nvSpPr>
          <p:spPr bwMode="auto">
            <a:xfrm>
              <a:off x="1109" y="2134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800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96" name="Rectangle 27"/>
            <p:cNvSpPr>
              <a:spLocks noChangeArrowheads="1"/>
            </p:cNvSpPr>
            <p:nvPr/>
          </p:nvSpPr>
          <p:spPr bwMode="auto">
            <a:xfrm>
              <a:off x="1109" y="2483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97" name="Rectangle 28"/>
            <p:cNvSpPr>
              <a:spLocks noChangeArrowheads="1"/>
            </p:cNvSpPr>
            <p:nvPr/>
          </p:nvSpPr>
          <p:spPr bwMode="auto">
            <a:xfrm>
              <a:off x="1115" y="2807"/>
              <a:ext cx="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400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98" name="Rectangle 29"/>
            <p:cNvSpPr>
              <a:spLocks noChangeArrowheads="1"/>
            </p:cNvSpPr>
            <p:nvPr/>
          </p:nvSpPr>
          <p:spPr bwMode="auto">
            <a:xfrm>
              <a:off x="1295" y="2883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99" name="Rectangle 30"/>
            <p:cNvSpPr>
              <a:spLocks noChangeArrowheads="1"/>
            </p:cNvSpPr>
            <p:nvPr/>
          </p:nvSpPr>
          <p:spPr bwMode="auto">
            <a:xfrm>
              <a:off x="1717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0" name="Rectangle 31"/>
            <p:cNvSpPr>
              <a:spLocks noChangeArrowheads="1"/>
            </p:cNvSpPr>
            <p:nvPr/>
          </p:nvSpPr>
          <p:spPr bwMode="auto">
            <a:xfrm>
              <a:off x="214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1" name="Rectangle 32"/>
            <p:cNvSpPr>
              <a:spLocks noChangeArrowheads="1"/>
            </p:cNvSpPr>
            <p:nvPr/>
          </p:nvSpPr>
          <p:spPr bwMode="auto">
            <a:xfrm>
              <a:off x="2555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2" name="Rectangle 33"/>
            <p:cNvSpPr>
              <a:spLocks noChangeArrowheads="1"/>
            </p:cNvSpPr>
            <p:nvPr/>
          </p:nvSpPr>
          <p:spPr bwMode="auto">
            <a:xfrm>
              <a:off x="2972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3" name="Rectangle 34"/>
            <p:cNvSpPr>
              <a:spLocks noChangeArrowheads="1"/>
            </p:cNvSpPr>
            <p:nvPr/>
          </p:nvSpPr>
          <p:spPr bwMode="auto">
            <a:xfrm>
              <a:off x="3388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4" name="Rectangle 35"/>
            <p:cNvSpPr>
              <a:spLocks noChangeArrowheads="1"/>
            </p:cNvSpPr>
            <p:nvPr/>
          </p:nvSpPr>
          <p:spPr bwMode="auto">
            <a:xfrm>
              <a:off x="3810" y="2889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5" name="Rectangle 36"/>
            <p:cNvSpPr>
              <a:spLocks noChangeArrowheads="1"/>
            </p:cNvSpPr>
            <p:nvPr/>
          </p:nvSpPr>
          <p:spPr bwMode="auto">
            <a:xfrm>
              <a:off x="4047" y="2889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6.7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6" name="Rectangle 37"/>
            <p:cNvSpPr>
              <a:spLocks noChangeArrowheads="1"/>
            </p:cNvSpPr>
            <p:nvPr/>
          </p:nvSpPr>
          <p:spPr bwMode="auto">
            <a:xfrm>
              <a:off x="2831" y="102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7" name="Rectangle 38"/>
            <p:cNvSpPr>
              <a:spLocks noChangeArrowheads="1"/>
            </p:cNvSpPr>
            <p:nvPr/>
          </p:nvSpPr>
          <p:spPr bwMode="auto">
            <a:xfrm>
              <a:off x="1685" y="1316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8" name="Rectangle 39"/>
            <p:cNvSpPr>
              <a:spLocks noChangeArrowheads="1"/>
            </p:cNvSpPr>
            <p:nvPr/>
          </p:nvSpPr>
          <p:spPr bwMode="auto">
            <a:xfrm>
              <a:off x="1350" y="1511"/>
              <a:ext cx="7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(austenite)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09" name="Line 40"/>
            <p:cNvSpPr>
              <a:spLocks noChangeShapeType="1"/>
            </p:cNvSpPr>
            <p:nvPr/>
          </p:nvSpPr>
          <p:spPr bwMode="auto">
            <a:xfrm flipV="1">
              <a:off x="1750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Line 41"/>
            <p:cNvSpPr>
              <a:spLocks noChangeShapeType="1"/>
            </p:cNvSpPr>
            <p:nvPr/>
          </p:nvSpPr>
          <p:spPr bwMode="auto">
            <a:xfrm flipV="1">
              <a:off x="216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Line 42"/>
            <p:cNvSpPr>
              <a:spLocks noChangeShapeType="1"/>
            </p:cNvSpPr>
            <p:nvPr/>
          </p:nvSpPr>
          <p:spPr bwMode="auto">
            <a:xfrm flipV="1">
              <a:off x="2576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Line 43"/>
            <p:cNvSpPr>
              <a:spLocks noChangeShapeType="1"/>
            </p:cNvSpPr>
            <p:nvPr/>
          </p:nvSpPr>
          <p:spPr bwMode="auto">
            <a:xfrm flipV="1">
              <a:off x="298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Line 44"/>
            <p:cNvSpPr>
              <a:spLocks noChangeShapeType="1"/>
            </p:cNvSpPr>
            <p:nvPr/>
          </p:nvSpPr>
          <p:spPr bwMode="auto">
            <a:xfrm flipV="1">
              <a:off x="3414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Line 45"/>
            <p:cNvSpPr>
              <a:spLocks noChangeShapeType="1"/>
            </p:cNvSpPr>
            <p:nvPr/>
          </p:nvSpPr>
          <p:spPr bwMode="auto">
            <a:xfrm flipV="1">
              <a:off x="3849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Rectangle 46"/>
            <p:cNvSpPr>
              <a:spLocks noChangeArrowheads="1"/>
            </p:cNvSpPr>
            <p:nvPr/>
          </p:nvSpPr>
          <p:spPr bwMode="auto">
            <a:xfrm>
              <a:off x="2075" y="1271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16" name="Rectangle 47"/>
            <p:cNvSpPr>
              <a:spLocks noChangeArrowheads="1"/>
            </p:cNvSpPr>
            <p:nvPr/>
          </p:nvSpPr>
          <p:spPr bwMode="auto">
            <a:xfrm>
              <a:off x="2157" y="127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17" name="Rectangle 48"/>
            <p:cNvSpPr>
              <a:spLocks noChangeArrowheads="1"/>
            </p:cNvSpPr>
            <p:nvPr/>
          </p:nvSpPr>
          <p:spPr bwMode="auto">
            <a:xfrm>
              <a:off x="2863" y="1842"/>
              <a:ext cx="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18" name="Rectangle 49"/>
            <p:cNvSpPr>
              <a:spLocks noChangeArrowheads="1"/>
            </p:cNvSpPr>
            <p:nvPr/>
          </p:nvSpPr>
          <p:spPr bwMode="auto">
            <a:xfrm>
              <a:off x="2939" y="1848"/>
              <a:ext cx="4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 +Fe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32919" name="Rectangle 50"/>
            <p:cNvSpPr>
              <a:spLocks noChangeArrowheads="1"/>
            </p:cNvSpPr>
            <p:nvPr/>
          </p:nvSpPr>
          <p:spPr bwMode="auto">
            <a:xfrm>
              <a:off x="2703" y="2515"/>
              <a:ext cx="1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20" name="Rectangle 51"/>
            <p:cNvSpPr>
              <a:spLocks noChangeArrowheads="1"/>
            </p:cNvSpPr>
            <p:nvPr/>
          </p:nvSpPr>
          <p:spPr bwMode="auto">
            <a:xfrm>
              <a:off x="2800" y="2521"/>
              <a:ext cx="4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 +Fe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21" name="Rectangle 52"/>
            <p:cNvSpPr>
              <a:spLocks noChangeArrowheads="1"/>
            </p:cNvSpPr>
            <p:nvPr/>
          </p:nvSpPr>
          <p:spPr bwMode="auto">
            <a:xfrm>
              <a:off x="3581" y="1429"/>
              <a:ext cx="4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+Fe</a:t>
              </a:r>
              <a:r>
                <a:rPr lang="en-US" altLang="en-US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000" i="1">
                <a:latin typeface="Arial" panose="020B0604020202020204" pitchFamily="34" charset="0"/>
              </a:endParaRPr>
            </a:p>
          </p:txBody>
        </p:sp>
        <p:sp>
          <p:nvSpPr>
            <p:cNvPr id="32922" name="Rectangle 53"/>
            <p:cNvSpPr>
              <a:spLocks noChangeArrowheads="1"/>
            </p:cNvSpPr>
            <p:nvPr/>
          </p:nvSpPr>
          <p:spPr bwMode="auto">
            <a:xfrm>
              <a:off x="1135" y="839"/>
              <a:ext cx="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66CC00"/>
                  </a:solidFill>
                  <a:latin typeface="Symbol" panose="05050102010706020507" pitchFamily="18" charset="2"/>
                </a:rPr>
                <a:t>d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23" name="Rectangle 54"/>
            <p:cNvSpPr>
              <a:spLocks noChangeArrowheads="1"/>
            </p:cNvSpPr>
            <p:nvPr/>
          </p:nvSpPr>
          <p:spPr bwMode="auto">
            <a:xfrm>
              <a:off x="1225" y="3003"/>
              <a:ext cx="2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(Fe)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24" name="Rectangle 55"/>
            <p:cNvSpPr>
              <a:spLocks noChangeArrowheads="1"/>
            </p:cNvSpPr>
            <p:nvPr/>
          </p:nvSpPr>
          <p:spPr bwMode="auto">
            <a:xfrm>
              <a:off x="3599" y="2996"/>
              <a:ext cx="5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C, </a:t>
              </a:r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wt%C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grpSp>
          <p:nvGrpSpPr>
            <p:cNvPr id="32925" name="Group 56"/>
            <p:cNvGrpSpPr>
              <a:grpSpLocks/>
            </p:cNvGrpSpPr>
            <p:nvPr/>
          </p:nvGrpSpPr>
          <p:grpSpPr bwMode="auto">
            <a:xfrm>
              <a:off x="1199" y="947"/>
              <a:ext cx="153" cy="58"/>
              <a:chOff x="2075" y="1107"/>
              <a:chExt cx="161" cy="61"/>
            </a:xfrm>
          </p:grpSpPr>
          <p:sp>
            <p:nvSpPr>
              <p:cNvPr id="32931" name="Freeform 57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2" name="Line 58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926" name="Rectangle 59"/>
            <p:cNvSpPr>
              <a:spLocks noChangeArrowheads="1"/>
            </p:cNvSpPr>
            <p:nvPr/>
          </p:nvSpPr>
          <p:spPr bwMode="auto">
            <a:xfrm>
              <a:off x="2464" y="1450"/>
              <a:ext cx="40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777777"/>
                  </a:solidFill>
                  <a:latin typeface="Arial" panose="020B0604020202020204" pitchFamily="34" charset="0"/>
                </a:rPr>
                <a:t>1148°C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27" name="Rectangle 60"/>
            <p:cNvSpPr>
              <a:spLocks noChangeArrowheads="1"/>
            </p:cNvSpPr>
            <p:nvPr/>
          </p:nvSpPr>
          <p:spPr bwMode="auto">
            <a:xfrm>
              <a:off x="1218" y="560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(°C)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28" name="Rectangle 61"/>
            <p:cNvSpPr>
              <a:spLocks noChangeArrowheads="1"/>
            </p:cNvSpPr>
            <p:nvPr/>
          </p:nvSpPr>
          <p:spPr bwMode="auto">
            <a:xfrm>
              <a:off x="1192" y="2301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solidFill>
                    <a:srgbClr val="00CCCC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929" name="Line 62"/>
            <p:cNvSpPr>
              <a:spLocks noChangeShapeType="1"/>
            </p:cNvSpPr>
            <p:nvPr/>
          </p:nvSpPr>
          <p:spPr bwMode="auto">
            <a:xfrm flipV="1">
              <a:off x="4128" y="1393"/>
              <a:ext cx="0" cy="148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Rectangle 63"/>
            <p:cNvSpPr>
              <a:spLocks noChangeArrowheads="1"/>
            </p:cNvSpPr>
            <p:nvPr/>
          </p:nvSpPr>
          <p:spPr bwMode="auto">
            <a:xfrm>
              <a:off x="2134" y="2180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Hyper</a:t>
            </a:r>
            <a:r>
              <a:rPr lang="en-US" altLang="en-US" smtClean="0">
                <a:solidFill>
                  <a:schemeClr val="tx1"/>
                </a:solidFill>
              </a:rPr>
              <a:t>eutectoid Steel</a:t>
            </a:r>
          </a:p>
        </p:txBody>
      </p:sp>
      <p:grpSp>
        <p:nvGrpSpPr>
          <p:cNvPr id="32773" name="Group 65"/>
          <p:cNvGrpSpPr>
            <a:grpSpLocks/>
          </p:cNvGrpSpPr>
          <p:nvPr/>
        </p:nvGrpSpPr>
        <p:grpSpPr bwMode="auto">
          <a:xfrm>
            <a:off x="6826250" y="1676400"/>
            <a:ext cx="838200" cy="547688"/>
            <a:chOff x="4300" y="1209"/>
            <a:chExt cx="528" cy="345"/>
          </a:xfrm>
        </p:grpSpPr>
        <p:sp>
          <p:nvSpPr>
            <p:cNvPr id="32871" name="Rectangle 66"/>
            <p:cNvSpPr>
              <a:spLocks noChangeArrowheads="1"/>
            </p:cNvSpPr>
            <p:nvPr/>
          </p:nvSpPr>
          <p:spPr bwMode="auto">
            <a:xfrm>
              <a:off x="4300" y="1209"/>
              <a:ext cx="4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(Fe-C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72" name="Rectangle 67"/>
            <p:cNvSpPr>
              <a:spLocks noChangeArrowheads="1"/>
            </p:cNvSpPr>
            <p:nvPr/>
          </p:nvSpPr>
          <p:spPr bwMode="auto">
            <a:xfrm>
              <a:off x="4300" y="1381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</a:rPr>
                <a:t>System)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sp>
        <p:nvSpPr>
          <p:cNvPr id="32774" name="Line 69"/>
          <p:cNvSpPr>
            <a:spLocks noChangeShapeType="1"/>
          </p:cNvSpPr>
          <p:nvPr/>
        </p:nvSpPr>
        <p:spPr bwMode="auto">
          <a:xfrm>
            <a:off x="3527425" y="2525713"/>
            <a:ext cx="0" cy="2046287"/>
          </a:xfrm>
          <a:prstGeom prst="line">
            <a:avLst/>
          </a:prstGeom>
          <a:noFill/>
          <a:ln w="19050">
            <a:solidFill>
              <a:srgbClr val="77777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2"/>
          <p:cNvSpPr>
            <a:spLocks noChangeShapeType="1"/>
          </p:cNvSpPr>
          <p:nvPr/>
        </p:nvSpPr>
        <p:spPr bwMode="auto">
          <a:xfrm flipV="1">
            <a:off x="2959100" y="2908300"/>
            <a:ext cx="0" cy="1612900"/>
          </a:xfrm>
          <a:prstGeom prst="line">
            <a:avLst/>
          </a:prstGeom>
          <a:noFill/>
          <a:ln w="19050">
            <a:solidFill>
              <a:srgbClr val="DD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74"/>
          <p:cNvSpPr>
            <a:spLocks noChangeShapeType="1"/>
          </p:cNvSpPr>
          <p:nvPr/>
        </p:nvSpPr>
        <p:spPr bwMode="auto">
          <a:xfrm>
            <a:off x="2603500" y="3711575"/>
            <a:ext cx="0" cy="847725"/>
          </a:xfrm>
          <a:prstGeom prst="line">
            <a:avLst/>
          </a:prstGeom>
          <a:noFill/>
          <a:ln w="19050">
            <a:solidFill>
              <a:srgbClr val="77777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Oval 75"/>
          <p:cNvSpPr>
            <a:spLocks noChangeArrowheads="1"/>
          </p:cNvSpPr>
          <p:nvPr/>
        </p:nvSpPr>
        <p:spPr bwMode="auto">
          <a:xfrm>
            <a:off x="2563813" y="3616325"/>
            <a:ext cx="77787" cy="87313"/>
          </a:xfrm>
          <a:prstGeom prst="ellipse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2778" name="Rectangle 76"/>
          <p:cNvSpPr>
            <a:spLocks noChangeArrowheads="1"/>
          </p:cNvSpPr>
          <p:nvPr/>
        </p:nvSpPr>
        <p:spPr bwMode="auto">
          <a:xfrm rot="-5400000">
            <a:off x="2414587" y="4762501"/>
            <a:ext cx="371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>
                <a:solidFill>
                  <a:srgbClr val="777777"/>
                </a:solidFill>
                <a:latin typeface="Arial" panose="020B0604020202020204" pitchFamily="34" charset="0"/>
              </a:rPr>
              <a:t>0.76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32779" name="Group 77"/>
          <p:cNvGrpSpPr>
            <a:grpSpLocks/>
          </p:cNvGrpSpPr>
          <p:nvPr/>
        </p:nvGrpSpPr>
        <p:grpSpPr bwMode="auto">
          <a:xfrm>
            <a:off x="2622550" y="4313238"/>
            <a:ext cx="893763" cy="214312"/>
            <a:chOff x="1589" y="2789"/>
            <a:chExt cx="609" cy="144"/>
          </a:xfrm>
        </p:grpSpPr>
        <p:sp>
          <p:nvSpPr>
            <p:cNvPr id="32868" name="Freeform 78"/>
            <p:cNvSpPr>
              <a:spLocks/>
            </p:cNvSpPr>
            <p:nvPr/>
          </p:nvSpPr>
          <p:spPr bwMode="auto">
            <a:xfrm>
              <a:off x="1589" y="2789"/>
              <a:ext cx="92" cy="144"/>
            </a:xfrm>
            <a:custGeom>
              <a:avLst/>
              <a:gdLst>
                <a:gd name="T0" fmla="*/ 0 w 92"/>
                <a:gd name="T1" fmla="*/ 72 h 144"/>
                <a:gd name="T2" fmla="*/ 92 w 92"/>
                <a:gd name="T3" fmla="*/ 0 h 144"/>
                <a:gd name="T4" fmla="*/ 59 w 92"/>
                <a:gd name="T5" fmla="*/ 72 h 144"/>
                <a:gd name="T6" fmla="*/ 92 w 92"/>
                <a:gd name="T7" fmla="*/ 144 h 144"/>
                <a:gd name="T8" fmla="*/ 0 w 92"/>
                <a:gd name="T9" fmla="*/ 7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4"/>
                <a:gd name="T17" fmla="*/ 92 w 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4">
                  <a:moveTo>
                    <a:pt x="0" y="72"/>
                  </a:moveTo>
                  <a:lnTo>
                    <a:pt x="92" y="0"/>
                  </a:lnTo>
                  <a:lnTo>
                    <a:pt x="59" y="72"/>
                  </a:lnTo>
                  <a:lnTo>
                    <a:pt x="92" y="1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0000"/>
            </a:solidFill>
            <a:ln w="11113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79"/>
            <p:cNvSpPr>
              <a:spLocks/>
            </p:cNvSpPr>
            <p:nvPr/>
          </p:nvSpPr>
          <p:spPr bwMode="auto">
            <a:xfrm>
              <a:off x="2106" y="2789"/>
              <a:ext cx="92" cy="144"/>
            </a:xfrm>
            <a:custGeom>
              <a:avLst/>
              <a:gdLst>
                <a:gd name="T0" fmla="*/ 92 w 92"/>
                <a:gd name="T1" fmla="*/ 72 h 144"/>
                <a:gd name="T2" fmla="*/ 0 w 92"/>
                <a:gd name="T3" fmla="*/ 144 h 144"/>
                <a:gd name="T4" fmla="*/ 33 w 92"/>
                <a:gd name="T5" fmla="*/ 72 h 144"/>
                <a:gd name="T6" fmla="*/ 0 w 92"/>
                <a:gd name="T7" fmla="*/ 0 h 144"/>
                <a:gd name="T8" fmla="*/ 92 w 92"/>
                <a:gd name="T9" fmla="*/ 7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4"/>
                <a:gd name="T17" fmla="*/ 92 w 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4">
                  <a:moveTo>
                    <a:pt x="92" y="72"/>
                  </a:moveTo>
                  <a:lnTo>
                    <a:pt x="0" y="144"/>
                  </a:lnTo>
                  <a:lnTo>
                    <a:pt x="33" y="72"/>
                  </a:lnTo>
                  <a:lnTo>
                    <a:pt x="0" y="0"/>
                  </a:lnTo>
                  <a:lnTo>
                    <a:pt x="92" y="72"/>
                  </a:lnTo>
                  <a:close/>
                </a:path>
              </a:pathLst>
            </a:custGeom>
            <a:solidFill>
              <a:srgbClr val="CC0000"/>
            </a:solidFill>
            <a:ln w="11113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80"/>
            <p:cNvSpPr>
              <a:spLocks noChangeShapeType="1"/>
            </p:cNvSpPr>
            <p:nvPr/>
          </p:nvSpPr>
          <p:spPr bwMode="auto">
            <a:xfrm>
              <a:off x="1648" y="2861"/>
              <a:ext cx="491" cy="1"/>
            </a:xfrm>
            <a:prstGeom prst="line">
              <a:avLst/>
            </a:prstGeom>
            <a:noFill/>
            <a:ln w="825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0" name="Text Box 81"/>
          <p:cNvSpPr txBox="1">
            <a:spLocks noChangeArrowheads="1"/>
          </p:cNvSpPr>
          <p:nvPr/>
        </p:nvSpPr>
        <p:spPr bwMode="auto">
          <a:xfrm>
            <a:off x="2800350" y="4557713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rgbClr val="DD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400" baseline="-25000">
                <a:solidFill>
                  <a:srgbClr val="DD0000"/>
                </a:solidFill>
                <a:latin typeface="Arial" panose="020B0604020202020204" pitchFamily="34" charset="0"/>
              </a:rPr>
              <a:t>0</a:t>
            </a:r>
            <a:endParaRPr lang="en-US" altLang="en-US" sz="1400" i="1">
              <a:solidFill>
                <a:srgbClr val="DD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262"/>
          <p:cNvGrpSpPr>
            <a:grpSpLocks/>
          </p:cNvGrpSpPr>
          <p:nvPr/>
        </p:nvGrpSpPr>
        <p:grpSpPr bwMode="auto">
          <a:xfrm>
            <a:off x="536575" y="3697288"/>
            <a:ext cx="2462213" cy="989012"/>
            <a:chOff x="338" y="2329"/>
            <a:chExt cx="1551" cy="623"/>
          </a:xfrm>
        </p:grpSpPr>
        <p:sp>
          <p:nvSpPr>
            <p:cNvPr id="32837" name="Line 257"/>
            <p:cNvSpPr>
              <a:spLocks noChangeShapeType="1"/>
            </p:cNvSpPr>
            <p:nvPr/>
          </p:nvSpPr>
          <p:spPr bwMode="auto">
            <a:xfrm flipV="1">
              <a:off x="584" y="2372"/>
              <a:ext cx="1260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Oval 128"/>
            <p:cNvSpPr>
              <a:spLocks noChangeArrowheads="1"/>
            </p:cNvSpPr>
            <p:nvPr/>
          </p:nvSpPr>
          <p:spPr bwMode="auto">
            <a:xfrm>
              <a:off x="1836" y="2329"/>
              <a:ext cx="53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grpSp>
          <p:nvGrpSpPr>
            <p:cNvPr id="32839" name="Group 253"/>
            <p:cNvGrpSpPr>
              <a:grpSpLocks/>
            </p:cNvGrpSpPr>
            <p:nvPr/>
          </p:nvGrpSpPr>
          <p:grpSpPr bwMode="auto">
            <a:xfrm>
              <a:off x="338" y="2583"/>
              <a:ext cx="822" cy="369"/>
              <a:chOff x="514" y="2983"/>
              <a:chExt cx="822" cy="369"/>
            </a:xfrm>
          </p:grpSpPr>
          <p:sp>
            <p:nvSpPr>
              <p:cNvPr id="32840" name="Rectangle 126"/>
              <p:cNvSpPr>
                <a:spLocks noChangeArrowheads="1"/>
              </p:cNvSpPr>
              <p:nvPr/>
            </p:nvSpPr>
            <p:spPr bwMode="auto">
              <a:xfrm>
                <a:off x="942" y="3048"/>
                <a:ext cx="39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777777"/>
                    </a:solidFill>
                    <a:latin typeface="Arial" panose="020B0604020202020204" pitchFamily="34" charset="0"/>
                  </a:rPr>
                  <a:t>pearlite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32841" name="Freeform 133"/>
              <p:cNvSpPr>
                <a:spLocks/>
              </p:cNvSpPr>
              <p:nvPr/>
            </p:nvSpPr>
            <p:spPr bwMode="auto">
              <a:xfrm>
                <a:off x="792" y="2983"/>
                <a:ext cx="144" cy="235"/>
              </a:xfrm>
              <a:custGeom>
                <a:avLst/>
                <a:gdLst>
                  <a:gd name="T0" fmla="*/ 0 w 144"/>
                  <a:gd name="T1" fmla="*/ 6 h 235"/>
                  <a:gd name="T2" fmla="*/ 13 w 144"/>
                  <a:gd name="T3" fmla="*/ 0 h 235"/>
                  <a:gd name="T4" fmla="*/ 33 w 144"/>
                  <a:gd name="T5" fmla="*/ 6 h 235"/>
                  <a:gd name="T6" fmla="*/ 52 w 144"/>
                  <a:gd name="T7" fmla="*/ 26 h 235"/>
                  <a:gd name="T8" fmla="*/ 78 w 144"/>
                  <a:gd name="T9" fmla="*/ 58 h 235"/>
                  <a:gd name="T10" fmla="*/ 91 w 144"/>
                  <a:gd name="T11" fmla="*/ 85 h 235"/>
                  <a:gd name="T12" fmla="*/ 98 w 144"/>
                  <a:gd name="T13" fmla="*/ 104 h 235"/>
                  <a:gd name="T14" fmla="*/ 111 w 144"/>
                  <a:gd name="T15" fmla="*/ 124 h 235"/>
                  <a:gd name="T16" fmla="*/ 124 w 144"/>
                  <a:gd name="T17" fmla="*/ 137 h 235"/>
                  <a:gd name="T18" fmla="*/ 144 w 144"/>
                  <a:gd name="T19" fmla="*/ 144 h 235"/>
                  <a:gd name="T20" fmla="*/ 131 w 144"/>
                  <a:gd name="T21" fmla="*/ 150 h 235"/>
                  <a:gd name="T22" fmla="*/ 118 w 144"/>
                  <a:gd name="T23" fmla="*/ 163 h 235"/>
                  <a:gd name="T24" fmla="*/ 111 w 144"/>
                  <a:gd name="T25" fmla="*/ 183 h 235"/>
                  <a:gd name="T26" fmla="*/ 111 w 144"/>
                  <a:gd name="T27" fmla="*/ 209 h 235"/>
                  <a:gd name="T28" fmla="*/ 104 w 144"/>
                  <a:gd name="T29" fmla="*/ 229 h 235"/>
                  <a:gd name="T30" fmla="*/ 98 w 144"/>
                  <a:gd name="T31" fmla="*/ 235 h 235"/>
                  <a:gd name="T32" fmla="*/ 98 w 144"/>
                  <a:gd name="T33" fmla="*/ 235 h 2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"/>
                  <a:gd name="T52" fmla="*/ 0 h 235"/>
                  <a:gd name="T53" fmla="*/ 144 w 144"/>
                  <a:gd name="T54" fmla="*/ 235 h 2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" h="235">
                    <a:moveTo>
                      <a:pt x="0" y="6"/>
                    </a:moveTo>
                    <a:lnTo>
                      <a:pt x="13" y="0"/>
                    </a:lnTo>
                    <a:lnTo>
                      <a:pt x="33" y="6"/>
                    </a:lnTo>
                    <a:lnTo>
                      <a:pt x="52" y="26"/>
                    </a:lnTo>
                    <a:lnTo>
                      <a:pt x="78" y="58"/>
                    </a:lnTo>
                    <a:lnTo>
                      <a:pt x="91" y="85"/>
                    </a:lnTo>
                    <a:lnTo>
                      <a:pt x="98" y="104"/>
                    </a:lnTo>
                    <a:lnTo>
                      <a:pt x="111" y="124"/>
                    </a:lnTo>
                    <a:lnTo>
                      <a:pt x="124" y="137"/>
                    </a:lnTo>
                    <a:lnTo>
                      <a:pt x="144" y="144"/>
                    </a:lnTo>
                    <a:lnTo>
                      <a:pt x="131" y="150"/>
                    </a:lnTo>
                    <a:lnTo>
                      <a:pt x="118" y="163"/>
                    </a:lnTo>
                    <a:lnTo>
                      <a:pt x="111" y="183"/>
                    </a:lnTo>
                    <a:lnTo>
                      <a:pt x="111" y="209"/>
                    </a:lnTo>
                    <a:lnTo>
                      <a:pt x="104" y="229"/>
                    </a:lnTo>
                    <a:lnTo>
                      <a:pt x="98" y="235"/>
                    </a:lnTo>
                  </a:path>
                </a:pathLst>
              </a:custGeom>
              <a:noFill/>
              <a:ln w="20638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842" name="Group 134"/>
              <p:cNvGrpSpPr>
                <a:grpSpLocks/>
              </p:cNvGrpSpPr>
              <p:nvPr/>
            </p:nvGrpSpPr>
            <p:grpSpPr bwMode="auto">
              <a:xfrm>
                <a:off x="514" y="2986"/>
                <a:ext cx="368" cy="366"/>
                <a:chOff x="494" y="3074"/>
                <a:chExt cx="368" cy="366"/>
              </a:xfrm>
            </p:grpSpPr>
            <p:grpSp>
              <p:nvGrpSpPr>
                <p:cNvPr id="32843" name="Group 135"/>
                <p:cNvGrpSpPr>
                  <a:grpSpLocks/>
                </p:cNvGrpSpPr>
                <p:nvPr/>
              </p:nvGrpSpPr>
              <p:grpSpPr bwMode="auto">
                <a:xfrm>
                  <a:off x="494" y="3074"/>
                  <a:ext cx="368" cy="366"/>
                  <a:chOff x="494" y="3074"/>
                  <a:chExt cx="368" cy="366"/>
                </a:xfrm>
              </p:grpSpPr>
              <p:sp>
                <p:nvSpPr>
                  <p:cNvPr id="32845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494" y="3074"/>
                    <a:ext cx="366" cy="36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2400" i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2846" name="Freeform 137"/>
                  <p:cNvSpPr>
                    <a:spLocks/>
                  </p:cNvSpPr>
                  <p:nvPr/>
                </p:nvSpPr>
                <p:spPr bwMode="auto">
                  <a:xfrm>
                    <a:off x="529" y="3127"/>
                    <a:ext cx="32" cy="92"/>
                  </a:xfrm>
                  <a:custGeom>
                    <a:avLst/>
                    <a:gdLst>
                      <a:gd name="T0" fmla="*/ 6 w 32"/>
                      <a:gd name="T1" fmla="*/ 20 h 92"/>
                      <a:gd name="T2" fmla="*/ 0 w 32"/>
                      <a:gd name="T3" fmla="*/ 85 h 92"/>
                      <a:gd name="T4" fmla="*/ 13 w 32"/>
                      <a:gd name="T5" fmla="*/ 92 h 92"/>
                      <a:gd name="T6" fmla="*/ 19 w 32"/>
                      <a:gd name="T7" fmla="*/ 92 h 92"/>
                      <a:gd name="T8" fmla="*/ 26 w 32"/>
                      <a:gd name="T9" fmla="*/ 59 h 92"/>
                      <a:gd name="T10" fmla="*/ 32 w 32"/>
                      <a:gd name="T11" fmla="*/ 0 h 92"/>
                      <a:gd name="T12" fmla="*/ 6 w 32"/>
                      <a:gd name="T13" fmla="*/ 20 h 92"/>
                      <a:gd name="T14" fmla="*/ 6 w 32"/>
                      <a:gd name="T15" fmla="*/ 20 h 9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"/>
                      <a:gd name="T25" fmla="*/ 0 h 92"/>
                      <a:gd name="T26" fmla="*/ 32 w 32"/>
                      <a:gd name="T27" fmla="*/ 92 h 9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" h="92">
                        <a:moveTo>
                          <a:pt x="6" y="20"/>
                        </a:moveTo>
                        <a:lnTo>
                          <a:pt x="0" y="85"/>
                        </a:lnTo>
                        <a:lnTo>
                          <a:pt x="13" y="92"/>
                        </a:lnTo>
                        <a:lnTo>
                          <a:pt x="19" y="92"/>
                        </a:lnTo>
                        <a:lnTo>
                          <a:pt x="26" y="59"/>
                        </a:lnTo>
                        <a:lnTo>
                          <a:pt x="32" y="0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47" name="Freeform 138"/>
                  <p:cNvSpPr>
                    <a:spLocks/>
                  </p:cNvSpPr>
                  <p:nvPr/>
                </p:nvSpPr>
                <p:spPr bwMode="auto">
                  <a:xfrm>
                    <a:off x="581" y="3094"/>
                    <a:ext cx="26" cy="131"/>
                  </a:xfrm>
                  <a:custGeom>
                    <a:avLst/>
                    <a:gdLst>
                      <a:gd name="T0" fmla="*/ 0 w 26"/>
                      <a:gd name="T1" fmla="*/ 13 h 131"/>
                      <a:gd name="T2" fmla="*/ 0 w 26"/>
                      <a:gd name="T3" fmla="*/ 125 h 131"/>
                      <a:gd name="T4" fmla="*/ 7 w 26"/>
                      <a:gd name="T5" fmla="*/ 131 h 131"/>
                      <a:gd name="T6" fmla="*/ 13 w 26"/>
                      <a:gd name="T7" fmla="*/ 125 h 131"/>
                      <a:gd name="T8" fmla="*/ 26 w 26"/>
                      <a:gd name="T9" fmla="*/ 0 h 131"/>
                      <a:gd name="T10" fmla="*/ 0 w 26"/>
                      <a:gd name="T11" fmla="*/ 13 h 1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131"/>
                      <a:gd name="T20" fmla="*/ 26 w 26"/>
                      <a:gd name="T21" fmla="*/ 131 h 1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131">
                        <a:moveTo>
                          <a:pt x="0" y="13"/>
                        </a:moveTo>
                        <a:lnTo>
                          <a:pt x="0" y="125"/>
                        </a:lnTo>
                        <a:lnTo>
                          <a:pt x="7" y="131"/>
                        </a:lnTo>
                        <a:lnTo>
                          <a:pt x="13" y="125"/>
                        </a:lnTo>
                        <a:lnTo>
                          <a:pt x="26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48" name="Freeform 139"/>
                  <p:cNvSpPr>
                    <a:spLocks/>
                  </p:cNvSpPr>
                  <p:nvPr/>
                </p:nvSpPr>
                <p:spPr bwMode="auto">
                  <a:xfrm>
                    <a:off x="620" y="3081"/>
                    <a:ext cx="26" cy="157"/>
                  </a:xfrm>
                  <a:custGeom>
                    <a:avLst/>
                    <a:gdLst>
                      <a:gd name="T0" fmla="*/ 0 w 26"/>
                      <a:gd name="T1" fmla="*/ 0 h 157"/>
                      <a:gd name="T2" fmla="*/ 0 w 26"/>
                      <a:gd name="T3" fmla="*/ 144 h 157"/>
                      <a:gd name="T4" fmla="*/ 7 w 26"/>
                      <a:gd name="T5" fmla="*/ 157 h 157"/>
                      <a:gd name="T6" fmla="*/ 20 w 26"/>
                      <a:gd name="T7" fmla="*/ 151 h 157"/>
                      <a:gd name="T8" fmla="*/ 26 w 26"/>
                      <a:gd name="T9" fmla="*/ 124 h 157"/>
                      <a:gd name="T10" fmla="*/ 26 w 26"/>
                      <a:gd name="T11" fmla="*/ 0 h 157"/>
                      <a:gd name="T12" fmla="*/ 0 w 26"/>
                      <a:gd name="T13" fmla="*/ 0 h 1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157"/>
                      <a:gd name="T23" fmla="*/ 26 w 26"/>
                      <a:gd name="T24" fmla="*/ 157 h 1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157">
                        <a:moveTo>
                          <a:pt x="0" y="0"/>
                        </a:moveTo>
                        <a:lnTo>
                          <a:pt x="0" y="144"/>
                        </a:lnTo>
                        <a:lnTo>
                          <a:pt x="7" y="157"/>
                        </a:lnTo>
                        <a:lnTo>
                          <a:pt x="20" y="151"/>
                        </a:lnTo>
                        <a:lnTo>
                          <a:pt x="26" y="12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49" name="Freeform 140"/>
                  <p:cNvSpPr>
                    <a:spLocks/>
                  </p:cNvSpPr>
                  <p:nvPr/>
                </p:nvSpPr>
                <p:spPr bwMode="auto">
                  <a:xfrm>
                    <a:off x="666" y="3075"/>
                    <a:ext cx="46" cy="183"/>
                  </a:xfrm>
                  <a:custGeom>
                    <a:avLst/>
                    <a:gdLst>
                      <a:gd name="T0" fmla="*/ 0 w 46"/>
                      <a:gd name="T1" fmla="*/ 0 h 183"/>
                      <a:gd name="T2" fmla="*/ 0 w 46"/>
                      <a:gd name="T3" fmla="*/ 157 h 183"/>
                      <a:gd name="T4" fmla="*/ 0 w 46"/>
                      <a:gd name="T5" fmla="*/ 176 h 183"/>
                      <a:gd name="T6" fmla="*/ 13 w 46"/>
                      <a:gd name="T7" fmla="*/ 183 h 183"/>
                      <a:gd name="T8" fmla="*/ 26 w 46"/>
                      <a:gd name="T9" fmla="*/ 170 h 183"/>
                      <a:gd name="T10" fmla="*/ 46 w 46"/>
                      <a:gd name="T11" fmla="*/ 0 h 183"/>
                      <a:gd name="T12" fmla="*/ 0 w 46"/>
                      <a:gd name="T13" fmla="*/ 0 h 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"/>
                      <a:gd name="T22" fmla="*/ 0 h 183"/>
                      <a:gd name="T23" fmla="*/ 46 w 46"/>
                      <a:gd name="T24" fmla="*/ 183 h 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" h="183">
                        <a:moveTo>
                          <a:pt x="0" y="0"/>
                        </a:moveTo>
                        <a:lnTo>
                          <a:pt x="0" y="157"/>
                        </a:lnTo>
                        <a:lnTo>
                          <a:pt x="0" y="176"/>
                        </a:lnTo>
                        <a:lnTo>
                          <a:pt x="13" y="183"/>
                        </a:lnTo>
                        <a:lnTo>
                          <a:pt x="26" y="17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0" name="Freeform 141"/>
                  <p:cNvSpPr>
                    <a:spLocks/>
                  </p:cNvSpPr>
                  <p:nvPr/>
                </p:nvSpPr>
                <p:spPr bwMode="auto">
                  <a:xfrm>
                    <a:off x="725" y="3094"/>
                    <a:ext cx="59" cy="46"/>
                  </a:xfrm>
                  <a:custGeom>
                    <a:avLst/>
                    <a:gdLst>
                      <a:gd name="T0" fmla="*/ 39 w 59"/>
                      <a:gd name="T1" fmla="*/ 0 h 46"/>
                      <a:gd name="T2" fmla="*/ 7 w 59"/>
                      <a:gd name="T3" fmla="*/ 26 h 46"/>
                      <a:gd name="T4" fmla="*/ 0 w 59"/>
                      <a:gd name="T5" fmla="*/ 39 h 46"/>
                      <a:gd name="T6" fmla="*/ 7 w 59"/>
                      <a:gd name="T7" fmla="*/ 46 h 46"/>
                      <a:gd name="T8" fmla="*/ 20 w 59"/>
                      <a:gd name="T9" fmla="*/ 46 h 46"/>
                      <a:gd name="T10" fmla="*/ 59 w 59"/>
                      <a:gd name="T11" fmla="*/ 13 h 46"/>
                      <a:gd name="T12" fmla="*/ 39 w 59"/>
                      <a:gd name="T13" fmla="*/ 0 h 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9"/>
                      <a:gd name="T22" fmla="*/ 0 h 46"/>
                      <a:gd name="T23" fmla="*/ 59 w 59"/>
                      <a:gd name="T24" fmla="*/ 46 h 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9" h="46">
                        <a:moveTo>
                          <a:pt x="39" y="0"/>
                        </a:moveTo>
                        <a:lnTo>
                          <a:pt x="7" y="26"/>
                        </a:lnTo>
                        <a:lnTo>
                          <a:pt x="0" y="39"/>
                        </a:lnTo>
                        <a:lnTo>
                          <a:pt x="7" y="46"/>
                        </a:lnTo>
                        <a:lnTo>
                          <a:pt x="20" y="46"/>
                        </a:lnTo>
                        <a:lnTo>
                          <a:pt x="59" y="1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1" name="Freeform 142"/>
                  <p:cNvSpPr>
                    <a:spLocks/>
                  </p:cNvSpPr>
                  <p:nvPr/>
                </p:nvSpPr>
                <p:spPr bwMode="auto">
                  <a:xfrm>
                    <a:off x="751" y="3120"/>
                    <a:ext cx="66" cy="53"/>
                  </a:xfrm>
                  <a:custGeom>
                    <a:avLst/>
                    <a:gdLst>
                      <a:gd name="T0" fmla="*/ 52 w 66"/>
                      <a:gd name="T1" fmla="*/ 0 h 53"/>
                      <a:gd name="T2" fmla="*/ 7 w 66"/>
                      <a:gd name="T3" fmla="*/ 33 h 53"/>
                      <a:gd name="T4" fmla="*/ 0 w 66"/>
                      <a:gd name="T5" fmla="*/ 46 h 53"/>
                      <a:gd name="T6" fmla="*/ 7 w 66"/>
                      <a:gd name="T7" fmla="*/ 53 h 53"/>
                      <a:gd name="T8" fmla="*/ 46 w 66"/>
                      <a:gd name="T9" fmla="*/ 40 h 53"/>
                      <a:gd name="T10" fmla="*/ 66 w 66"/>
                      <a:gd name="T11" fmla="*/ 20 h 53"/>
                      <a:gd name="T12" fmla="*/ 52 w 66"/>
                      <a:gd name="T13" fmla="*/ 0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53"/>
                      <a:gd name="T23" fmla="*/ 66 w 66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53">
                        <a:moveTo>
                          <a:pt x="52" y="0"/>
                        </a:moveTo>
                        <a:lnTo>
                          <a:pt x="7" y="33"/>
                        </a:lnTo>
                        <a:lnTo>
                          <a:pt x="0" y="46"/>
                        </a:lnTo>
                        <a:lnTo>
                          <a:pt x="7" y="53"/>
                        </a:lnTo>
                        <a:lnTo>
                          <a:pt x="46" y="40"/>
                        </a:lnTo>
                        <a:lnTo>
                          <a:pt x="66" y="20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2" name="Freeform 143"/>
                  <p:cNvSpPr>
                    <a:spLocks/>
                  </p:cNvSpPr>
                  <p:nvPr/>
                </p:nvSpPr>
                <p:spPr bwMode="auto">
                  <a:xfrm>
                    <a:off x="758" y="3153"/>
                    <a:ext cx="85" cy="66"/>
                  </a:xfrm>
                  <a:custGeom>
                    <a:avLst/>
                    <a:gdLst>
                      <a:gd name="T0" fmla="*/ 72 w 85"/>
                      <a:gd name="T1" fmla="*/ 0 h 66"/>
                      <a:gd name="T2" fmla="*/ 6 w 85"/>
                      <a:gd name="T3" fmla="*/ 39 h 66"/>
                      <a:gd name="T4" fmla="*/ 0 w 85"/>
                      <a:gd name="T5" fmla="*/ 52 h 66"/>
                      <a:gd name="T6" fmla="*/ 0 w 85"/>
                      <a:gd name="T7" fmla="*/ 59 h 66"/>
                      <a:gd name="T8" fmla="*/ 19 w 85"/>
                      <a:gd name="T9" fmla="*/ 66 h 66"/>
                      <a:gd name="T10" fmla="*/ 85 w 85"/>
                      <a:gd name="T11" fmla="*/ 26 h 66"/>
                      <a:gd name="T12" fmla="*/ 72 w 85"/>
                      <a:gd name="T13" fmla="*/ 0 h 6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5"/>
                      <a:gd name="T22" fmla="*/ 0 h 66"/>
                      <a:gd name="T23" fmla="*/ 85 w 85"/>
                      <a:gd name="T24" fmla="*/ 66 h 6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5" h="66">
                        <a:moveTo>
                          <a:pt x="72" y="0"/>
                        </a:moveTo>
                        <a:lnTo>
                          <a:pt x="6" y="39"/>
                        </a:lnTo>
                        <a:lnTo>
                          <a:pt x="0" y="52"/>
                        </a:lnTo>
                        <a:lnTo>
                          <a:pt x="0" y="59"/>
                        </a:lnTo>
                        <a:lnTo>
                          <a:pt x="19" y="66"/>
                        </a:lnTo>
                        <a:lnTo>
                          <a:pt x="85" y="2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3" name="Freeform 144"/>
                  <p:cNvSpPr>
                    <a:spLocks/>
                  </p:cNvSpPr>
                  <p:nvPr/>
                </p:nvSpPr>
                <p:spPr bwMode="auto">
                  <a:xfrm>
                    <a:off x="777" y="3199"/>
                    <a:ext cx="85" cy="65"/>
                  </a:xfrm>
                  <a:custGeom>
                    <a:avLst/>
                    <a:gdLst>
                      <a:gd name="T0" fmla="*/ 79 w 85"/>
                      <a:gd name="T1" fmla="*/ 0 h 65"/>
                      <a:gd name="T2" fmla="*/ 7 w 85"/>
                      <a:gd name="T3" fmla="*/ 46 h 65"/>
                      <a:gd name="T4" fmla="*/ 0 w 85"/>
                      <a:gd name="T5" fmla="*/ 52 h 65"/>
                      <a:gd name="T6" fmla="*/ 7 w 85"/>
                      <a:gd name="T7" fmla="*/ 65 h 65"/>
                      <a:gd name="T8" fmla="*/ 20 w 85"/>
                      <a:gd name="T9" fmla="*/ 65 h 65"/>
                      <a:gd name="T10" fmla="*/ 85 w 85"/>
                      <a:gd name="T11" fmla="*/ 26 h 65"/>
                      <a:gd name="T12" fmla="*/ 79 w 85"/>
                      <a:gd name="T13" fmla="*/ 6 h 65"/>
                      <a:gd name="T14" fmla="*/ 79 w 85"/>
                      <a:gd name="T15" fmla="*/ 0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5"/>
                      <a:gd name="T25" fmla="*/ 0 h 65"/>
                      <a:gd name="T26" fmla="*/ 85 w 85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5" h="65">
                        <a:moveTo>
                          <a:pt x="79" y="0"/>
                        </a:moveTo>
                        <a:lnTo>
                          <a:pt x="7" y="46"/>
                        </a:lnTo>
                        <a:lnTo>
                          <a:pt x="0" y="52"/>
                        </a:lnTo>
                        <a:lnTo>
                          <a:pt x="7" y="65"/>
                        </a:lnTo>
                        <a:lnTo>
                          <a:pt x="20" y="65"/>
                        </a:lnTo>
                        <a:lnTo>
                          <a:pt x="85" y="26"/>
                        </a:lnTo>
                        <a:lnTo>
                          <a:pt x="79" y="6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4" name="Freeform 145"/>
                  <p:cNvSpPr>
                    <a:spLocks/>
                  </p:cNvSpPr>
                  <p:nvPr/>
                </p:nvSpPr>
                <p:spPr bwMode="auto">
                  <a:xfrm>
                    <a:off x="817" y="3245"/>
                    <a:ext cx="45" cy="45"/>
                  </a:xfrm>
                  <a:custGeom>
                    <a:avLst/>
                    <a:gdLst>
                      <a:gd name="T0" fmla="*/ 45 w 45"/>
                      <a:gd name="T1" fmla="*/ 0 h 45"/>
                      <a:gd name="T2" fmla="*/ 6 w 45"/>
                      <a:gd name="T3" fmla="*/ 19 h 45"/>
                      <a:gd name="T4" fmla="*/ 0 w 45"/>
                      <a:gd name="T5" fmla="*/ 26 h 45"/>
                      <a:gd name="T6" fmla="*/ 0 w 45"/>
                      <a:gd name="T7" fmla="*/ 39 h 45"/>
                      <a:gd name="T8" fmla="*/ 6 w 45"/>
                      <a:gd name="T9" fmla="*/ 45 h 45"/>
                      <a:gd name="T10" fmla="*/ 32 w 45"/>
                      <a:gd name="T11" fmla="*/ 39 h 45"/>
                      <a:gd name="T12" fmla="*/ 45 w 45"/>
                      <a:gd name="T13" fmla="*/ 32 h 45"/>
                      <a:gd name="T14" fmla="*/ 45 w 45"/>
                      <a:gd name="T15" fmla="*/ 19 h 45"/>
                      <a:gd name="T16" fmla="*/ 45 w 45"/>
                      <a:gd name="T17" fmla="*/ 0 h 4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45"/>
                      <a:gd name="T29" fmla="*/ 45 w 45"/>
                      <a:gd name="T30" fmla="*/ 45 h 4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45">
                        <a:moveTo>
                          <a:pt x="45" y="0"/>
                        </a:moveTo>
                        <a:lnTo>
                          <a:pt x="6" y="19"/>
                        </a:lnTo>
                        <a:lnTo>
                          <a:pt x="0" y="26"/>
                        </a:lnTo>
                        <a:lnTo>
                          <a:pt x="0" y="39"/>
                        </a:lnTo>
                        <a:lnTo>
                          <a:pt x="6" y="45"/>
                        </a:lnTo>
                        <a:lnTo>
                          <a:pt x="32" y="39"/>
                        </a:lnTo>
                        <a:lnTo>
                          <a:pt x="45" y="32"/>
                        </a:lnTo>
                        <a:lnTo>
                          <a:pt x="45" y="19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5" name="Freeform 146"/>
                  <p:cNvSpPr>
                    <a:spLocks/>
                  </p:cNvSpPr>
                  <p:nvPr/>
                </p:nvSpPr>
                <p:spPr bwMode="auto">
                  <a:xfrm>
                    <a:off x="725" y="3284"/>
                    <a:ext cx="124" cy="65"/>
                  </a:xfrm>
                  <a:custGeom>
                    <a:avLst/>
                    <a:gdLst>
                      <a:gd name="T0" fmla="*/ 124 w 124"/>
                      <a:gd name="T1" fmla="*/ 46 h 65"/>
                      <a:gd name="T2" fmla="*/ 13 w 124"/>
                      <a:gd name="T3" fmla="*/ 0 h 65"/>
                      <a:gd name="T4" fmla="*/ 7 w 124"/>
                      <a:gd name="T5" fmla="*/ 6 h 65"/>
                      <a:gd name="T6" fmla="*/ 0 w 124"/>
                      <a:gd name="T7" fmla="*/ 20 h 65"/>
                      <a:gd name="T8" fmla="*/ 13 w 124"/>
                      <a:gd name="T9" fmla="*/ 26 h 65"/>
                      <a:gd name="T10" fmla="*/ 111 w 124"/>
                      <a:gd name="T11" fmla="*/ 65 h 65"/>
                      <a:gd name="T12" fmla="*/ 118 w 124"/>
                      <a:gd name="T13" fmla="*/ 52 h 65"/>
                      <a:gd name="T14" fmla="*/ 124 w 124"/>
                      <a:gd name="T15" fmla="*/ 46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"/>
                      <a:gd name="T25" fmla="*/ 0 h 65"/>
                      <a:gd name="T26" fmla="*/ 124 w 124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" h="65">
                        <a:moveTo>
                          <a:pt x="124" y="46"/>
                        </a:moveTo>
                        <a:lnTo>
                          <a:pt x="13" y="0"/>
                        </a:lnTo>
                        <a:lnTo>
                          <a:pt x="7" y="6"/>
                        </a:lnTo>
                        <a:lnTo>
                          <a:pt x="0" y="20"/>
                        </a:lnTo>
                        <a:lnTo>
                          <a:pt x="13" y="26"/>
                        </a:lnTo>
                        <a:lnTo>
                          <a:pt x="111" y="65"/>
                        </a:lnTo>
                        <a:lnTo>
                          <a:pt x="118" y="52"/>
                        </a:lnTo>
                        <a:lnTo>
                          <a:pt x="124" y="4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6" name="Freeform 147"/>
                  <p:cNvSpPr>
                    <a:spLocks/>
                  </p:cNvSpPr>
                  <p:nvPr/>
                </p:nvSpPr>
                <p:spPr bwMode="auto">
                  <a:xfrm>
                    <a:off x="718" y="3317"/>
                    <a:ext cx="112" cy="65"/>
                  </a:xfrm>
                  <a:custGeom>
                    <a:avLst/>
                    <a:gdLst>
                      <a:gd name="T0" fmla="*/ 112 w 112"/>
                      <a:gd name="T1" fmla="*/ 45 h 65"/>
                      <a:gd name="T2" fmla="*/ 14 w 112"/>
                      <a:gd name="T3" fmla="*/ 6 h 65"/>
                      <a:gd name="T4" fmla="*/ 7 w 112"/>
                      <a:gd name="T5" fmla="*/ 0 h 65"/>
                      <a:gd name="T6" fmla="*/ 0 w 112"/>
                      <a:gd name="T7" fmla="*/ 6 h 65"/>
                      <a:gd name="T8" fmla="*/ 7 w 112"/>
                      <a:gd name="T9" fmla="*/ 19 h 65"/>
                      <a:gd name="T10" fmla="*/ 27 w 112"/>
                      <a:gd name="T11" fmla="*/ 32 h 65"/>
                      <a:gd name="T12" fmla="*/ 92 w 112"/>
                      <a:gd name="T13" fmla="*/ 65 h 65"/>
                      <a:gd name="T14" fmla="*/ 112 w 112"/>
                      <a:gd name="T15" fmla="*/ 45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2"/>
                      <a:gd name="T25" fmla="*/ 0 h 65"/>
                      <a:gd name="T26" fmla="*/ 112 w 112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2" h="65">
                        <a:moveTo>
                          <a:pt x="112" y="45"/>
                        </a:moveTo>
                        <a:lnTo>
                          <a:pt x="14" y="6"/>
                        </a:lnTo>
                        <a:lnTo>
                          <a:pt x="7" y="0"/>
                        </a:lnTo>
                        <a:lnTo>
                          <a:pt x="0" y="6"/>
                        </a:lnTo>
                        <a:lnTo>
                          <a:pt x="7" y="19"/>
                        </a:lnTo>
                        <a:lnTo>
                          <a:pt x="27" y="32"/>
                        </a:lnTo>
                        <a:lnTo>
                          <a:pt x="92" y="65"/>
                        </a:lnTo>
                        <a:lnTo>
                          <a:pt x="112" y="4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7" name="Freeform 148"/>
                  <p:cNvSpPr>
                    <a:spLocks/>
                  </p:cNvSpPr>
                  <p:nvPr/>
                </p:nvSpPr>
                <p:spPr bwMode="auto">
                  <a:xfrm>
                    <a:off x="699" y="3349"/>
                    <a:ext cx="104" cy="59"/>
                  </a:xfrm>
                  <a:custGeom>
                    <a:avLst/>
                    <a:gdLst>
                      <a:gd name="T0" fmla="*/ 104 w 104"/>
                      <a:gd name="T1" fmla="*/ 40 h 59"/>
                      <a:gd name="T2" fmla="*/ 39 w 104"/>
                      <a:gd name="T3" fmla="*/ 13 h 59"/>
                      <a:gd name="T4" fmla="*/ 13 w 104"/>
                      <a:gd name="T5" fmla="*/ 0 h 59"/>
                      <a:gd name="T6" fmla="*/ 6 w 104"/>
                      <a:gd name="T7" fmla="*/ 0 h 59"/>
                      <a:gd name="T8" fmla="*/ 0 w 104"/>
                      <a:gd name="T9" fmla="*/ 7 h 59"/>
                      <a:gd name="T10" fmla="*/ 6 w 104"/>
                      <a:gd name="T11" fmla="*/ 13 h 59"/>
                      <a:gd name="T12" fmla="*/ 26 w 104"/>
                      <a:gd name="T13" fmla="*/ 27 h 59"/>
                      <a:gd name="T14" fmla="*/ 85 w 104"/>
                      <a:gd name="T15" fmla="*/ 59 h 59"/>
                      <a:gd name="T16" fmla="*/ 104 w 104"/>
                      <a:gd name="T17" fmla="*/ 40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4"/>
                      <a:gd name="T28" fmla="*/ 0 h 59"/>
                      <a:gd name="T29" fmla="*/ 104 w 104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4" h="59">
                        <a:moveTo>
                          <a:pt x="104" y="40"/>
                        </a:moveTo>
                        <a:lnTo>
                          <a:pt x="39" y="13"/>
                        </a:lnTo>
                        <a:lnTo>
                          <a:pt x="13" y="0"/>
                        </a:lnTo>
                        <a:lnTo>
                          <a:pt x="6" y="0"/>
                        </a:lnTo>
                        <a:lnTo>
                          <a:pt x="0" y="7"/>
                        </a:lnTo>
                        <a:lnTo>
                          <a:pt x="6" y="13"/>
                        </a:lnTo>
                        <a:lnTo>
                          <a:pt x="26" y="27"/>
                        </a:lnTo>
                        <a:lnTo>
                          <a:pt x="85" y="59"/>
                        </a:lnTo>
                        <a:lnTo>
                          <a:pt x="104" y="4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8" name="Freeform 149"/>
                  <p:cNvSpPr>
                    <a:spLocks/>
                  </p:cNvSpPr>
                  <p:nvPr/>
                </p:nvSpPr>
                <p:spPr bwMode="auto">
                  <a:xfrm>
                    <a:off x="699" y="3389"/>
                    <a:ext cx="65" cy="39"/>
                  </a:xfrm>
                  <a:custGeom>
                    <a:avLst/>
                    <a:gdLst>
                      <a:gd name="T0" fmla="*/ 65 w 65"/>
                      <a:gd name="T1" fmla="*/ 26 h 39"/>
                      <a:gd name="T2" fmla="*/ 33 w 65"/>
                      <a:gd name="T3" fmla="*/ 13 h 39"/>
                      <a:gd name="T4" fmla="*/ 6 w 65"/>
                      <a:gd name="T5" fmla="*/ 0 h 39"/>
                      <a:gd name="T6" fmla="*/ 0 w 65"/>
                      <a:gd name="T7" fmla="*/ 6 h 39"/>
                      <a:gd name="T8" fmla="*/ 0 w 65"/>
                      <a:gd name="T9" fmla="*/ 13 h 39"/>
                      <a:gd name="T10" fmla="*/ 39 w 65"/>
                      <a:gd name="T11" fmla="*/ 39 h 39"/>
                      <a:gd name="T12" fmla="*/ 52 w 65"/>
                      <a:gd name="T13" fmla="*/ 32 h 39"/>
                      <a:gd name="T14" fmla="*/ 65 w 65"/>
                      <a:gd name="T15" fmla="*/ 26 h 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5"/>
                      <a:gd name="T25" fmla="*/ 0 h 39"/>
                      <a:gd name="T26" fmla="*/ 65 w 65"/>
                      <a:gd name="T27" fmla="*/ 39 h 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5" h="39">
                        <a:moveTo>
                          <a:pt x="65" y="26"/>
                        </a:moveTo>
                        <a:lnTo>
                          <a:pt x="33" y="13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39" y="39"/>
                        </a:lnTo>
                        <a:lnTo>
                          <a:pt x="52" y="32"/>
                        </a:lnTo>
                        <a:lnTo>
                          <a:pt x="65" y="2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9" name="Freeform 150"/>
                  <p:cNvSpPr>
                    <a:spLocks/>
                  </p:cNvSpPr>
                  <p:nvPr/>
                </p:nvSpPr>
                <p:spPr bwMode="auto">
                  <a:xfrm>
                    <a:off x="529" y="3277"/>
                    <a:ext cx="131" cy="112"/>
                  </a:xfrm>
                  <a:custGeom>
                    <a:avLst/>
                    <a:gdLst>
                      <a:gd name="T0" fmla="*/ 26 w 131"/>
                      <a:gd name="T1" fmla="*/ 112 h 112"/>
                      <a:gd name="T2" fmla="*/ 131 w 131"/>
                      <a:gd name="T3" fmla="*/ 13 h 112"/>
                      <a:gd name="T4" fmla="*/ 131 w 131"/>
                      <a:gd name="T5" fmla="*/ 0 h 112"/>
                      <a:gd name="T6" fmla="*/ 117 w 131"/>
                      <a:gd name="T7" fmla="*/ 0 h 112"/>
                      <a:gd name="T8" fmla="*/ 104 w 131"/>
                      <a:gd name="T9" fmla="*/ 7 h 112"/>
                      <a:gd name="T10" fmla="*/ 0 w 131"/>
                      <a:gd name="T11" fmla="*/ 79 h 112"/>
                      <a:gd name="T12" fmla="*/ 19 w 131"/>
                      <a:gd name="T13" fmla="*/ 99 h 112"/>
                      <a:gd name="T14" fmla="*/ 26 w 131"/>
                      <a:gd name="T15" fmla="*/ 112 h 1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1"/>
                      <a:gd name="T25" fmla="*/ 0 h 112"/>
                      <a:gd name="T26" fmla="*/ 131 w 131"/>
                      <a:gd name="T27" fmla="*/ 112 h 1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1" h="112">
                        <a:moveTo>
                          <a:pt x="26" y="112"/>
                        </a:moveTo>
                        <a:lnTo>
                          <a:pt x="131" y="13"/>
                        </a:lnTo>
                        <a:lnTo>
                          <a:pt x="131" y="0"/>
                        </a:lnTo>
                        <a:lnTo>
                          <a:pt x="117" y="0"/>
                        </a:lnTo>
                        <a:lnTo>
                          <a:pt x="104" y="7"/>
                        </a:lnTo>
                        <a:lnTo>
                          <a:pt x="0" y="79"/>
                        </a:lnTo>
                        <a:lnTo>
                          <a:pt x="19" y="99"/>
                        </a:lnTo>
                        <a:lnTo>
                          <a:pt x="26" y="11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0" name="Freeform 151"/>
                  <p:cNvSpPr>
                    <a:spLocks/>
                  </p:cNvSpPr>
                  <p:nvPr/>
                </p:nvSpPr>
                <p:spPr bwMode="auto">
                  <a:xfrm>
                    <a:off x="509" y="3251"/>
                    <a:ext cx="105" cy="92"/>
                  </a:xfrm>
                  <a:custGeom>
                    <a:avLst/>
                    <a:gdLst>
                      <a:gd name="T0" fmla="*/ 13 w 105"/>
                      <a:gd name="T1" fmla="*/ 92 h 92"/>
                      <a:gd name="T2" fmla="*/ 98 w 105"/>
                      <a:gd name="T3" fmla="*/ 20 h 92"/>
                      <a:gd name="T4" fmla="*/ 105 w 105"/>
                      <a:gd name="T5" fmla="*/ 7 h 92"/>
                      <a:gd name="T6" fmla="*/ 105 w 105"/>
                      <a:gd name="T7" fmla="*/ 0 h 92"/>
                      <a:gd name="T8" fmla="*/ 85 w 105"/>
                      <a:gd name="T9" fmla="*/ 0 h 92"/>
                      <a:gd name="T10" fmla="*/ 0 w 105"/>
                      <a:gd name="T11" fmla="*/ 59 h 92"/>
                      <a:gd name="T12" fmla="*/ 7 w 105"/>
                      <a:gd name="T13" fmla="*/ 79 h 92"/>
                      <a:gd name="T14" fmla="*/ 13 w 105"/>
                      <a:gd name="T15" fmla="*/ 92 h 9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5"/>
                      <a:gd name="T25" fmla="*/ 0 h 92"/>
                      <a:gd name="T26" fmla="*/ 105 w 105"/>
                      <a:gd name="T27" fmla="*/ 92 h 9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5" h="92">
                        <a:moveTo>
                          <a:pt x="13" y="92"/>
                        </a:moveTo>
                        <a:lnTo>
                          <a:pt x="98" y="20"/>
                        </a:lnTo>
                        <a:lnTo>
                          <a:pt x="105" y="7"/>
                        </a:lnTo>
                        <a:lnTo>
                          <a:pt x="105" y="0"/>
                        </a:lnTo>
                        <a:lnTo>
                          <a:pt x="85" y="0"/>
                        </a:lnTo>
                        <a:lnTo>
                          <a:pt x="0" y="59"/>
                        </a:lnTo>
                        <a:lnTo>
                          <a:pt x="7" y="79"/>
                        </a:lnTo>
                        <a:lnTo>
                          <a:pt x="13" y="9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1" name="Freeform 152"/>
                  <p:cNvSpPr>
                    <a:spLocks/>
                  </p:cNvSpPr>
                  <p:nvPr/>
                </p:nvSpPr>
                <p:spPr bwMode="auto">
                  <a:xfrm>
                    <a:off x="496" y="3228"/>
                    <a:ext cx="79" cy="52"/>
                  </a:xfrm>
                  <a:custGeom>
                    <a:avLst/>
                    <a:gdLst>
                      <a:gd name="T0" fmla="*/ 7 w 79"/>
                      <a:gd name="T1" fmla="*/ 52 h 52"/>
                      <a:gd name="T2" fmla="*/ 72 w 79"/>
                      <a:gd name="T3" fmla="*/ 13 h 52"/>
                      <a:gd name="T4" fmla="*/ 79 w 79"/>
                      <a:gd name="T5" fmla="*/ 0 h 52"/>
                      <a:gd name="T6" fmla="*/ 65 w 79"/>
                      <a:gd name="T7" fmla="*/ 0 h 52"/>
                      <a:gd name="T8" fmla="*/ 52 w 79"/>
                      <a:gd name="T9" fmla="*/ 0 h 52"/>
                      <a:gd name="T10" fmla="*/ 7 w 79"/>
                      <a:gd name="T11" fmla="*/ 32 h 52"/>
                      <a:gd name="T12" fmla="*/ 0 w 79"/>
                      <a:gd name="T13" fmla="*/ 45 h 52"/>
                      <a:gd name="T14" fmla="*/ 7 w 79"/>
                      <a:gd name="T15" fmla="*/ 52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9"/>
                      <a:gd name="T25" fmla="*/ 0 h 52"/>
                      <a:gd name="T26" fmla="*/ 79 w 79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9" h="52">
                        <a:moveTo>
                          <a:pt x="7" y="52"/>
                        </a:moveTo>
                        <a:lnTo>
                          <a:pt x="72" y="13"/>
                        </a:lnTo>
                        <a:lnTo>
                          <a:pt x="79" y="0"/>
                        </a:lnTo>
                        <a:lnTo>
                          <a:pt x="65" y="0"/>
                        </a:lnTo>
                        <a:lnTo>
                          <a:pt x="52" y="0"/>
                        </a:lnTo>
                        <a:lnTo>
                          <a:pt x="7" y="32"/>
                        </a:lnTo>
                        <a:lnTo>
                          <a:pt x="0" y="45"/>
                        </a:lnTo>
                        <a:lnTo>
                          <a:pt x="7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2" name="Freeform 153"/>
                  <p:cNvSpPr>
                    <a:spLocks/>
                  </p:cNvSpPr>
                  <p:nvPr/>
                </p:nvSpPr>
                <p:spPr bwMode="auto">
                  <a:xfrm>
                    <a:off x="705" y="3173"/>
                    <a:ext cx="33" cy="111"/>
                  </a:xfrm>
                  <a:custGeom>
                    <a:avLst/>
                    <a:gdLst>
                      <a:gd name="T0" fmla="*/ 13 w 33"/>
                      <a:gd name="T1" fmla="*/ 111 h 111"/>
                      <a:gd name="T2" fmla="*/ 27 w 33"/>
                      <a:gd name="T3" fmla="*/ 85 h 111"/>
                      <a:gd name="T4" fmla="*/ 33 w 33"/>
                      <a:gd name="T5" fmla="*/ 59 h 111"/>
                      <a:gd name="T6" fmla="*/ 33 w 33"/>
                      <a:gd name="T7" fmla="*/ 19 h 111"/>
                      <a:gd name="T8" fmla="*/ 27 w 33"/>
                      <a:gd name="T9" fmla="*/ 0 h 111"/>
                      <a:gd name="T10" fmla="*/ 20 w 33"/>
                      <a:gd name="T11" fmla="*/ 0 h 111"/>
                      <a:gd name="T12" fmla="*/ 13 w 33"/>
                      <a:gd name="T13" fmla="*/ 6 h 111"/>
                      <a:gd name="T14" fmla="*/ 7 w 33"/>
                      <a:gd name="T15" fmla="*/ 32 h 111"/>
                      <a:gd name="T16" fmla="*/ 0 w 33"/>
                      <a:gd name="T17" fmla="*/ 72 h 111"/>
                      <a:gd name="T18" fmla="*/ 7 w 33"/>
                      <a:gd name="T19" fmla="*/ 98 h 111"/>
                      <a:gd name="T20" fmla="*/ 13 w 33"/>
                      <a:gd name="T21" fmla="*/ 111 h 1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111"/>
                      <a:gd name="T35" fmla="*/ 33 w 33"/>
                      <a:gd name="T36" fmla="*/ 111 h 1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111">
                        <a:moveTo>
                          <a:pt x="13" y="111"/>
                        </a:moveTo>
                        <a:lnTo>
                          <a:pt x="27" y="85"/>
                        </a:lnTo>
                        <a:lnTo>
                          <a:pt x="33" y="59"/>
                        </a:lnTo>
                        <a:lnTo>
                          <a:pt x="33" y="19"/>
                        </a:lnTo>
                        <a:lnTo>
                          <a:pt x="27" y="0"/>
                        </a:lnTo>
                        <a:lnTo>
                          <a:pt x="20" y="0"/>
                        </a:lnTo>
                        <a:lnTo>
                          <a:pt x="13" y="6"/>
                        </a:lnTo>
                        <a:lnTo>
                          <a:pt x="7" y="32"/>
                        </a:lnTo>
                        <a:lnTo>
                          <a:pt x="0" y="72"/>
                        </a:lnTo>
                        <a:lnTo>
                          <a:pt x="7" y="98"/>
                        </a:lnTo>
                        <a:lnTo>
                          <a:pt x="13" y="1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3" name="Freeform 154"/>
                  <p:cNvSpPr>
                    <a:spLocks/>
                  </p:cNvSpPr>
                  <p:nvPr/>
                </p:nvSpPr>
                <p:spPr bwMode="auto">
                  <a:xfrm>
                    <a:off x="627" y="3389"/>
                    <a:ext cx="52" cy="45"/>
                  </a:xfrm>
                  <a:custGeom>
                    <a:avLst/>
                    <a:gdLst>
                      <a:gd name="T0" fmla="*/ 19 w 52"/>
                      <a:gd name="T1" fmla="*/ 45 h 45"/>
                      <a:gd name="T2" fmla="*/ 52 w 52"/>
                      <a:gd name="T3" fmla="*/ 13 h 45"/>
                      <a:gd name="T4" fmla="*/ 52 w 52"/>
                      <a:gd name="T5" fmla="*/ 0 h 45"/>
                      <a:gd name="T6" fmla="*/ 46 w 52"/>
                      <a:gd name="T7" fmla="*/ 0 h 45"/>
                      <a:gd name="T8" fmla="*/ 39 w 52"/>
                      <a:gd name="T9" fmla="*/ 0 h 45"/>
                      <a:gd name="T10" fmla="*/ 0 w 52"/>
                      <a:gd name="T11" fmla="*/ 39 h 45"/>
                      <a:gd name="T12" fmla="*/ 6 w 52"/>
                      <a:gd name="T13" fmla="*/ 45 h 45"/>
                      <a:gd name="T14" fmla="*/ 19 w 52"/>
                      <a:gd name="T15" fmla="*/ 45 h 4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2"/>
                      <a:gd name="T25" fmla="*/ 0 h 45"/>
                      <a:gd name="T26" fmla="*/ 52 w 52"/>
                      <a:gd name="T27" fmla="*/ 45 h 4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2" h="45">
                        <a:moveTo>
                          <a:pt x="19" y="45"/>
                        </a:moveTo>
                        <a:lnTo>
                          <a:pt x="52" y="13"/>
                        </a:lnTo>
                        <a:lnTo>
                          <a:pt x="52" y="0"/>
                        </a:lnTo>
                        <a:lnTo>
                          <a:pt x="46" y="0"/>
                        </a:lnTo>
                        <a:lnTo>
                          <a:pt x="39" y="0"/>
                        </a:lnTo>
                        <a:lnTo>
                          <a:pt x="0" y="39"/>
                        </a:lnTo>
                        <a:lnTo>
                          <a:pt x="6" y="45"/>
                        </a:lnTo>
                        <a:lnTo>
                          <a:pt x="19" y="4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4" name="Freeform 155"/>
                  <p:cNvSpPr>
                    <a:spLocks/>
                  </p:cNvSpPr>
                  <p:nvPr/>
                </p:nvSpPr>
                <p:spPr bwMode="auto">
                  <a:xfrm>
                    <a:off x="568" y="3310"/>
                    <a:ext cx="131" cy="105"/>
                  </a:xfrm>
                  <a:custGeom>
                    <a:avLst/>
                    <a:gdLst>
                      <a:gd name="T0" fmla="*/ 33 w 131"/>
                      <a:gd name="T1" fmla="*/ 105 h 105"/>
                      <a:gd name="T2" fmla="*/ 92 w 131"/>
                      <a:gd name="T3" fmla="*/ 46 h 105"/>
                      <a:gd name="T4" fmla="*/ 124 w 131"/>
                      <a:gd name="T5" fmla="*/ 13 h 105"/>
                      <a:gd name="T6" fmla="*/ 131 w 131"/>
                      <a:gd name="T7" fmla="*/ 7 h 105"/>
                      <a:gd name="T8" fmla="*/ 124 w 131"/>
                      <a:gd name="T9" fmla="*/ 7 h 105"/>
                      <a:gd name="T10" fmla="*/ 111 w 131"/>
                      <a:gd name="T11" fmla="*/ 0 h 105"/>
                      <a:gd name="T12" fmla="*/ 98 w 131"/>
                      <a:gd name="T13" fmla="*/ 13 h 105"/>
                      <a:gd name="T14" fmla="*/ 0 w 131"/>
                      <a:gd name="T15" fmla="*/ 85 h 105"/>
                      <a:gd name="T16" fmla="*/ 13 w 131"/>
                      <a:gd name="T17" fmla="*/ 98 h 105"/>
                      <a:gd name="T18" fmla="*/ 33 w 131"/>
                      <a:gd name="T19" fmla="*/ 105 h 10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1"/>
                      <a:gd name="T31" fmla="*/ 0 h 105"/>
                      <a:gd name="T32" fmla="*/ 131 w 131"/>
                      <a:gd name="T33" fmla="*/ 105 h 10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1" h="105">
                        <a:moveTo>
                          <a:pt x="33" y="105"/>
                        </a:moveTo>
                        <a:lnTo>
                          <a:pt x="92" y="46"/>
                        </a:lnTo>
                        <a:lnTo>
                          <a:pt x="124" y="13"/>
                        </a:lnTo>
                        <a:lnTo>
                          <a:pt x="131" y="7"/>
                        </a:lnTo>
                        <a:lnTo>
                          <a:pt x="124" y="7"/>
                        </a:lnTo>
                        <a:lnTo>
                          <a:pt x="111" y="0"/>
                        </a:lnTo>
                        <a:lnTo>
                          <a:pt x="98" y="13"/>
                        </a:lnTo>
                        <a:lnTo>
                          <a:pt x="0" y="85"/>
                        </a:lnTo>
                        <a:lnTo>
                          <a:pt x="13" y="98"/>
                        </a:lnTo>
                        <a:lnTo>
                          <a:pt x="33" y="10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5" name="Freeform 156"/>
                  <p:cNvSpPr>
                    <a:spLocks/>
                  </p:cNvSpPr>
                  <p:nvPr/>
                </p:nvSpPr>
                <p:spPr bwMode="auto">
                  <a:xfrm>
                    <a:off x="535" y="3362"/>
                    <a:ext cx="20" cy="27"/>
                  </a:xfrm>
                  <a:custGeom>
                    <a:avLst/>
                    <a:gdLst>
                      <a:gd name="T0" fmla="*/ 20 w 20"/>
                      <a:gd name="T1" fmla="*/ 27 h 27"/>
                      <a:gd name="T2" fmla="*/ 0 w 20"/>
                      <a:gd name="T3" fmla="*/ 0 h 27"/>
                      <a:gd name="T4" fmla="*/ 20 w 20"/>
                      <a:gd name="T5" fmla="*/ 27 h 27"/>
                      <a:gd name="T6" fmla="*/ 0 60000 65536"/>
                      <a:gd name="T7" fmla="*/ 0 60000 65536"/>
                      <a:gd name="T8" fmla="*/ 0 60000 65536"/>
                      <a:gd name="T9" fmla="*/ 0 w 20"/>
                      <a:gd name="T10" fmla="*/ 0 h 27"/>
                      <a:gd name="T11" fmla="*/ 20 w 20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" h="27">
                        <a:moveTo>
                          <a:pt x="20" y="27"/>
                        </a:moveTo>
                        <a:lnTo>
                          <a:pt x="0" y="0"/>
                        </a:lnTo>
                        <a:lnTo>
                          <a:pt x="20" y="2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6" name="Line 1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35" y="3362"/>
                    <a:ext cx="20" cy="2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7" name="Line 1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35" y="3362"/>
                    <a:ext cx="20" cy="2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844" name="Freeform 159"/>
                <p:cNvSpPr>
                  <a:spLocks/>
                </p:cNvSpPr>
                <p:nvPr/>
              </p:nvSpPr>
              <p:spPr bwMode="auto">
                <a:xfrm>
                  <a:off x="499" y="3079"/>
                  <a:ext cx="359" cy="359"/>
                </a:xfrm>
                <a:custGeom>
                  <a:avLst/>
                  <a:gdLst>
                    <a:gd name="T0" fmla="*/ 6 w 359"/>
                    <a:gd name="T1" fmla="*/ 117 h 359"/>
                    <a:gd name="T2" fmla="*/ 91 w 359"/>
                    <a:gd name="T3" fmla="*/ 137 h 359"/>
                    <a:gd name="T4" fmla="*/ 137 w 359"/>
                    <a:gd name="T5" fmla="*/ 137 h 359"/>
                    <a:gd name="T6" fmla="*/ 183 w 359"/>
                    <a:gd name="T7" fmla="*/ 157 h 359"/>
                    <a:gd name="T8" fmla="*/ 222 w 359"/>
                    <a:gd name="T9" fmla="*/ 183 h 359"/>
                    <a:gd name="T10" fmla="*/ 235 w 359"/>
                    <a:gd name="T11" fmla="*/ 202 h 359"/>
                    <a:gd name="T12" fmla="*/ 248 w 359"/>
                    <a:gd name="T13" fmla="*/ 176 h 359"/>
                    <a:gd name="T14" fmla="*/ 235 w 359"/>
                    <a:gd name="T15" fmla="*/ 130 h 359"/>
                    <a:gd name="T16" fmla="*/ 202 w 359"/>
                    <a:gd name="T17" fmla="*/ 85 h 359"/>
                    <a:gd name="T18" fmla="*/ 196 w 359"/>
                    <a:gd name="T19" fmla="*/ 45 h 359"/>
                    <a:gd name="T20" fmla="*/ 196 w 359"/>
                    <a:gd name="T21" fmla="*/ 6 h 359"/>
                    <a:gd name="T22" fmla="*/ 222 w 359"/>
                    <a:gd name="T23" fmla="*/ 0 h 359"/>
                    <a:gd name="T24" fmla="*/ 248 w 359"/>
                    <a:gd name="T25" fmla="*/ 19 h 359"/>
                    <a:gd name="T26" fmla="*/ 242 w 359"/>
                    <a:gd name="T27" fmla="*/ 32 h 359"/>
                    <a:gd name="T28" fmla="*/ 242 w 359"/>
                    <a:gd name="T29" fmla="*/ 58 h 359"/>
                    <a:gd name="T30" fmla="*/ 261 w 359"/>
                    <a:gd name="T31" fmla="*/ 98 h 359"/>
                    <a:gd name="T32" fmla="*/ 268 w 359"/>
                    <a:gd name="T33" fmla="*/ 144 h 359"/>
                    <a:gd name="T34" fmla="*/ 274 w 359"/>
                    <a:gd name="T35" fmla="*/ 163 h 359"/>
                    <a:gd name="T36" fmla="*/ 307 w 359"/>
                    <a:gd name="T37" fmla="*/ 202 h 359"/>
                    <a:gd name="T38" fmla="*/ 333 w 359"/>
                    <a:gd name="T39" fmla="*/ 215 h 359"/>
                    <a:gd name="T40" fmla="*/ 359 w 359"/>
                    <a:gd name="T41" fmla="*/ 229 h 359"/>
                    <a:gd name="T42" fmla="*/ 340 w 359"/>
                    <a:gd name="T43" fmla="*/ 255 h 359"/>
                    <a:gd name="T44" fmla="*/ 314 w 359"/>
                    <a:gd name="T45" fmla="*/ 248 h 359"/>
                    <a:gd name="T46" fmla="*/ 274 w 359"/>
                    <a:gd name="T47" fmla="*/ 215 h 359"/>
                    <a:gd name="T48" fmla="*/ 268 w 359"/>
                    <a:gd name="T49" fmla="*/ 209 h 359"/>
                    <a:gd name="T50" fmla="*/ 235 w 359"/>
                    <a:gd name="T51" fmla="*/ 222 h 359"/>
                    <a:gd name="T52" fmla="*/ 202 w 359"/>
                    <a:gd name="T53" fmla="*/ 274 h 359"/>
                    <a:gd name="T54" fmla="*/ 202 w 359"/>
                    <a:gd name="T55" fmla="*/ 307 h 359"/>
                    <a:gd name="T56" fmla="*/ 202 w 359"/>
                    <a:gd name="T57" fmla="*/ 353 h 359"/>
                    <a:gd name="T58" fmla="*/ 176 w 359"/>
                    <a:gd name="T59" fmla="*/ 359 h 359"/>
                    <a:gd name="T60" fmla="*/ 176 w 359"/>
                    <a:gd name="T61" fmla="*/ 320 h 359"/>
                    <a:gd name="T62" fmla="*/ 183 w 359"/>
                    <a:gd name="T63" fmla="*/ 294 h 359"/>
                    <a:gd name="T64" fmla="*/ 196 w 359"/>
                    <a:gd name="T65" fmla="*/ 235 h 359"/>
                    <a:gd name="T66" fmla="*/ 196 w 359"/>
                    <a:gd name="T67" fmla="*/ 222 h 359"/>
                    <a:gd name="T68" fmla="*/ 163 w 359"/>
                    <a:gd name="T69" fmla="*/ 202 h 359"/>
                    <a:gd name="T70" fmla="*/ 111 w 359"/>
                    <a:gd name="T71" fmla="*/ 176 h 359"/>
                    <a:gd name="T72" fmla="*/ 65 w 359"/>
                    <a:gd name="T73" fmla="*/ 163 h 359"/>
                    <a:gd name="T74" fmla="*/ 26 w 359"/>
                    <a:gd name="T75" fmla="*/ 157 h 359"/>
                    <a:gd name="T76" fmla="*/ 0 w 359"/>
                    <a:gd name="T77" fmla="*/ 157 h 359"/>
                    <a:gd name="T78" fmla="*/ 6 w 359"/>
                    <a:gd name="T79" fmla="*/ 117 h 35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59"/>
                    <a:gd name="T121" fmla="*/ 0 h 359"/>
                    <a:gd name="T122" fmla="*/ 359 w 359"/>
                    <a:gd name="T123" fmla="*/ 359 h 35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59" h="359">
                      <a:moveTo>
                        <a:pt x="6" y="117"/>
                      </a:moveTo>
                      <a:lnTo>
                        <a:pt x="91" y="137"/>
                      </a:lnTo>
                      <a:lnTo>
                        <a:pt x="137" y="137"/>
                      </a:lnTo>
                      <a:lnTo>
                        <a:pt x="183" y="157"/>
                      </a:lnTo>
                      <a:lnTo>
                        <a:pt x="222" y="183"/>
                      </a:lnTo>
                      <a:lnTo>
                        <a:pt x="235" y="202"/>
                      </a:lnTo>
                      <a:lnTo>
                        <a:pt x="248" y="176"/>
                      </a:lnTo>
                      <a:lnTo>
                        <a:pt x="235" y="130"/>
                      </a:lnTo>
                      <a:lnTo>
                        <a:pt x="202" y="85"/>
                      </a:lnTo>
                      <a:lnTo>
                        <a:pt x="196" y="45"/>
                      </a:lnTo>
                      <a:lnTo>
                        <a:pt x="196" y="6"/>
                      </a:lnTo>
                      <a:lnTo>
                        <a:pt x="222" y="0"/>
                      </a:lnTo>
                      <a:lnTo>
                        <a:pt x="248" y="19"/>
                      </a:lnTo>
                      <a:lnTo>
                        <a:pt x="242" y="32"/>
                      </a:lnTo>
                      <a:lnTo>
                        <a:pt x="242" y="58"/>
                      </a:lnTo>
                      <a:lnTo>
                        <a:pt x="261" y="98"/>
                      </a:lnTo>
                      <a:lnTo>
                        <a:pt x="268" y="144"/>
                      </a:lnTo>
                      <a:lnTo>
                        <a:pt x="274" y="163"/>
                      </a:lnTo>
                      <a:lnTo>
                        <a:pt x="307" y="202"/>
                      </a:lnTo>
                      <a:lnTo>
                        <a:pt x="333" y="215"/>
                      </a:lnTo>
                      <a:lnTo>
                        <a:pt x="359" y="229"/>
                      </a:lnTo>
                      <a:lnTo>
                        <a:pt x="340" y="255"/>
                      </a:lnTo>
                      <a:lnTo>
                        <a:pt x="314" y="248"/>
                      </a:lnTo>
                      <a:lnTo>
                        <a:pt x="274" y="215"/>
                      </a:lnTo>
                      <a:lnTo>
                        <a:pt x="268" y="209"/>
                      </a:lnTo>
                      <a:lnTo>
                        <a:pt x="235" y="222"/>
                      </a:lnTo>
                      <a:lnTo>
                        <a:pt x="202" y="274"/>
                      </a:lnTo>
                      <a:lnTo>
                        <a:pt x="202" y="307"/>
                      </a:lnTo>
                      <a:lnTo>
                        <a:pt x="202" y="353"/>
                      </a:lnTo>
                      <a:lnTo>
                        <a:pt x="176" y="359"/>
                      </a:lnTo>
                      <a:lnTo>
                        <a:pt x="176" y="320"/>
                      </a:lnTo>
                      <a:lnTo>
                        <a:pt x="183" y="294"/>
                      </a:lnTo>
                      <a:lnTo>
                        <a:pt x="196" y="235"/>
                      </a:lnTo>
                      <a:lnTo>
                        <a:pt x="196" y="222"/>
                      </a:lnTo>
                      <a:lnTo>
                        <a:pt x="163" y="202"/>
                      </a:lnTo>
                      <a:lnTo>
                        <a:pt x="111" y="176"/>
                      </a:lnTo>
                      <a:lnTo>
                        <a:pt x="65" y="163"/>
                      </a:lnTo>
                      <a:lnTo>
                        <a:pt x="26" y="157"/>
                      </a:lnTo>
                      <a:lnTo>
                        <a:pt x="0" y="157"/>
                      </a:lnTo>
                      <a:lnTo>
                        <a:pt x="6" y="11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2782" name="Group 256"/>
          <p:cNvGrpSpPr>
            <a:grpSpLocks/>
          </p:cNvGrpSpPr>
          <p:nvPr/>
        </p:nvGrpSpPr>
        <p:grpSpPr bwMode="auto">
          <a:xfrm>
            <a:off x="174625" y="2187575"/>
            <a:ext cx="2825750" cy="1438275"/>
            <a:chOff x="110" y="1378"/>
            <a:chExt cx="1780" cy="906"/>
          </a:xfrm>
        </p:grpSpPr>
        <p:sp>
          <p:nvSpPr>
            <p:cNvPr id="32823" name="Oval 186"/>
            <p:cNvSpPr>
              <a:spLocks noChangeArrowheads="1"/>
            </p:cNvSpPr>
            <p:nvPr/>
          </p:nvSpPr>
          <p:spPr bwMode="auto">
            <a:xfrm>
              <a:off x="1837" y="2225"/>
              <a:ext cx="53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2824" name="Line 239"/>
            <p:cNvSpPr>
              <a:spLocks noChangeShapeType="1"/>
            </p:cNvSpPr>
            <p:nvPr/>
          </p:nvSpPr>
          <p:spPr bwMode="auto">
            <a:xfrm>
              <a:off x="664" y="1736"/>
              <a:ext cx="1184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25" name="Group 237"/>
            <p:cNvGrpSpPr>
              <a:grpSpLocks/>
            </p:cNvGrpSpPr>
            <p:nvPr/>
          </p:nvGrpSpPr>
          <p:grpSpPr bwMode="auto">
            <a:xfrm>
              <a:off x="110" y="1378"/>
              <a:ext cx="592" cy="505"/>
              <a:chOff x="126" y="1378"/>
              <a:chExt cx="592" cy="505"/>
            </a:xfrm>
          </p:grpSpPr>
          <p:grpSp>
            <p:nvGrpSpPr>
              <p:cNvPr id="32826" name="Group 191"/>
              <p:cNvGrpSpPr>
                <a:grpSpLocks/>
              </p:cNvGrpSpPr>
              <p:nvPr/>
            </p:nvGrpSpPr>
            <p:grpSpPr bwMode="auto">
              <a:xfrm>
                <a:off x="283" y="1540"/>
                <a:ext cx="65" cy="131"/>
                <a:chOff x="399" y="2220"/>
                <a:chExt cx="65" cy="131"/>
              </a:xfrm>
            </p:grpSpPr>
            <p:sp>
              <p:nvSpPr>
                <p:cNvPr id="32835" name="Freeform 192"/>
                <p:cNvSpPr>
                  <a:spLocks/>
                </p:cNvSpPr>
                <p:nvPr/>
              </p:nvSpPr>
              <p:spPr bwMode="auto">
                <a:xfrm>
                  <a:off x="406" y="2273"/>
                  <a:ext cx="58" cy="78"/>
                </a:xfrm>
                <a:custGeom>
                  <a:avLst/>
                  <a:gdLst>
                    <a:gd name="T0" fmla="*/ 58 w 58"/>
                    <a:gd name="T1" fmla="*/ 78 h 78"/>
                    <a:gd name="T2" fmla="*/ 0 w 58"/>
                    <a:gd name="T3" fmla="*/ 26 h 78"/>
                    <a:gd name="T4" fmla="*/ 39 w 58"/>
                    <a:gd name="T5" fmla="*/ 39 h 78"/>
                    <a:gd name="T6" fmla="*/ 58 w 58"/>
                    <a:gd name="T7" fmla="*/ 0 h 78"/>
                    <a:gd name="T8" fmla="*/ 58 w 58"/>
                    <a:gd name="T9" fmla="*/ 78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78"/>
                    <a:gd name="T17" fmla="*/ 58 w 58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78">
                      <a:moveTo>
                        <a:pt x="58" y="78"/>
                      </a:moveTo>
                      <a:lnTo>
                        <a:pt x="0" y="26"/>
                      </a:lnTo>
                      <a:lnTo>
                        <a:pt x="39" y="39"/>
                      </a:lnTo>
                      <a:lnTo>
                        <a:pt x="58" y="0"/>
                      </a:lnTo>
                      <a:lnTo>
                        <a:pt x="58" y="7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11113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6" name="Line 193"/>
                <p:cNvSpPr>
                  <a:spLocks noChangeShapeType="1"/>
                </p:cNvSpPr>
                <p:nvPr/>
              </p:nvSpPr>
              <p:spPr bwMode="auto">
                <a:xfrm>
                  <a:off x="399" y="2220"/>
                  <a:ext cx="46" cy="92"/>
                </a:xfrm>
                <a:prstGeom prst="line">
                  <a:avLst/>
                </a:prstGeom>
                <a:noFill/>
                <a:ln w="11113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27" name="Rectangle 194"/>
              <p:cNvSpPr>
                <a:spLocks noChangeArrowheads="1"/>
              </p:cNvSpPr>
              <p:nvPr/>
            </p:nvSpPr>
            <p:spPr bwMode="auto">
              <a:xfrm>
                <a:off x="126" y="1378"/>
                <a:ext cx="27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CC0000"/>
                    </a:solidFill>
                    <a:latin typeface="Arial" panose="020B0604020202020204" pitchFamily="34" charset="0"/>
                  </a:rPr>
                  <a:t>Fe</a:t>
                </a:r>
                <a:r>
                  <a:rPr lang="en-US" altLang="en-US" sz="1500" baseline="-25000">
                    <a:solidFill>
                      <a:srgbClr val="CC00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en-US" altLang="en-US" sz="1500">
                    <a:solidFill>
                      <a:srgbClr val="CC0000"/>
                    </a:solidFill>
                    <a:latin typeface="Arial" panose="020B0604020202020204" pitchFamily="34" charset="0"/>
                  </a:rPr>
                  <a:t>C</a:t>
                </a: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pSp>
            <p:nvGrpSpPr>
              <p:cNvPr id="32828" name="Group 195"/>
              <p:cNvGrpSpPr>
                <a:grpSpLocks/>
              </p:cNvGrpSpPr>
              <p:nvPr/>
            </p:nvGrpSpPr>
            <p:grpSpPr bwMode="auto">
              <a:xfrm>
                <a:off x="351" y="1456"/>
                <a:ext cx="367" cy="427"/>
                <a:chOff x="467" y="2136"/>
                <a:chExt cx="367" cy="427"/>
              </a:xfrm>
            </p:grpSpPr>
            <p:sp>
              <p:nvSpPr>
                <p:cNvPr id="32829" name="Oval 196"/>
                <p:cNvSpPr>
                  <a:spLocks noChangeArrowheads="1"/>
                </p:cNvSpPr>
                <p:nvPr/>
              </p:nvSpPr>
              <p:spPr bwMode="auto">
                <a:xfrm>
                  <a:off x="467" y="2196"/>
                  <a:ext cx="367" cy="367"/>
                </a:xfrm>
                <a:prstGeom prst="ellipse">
                  <a:avLst/>
                </a:prstGeom>
                <a:solidFill>
                  <a:srgbClr val="CCCC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24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830" name="Rectangle 197"/>
                <p:cNvSpPr>
                  <a:spLocks noChangeArrowheads="1"/>
                </p:cNvSpPr>
                <p:nvPr/>
              </p:nvSpPr>
              <p:spPr bwMode="auto">
                <a:xfrm>
                  <a:off x="702" y="2347"/>
                  <a:ext cx="6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g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32831" name="Rectangle 198"/>
                <p:cNvSpPr>
                  <a:spLocks noChangeArrowheads="1"/>
                </p:cNvSpPr>
                <p:nvPr/>
              </p:nvSpPr>
              <p:spPr bwMode="auto">
                <a:xfrm>
                  <a:off x="563" y="2345"/>
                  <a:ext cx="6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g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32832" name="Rectangle 199"/>
                <p:cNvSpPr>
                  <a:spLocks noChangeArrowheads="1"/>
                </p:cNvSpPr>
                <p:nvPr/>
              </p:nvSpPr>
              <p:spPr bwMode="auto">
                <a:xfrm>
                  <a:off x="582" y="2136"/>
                  <a:ext cx="6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g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32833" name="Rectangle 200"/>
                <p:cNvSpPr>
                  <a:spLocks noChangeArrowheads="1"/>
                </p:cNvSpPr>
                <p:nvPr/>
              </p:nvSpPr>
              <p:spPr bwMode="auto">
                <a:xfrm>
                  <a:off x="741" y="2186"/>
                  <a:ext cx="6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sz="2000"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g</a:t>
                  </a:r>
                  <a:endParaRPr lang="en-US" altLang="en-US" sz="2400">
                    <a:latin typeface="Times" panose="02020603050405020304" pitchFamily="18" charset="0"/>
                  </a:endParaRPr>
                </a:p>
              </p:txBody>
            </p:sp>
            <p:sp>
              <p:nvSpPr>
                <p:cNvPr id="32834" name="Freeform 201"/>
                <p:cNvSpPr>
                  <a:spLocks/>
                </p:cNvSpPr>
                <p:nvPr/>
              </p:nvSpPr>
              <p:spPr bwMode="auto">
                <a:xfrm>
                  <a:off x="471" y="2199"/>
                  <a:ext cx="359" cy="359"/>
                </a:xfrm>
                <a:custGeom>
                  <a:avLst/>
                  <a:gdLst>
                    <a:gd name="T0" fmla="*/ 6 w 359"/>
                    <a:gd name="T1" fmla="*/ 117 h 359"/>
                    <a:gd name="T2" fmla="*/ 91 w 359"/>
                    <a:gd name="T3" fmla="*/ 137 h 359"/>
                    <a:gd name="T4" fmla="*/ 137 w 359"/>
                    <a:gd name="T5" fmla="*/ 137 h 359"/>
                    <a:gd name="T6" fmla="*/ 183 w 359"/>
                    <a:gd name="T7" fmla="*/ 157 h 359"/>
                    <a:gd name="T8" fmla="*/ 222 w 359"/>
                    <a:gd name="T9" fmla="*/ 183 h 359"/>
                    <a:gd name="T10" fmla="*/ 235 w 359"/>
                    <a:gd name="T11" fmla="*/ 202 h 359"/>
                    <a:gd name="T12" fmla="*/ 248 w 359"/>
                    <a:gd name="T13" fmla="*/ 176 h 359"/>
                    <a:gd name="T14" fmla="*/ 235 w 359"/>
                    <a:gd name="T15" fmla="*/ 130 h 359"/>
                    <a:gd name="T16" fmla="*/ 202 w 359"/>
                    <a:gd name="T17" fmla="*/ 85 h 359"/>
                    <a:gd name="T18" fmla="*/ 196 w 359"/>
                    <a:gd name="T19" fmla="*/ 45 h 359"/>
                    <a:gd name="T20" fmla="*/ 196 w 359"/>
                    <a:gd name="T21" fmla="*/ 6 h 359"/>
                    <a:gd name="T22" fmla="*/ 222 w 359"/>
                    <a:gd name="T23" fmla="*/ 0 h 359"/>
                    <a:gd name="T24" fmla="*/ 248 w 359"/>
                    <a:gd name="T25" fmla="*/ 19 h 359"/>
                    <a:gd name="T26" fmla="*/ 242 w 359"/>
                    <a:gd name="T27" fmla="*/ 32 h 359"/>
                    <a:gd name="T28" fmla="*/ 242 w 359"/>
                    <a:gd name="T29" fmla="*/ 58 h 359"/>
                    <a:gd name="T30" fmla="*/ 261 w 359"/>
                    <a:gd name="T31" fmla="*/ 98 h 359"/>
                    <a:gd name="T32" fmla="*/ 268 w 359"/>
                    <a:gd name="T33" fmla="*/ 144 h 359"/>
                    <a:gd name="T34" fmla="*/ 274 w 359"/>
                    <a:gd name="T35" fmla="*/ 163 h 359"/>
                    <a:gd name="T36" fmla="*/ 307 w 359"/>
                    <a:gd name="T37" fmla="*/ 202 h 359"/>
                    <a:gd name="T38" fmla="*/ 333 w 359"/>
                    <a:gd name="T39" fmla="*/ 215 h 359"/>
                    <a:gd name="T40" fmla="*/ 359 w 359"/>
                    <a:gd name="T41" fmla="*/ 229 h 359"/>
                    <a:gd name="T42" fmla="*/ 340 w 359"/>
                    <a:gd name="T43" fmla="*/ 255 h 359"/>
                    <a:gd name="T44" fmla="*/ 314 w 359"/>
                    <a:gd name="T45" fmla="*/ 248 h 359"/>
                    <a:gd name="T46" fmla="*/ 274 w 359"/>
                    <a:gd name="T47" fmla="*/ 215 h 359"/>
                    <a:gd name="T48" fmla="*/ 268 w 359"/>
                    <a:gd name="T49" fmla="*/ 209 h 359"/>
                    <a:gd name="T50" fmla="*/ 235 w 359"/>
                    <a:gd name="T51" fmla="*/ 222 h 359"/>
                    <a:gd name="T52" fmla="*/ 202 w 359"/>
                    <a:gd name="T53" fmla="*/ 274 h 359"/>
                    <a:gd name="T54" fmla="*/ 202 w 359"/>
                    <a:gd name="T55" fmla="*/ 307 h 359"/>
                    <a:gd name="T56" fmla="*/ 202 w 359"/>
                    <a:gd name="T57" fmla="*/ 353 h 359"/>
                    <a:gd name="T58" fmla="*/ 176 w 359"/>
                    <a:gd name="T59" fmla="*/ 359 h 359"/>
                    <a:gd name="T60" fmla="*/ 176 w 359"/>
                    <a:gd name="T61" fmla="*/ 320 h 359"/>
                    <a:gd name="T62" fmla="*/ 183 w 359"/>
                    <a:gd name="T63" fmla="*/ 294 h 359"/>
                    <a:gd name="T64" fmla="*/ 196 w 359"/>
                    <a:gd name="T65" fmla="*/ 235 h 359"/>
                    <a:gd name="T66" fmla="*/ 196 w 359"/>
                    <a:gd name="T67" fmla="*/ 222 h 359"/>
                    <a:gd name="T68" fmla="*/ 163 w 359"/>
                    <a:gd name="T69" fmla="*/ 202 h 359"/>
                    <a:gd name="T70" fmla="*/ 111 w 359"/>
                    <a:gd name="T71" fmla="*/ 176 h 359"/>
                    <a:gd name="T72" fmla="*/ 65 w 359"/>
                    <a:gd name="T73" fmla="*/ 163 h 359"/>
                    <a:gd name="T74" fmla="*/ 26 w 359"/>
                    <a:gd name="T75" fmla="*/ 157 h 359"/>
                    <a:gd name="T76" fmla="*/ 0 w 359"/>
                    <a:gd name="T77" fmla="*/ 157 h 359"/>
                    <a:gd name="T78" fmla="*/ 6 w 359"/>
                    <a:gd name="T79" fmla="*/ 117 h 35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59"/>
                    <a:gd name="T121" fmla="*/ 0 h 359"/>
                    <a:gd name="T122" fmla="*/ 359 w 359"/>
                    <a:gd name="T123" fmla="*/ 359 h 35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59" h="359">
                      <a:moveTo>
                        <a:pt x="6" y="117"/>
                      </a:moveTo>
                      <a:lnTo>
                        <a:pt x="91" y="137"/>
                      </a:lnTo>
                      <a:lnTo>
                        <a:pt x="137" y="137"/>
                      </a:lnTo>
                      <a:lnTo>
                        <a:pt x="183" y="157"/>
                      </a:lnTo>
                      <a:lnTo>
                        <a:pt x="222" y="183"/>
                      </a:lnTo>
                      <a:lnTo>
                        <a:pt x="235" y="202"/>
                      </a:lnTo>
                      <a:lnTo>
                        <a:pt x="248" y="176"/>
                      </a:lnTo>
                      <a:lnTo>
                        <a:pt x="235" y="130"/>
                      </a:lnTo>
                      <a:lnTo>
                        <a:pt x="202" y="85"/>
                      </a:lnTo>
                      <a:lnTo>
                        <a:pt x="196" y="45"/>
                      </a:lnTo>
                      <a:lnTo>
                        <a:pt x="196" y="6"/>
                      </a:lnTo>
                      <a:lnTo>
                        <a:pt x="222" y="0"/>
                      </a:lnTo>
                      <a:lnTo>
                        <a:pt x="248" y="19"/>
                      </a:lnTo>
                      <a:lnTo>
                        <a:pt x="242" y="32"/>
                      </a:lnTo>
                      <a:lnTo>
                        <a:pt x="242" y="58"/>
                      </a:lnTo>
                      <a:lnTo>
                        <a:pt x="261" y="98"/>
                      </a:lnTo>
                      <a:lnTo>
                        <a:pt x="268" y="144"/>
                      </a:lnTo>
                      <a:lnTo>
                        <a:pt x="274" y="163"/>
                      </a:lnTo>
                      <a:lnTo>
                        <a:pt x="307" y="202"/>
                      </a:lnTo>
                      <a:lnTo>
                        <a:pt x="333" y="215"/>
                      </a:lnTo>
                      <a:lnTo>
                        <a:pt x="359" y="229"/>
                      </a:lnTo>
                      <a:lnTo>
                        <a:pt x="340" y="255"/>
                      </a:lnTo>
                      <a:lnTo>
                        <a:pt x="314" y="248"/>
                      </a:lnTo>
                      <a:lnTo>
                        <a:pt x="274" y="215"/>
                      </a:lnTo>
                      <a:lnTo>
                        <a:pt x="268" y="209"/>
                      </a:lnTo>
                      <a:lnTo>
                        <a:pt x="235" y="222"/>
                      </a:lnTo>
                      <a:lnTo>
                        <a:pt x="202" y="274"/>
                      </a:lnTo>
                      <a:lnTo>
                        <a:pt x="202" y="307"/>
                      </a:lnTo>
                      <a:lnTo>
                        <a:pt x="202" y="353"/>
                      </a:lnTo>
                      <a:lnTo>
                        <a:pt x="176" y="359"/>
                      </a:lnTo>
                      <a:lnTo>
                        <a:pt x="176" y="320"/>
                      </a:lnTo>
                      <a:lnTo>
                        <a:pt x="183" y="294"/>
                      </a:lnTo>
                      <a:lnTo>
                        <a:pt x="196" y="235"/>
                      </a:lnTo>
                      <a:lnTo>
                        <a:pt x="196" y="222"/>
                      </a:lnTo>
                      <a:lnTo>
                        <a:pt x="163" y="202"/>
                      </a:lnTo>
                      <a:lnTo>
                        <a:pt x="111" y="176"/>
                      </a:lnTo>
                      <a:lnTo>
                        <a:pt x="65" y="163"/>
                      </a:lnTo>
                      <a:lnTo>
                        <a:pt x="26" y="157"/>
                      </a:lnTo>
                      <a:lnTo>
                        <a:pt x="0" y="157"/>
                      </a:lnTo>
                      <a:lnTo>
                        <a:pt x="6" y="11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" name="Group 242"/>
          <p:cNvGrpSpPr>
            <a:grpSpLocks/>
          </p:cNvGrpSpPr>
          <p:nvPr/>
        </p:nvGrpSpPr>
        <p:grpSpPr bwMode="auto">
          <a:xfrm>
            <a:off x="2686050" y="3303588"/>
            <a:ext cx="3875088" cy="323850"/>
            <a:chOff x="1692" y="2081"/>
            <a:chExt cx="2441" cy="204"/>
          </a:xfrm>
        </p:grpSpPr>
        <p:grpSp>
          <p:nvGrpSpPr>
            <p:cNvPr id="32817" name="Group 161"/>
            <p:cNvGrpSpPr>
              <a:grpSpLocks/>
            </p:cNvGrpSpPr>
            <p:nvPr/>
          </p:nvGrpSpPr>
          <p:grpSpPr bwMode="auto">
            <a:xfrm>
              <a:off x="1692" y="2081"/>
              <a:ext cx="2441" cy="198"/>
              <a:chOff x="1692" y="2081"/>
              <a:chExt cx="2441" cy="198"/>
            </a:xfrm>
          </p:grpSpPr>
          <p:sp>
            <p:nvSpPr>
              <p:cNvPr id="32819" name="Line 162"/>
              <p:cNvSpPr>
                <a:spLocks noChangeShapeType="1"/>
              </p:cNvSpPr>
              <p:nvPr/>
            </p:nvSpPr>
            <p:spPr bwMode="auto">
              <a:xfrm>
                <a:off x="1692" y="2257"/>
                <a:ext cx="183" cy="1"/>
              </a:xfrm>
              <a:prstGeom prst="line">
                <a:avLst/>
              </a:prstGeom>
              <a:noFill/>
              <a:ln w="31750">
                <a:solidFill>
                  <a:srgbClr val="99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Rectangle 163"/>
              <p:cNvSpPr>
                <a:spLocks noChangeArrowheads="1"/>
              </p:cNvSpPr>
              <p:nvPr/>
            </p:nvSpPr>
            <p:spPr bwMode="auto">
              <a:xfrm>
                <a:off x="1988" y="2081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DD0000"/>
                    </a:solidFill>
                    <a:latin typeface="Arial" panose="020B0604020202020204" pitchFamily="34" charset="0"/>
                  </a:rPr>
                  <a:t>x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2821" name="Line 164"/>
              <p:cNvSpPr>
                <a:spLocks noChangeShapeType="1"/>
              </p:cNvSpPr>
              <p:nvPr/>
            </p:nvSpPr>
            <p:spPr bwMode="auto">
              <a:xfrm>
                <a:off x="1857" y="2257"/>
                <a:ext cx="2276" cy="1"/>
              </a:xfrm>
              <a:prstGeom prst="line">
                <a:avLst/>
              </a:prstGeom>
              <a:noFill/>
              <a:ln w="31750">
                <a:solidFill>
                  <a:srgbClr val="DD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2" name="Rectangle 165"/>
              <p:cNvSpPr>
                <a:spLocks noChangeArrowheads="1"/>
              </p:cNvSpPr>
              <p:nvPr/>
            </p:nvSpPr>
            <p:spPr bwMode="auto">
              <a:xfrm>
                <a:off x="1772" y="2087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9966FF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818" name="Oval 241"/>
            <p:cNvSpPr>
              <a:spLocks noChangeArrowheads="1"/>
            </p:cNvSpPr>
            <p:nvPr/>
          </p:nvSpPr>
          <p:spPr bwMode="auto">
            <a:xfrm>
              <a:off x="1837" y="2226"/>
              <a:ext cx="53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264"/>
          <p:cNvGrpSpPr>
            <a:grpSpLocks/>
          </p:cNvGrpSpPr>
          <p:nvPr/>
        </p:nvGrpSpPr>
        <p:grpSpPr bwMode="auto">
          <a:xfrm>
            <a:off x="2168525" y="3697288"/>
            <a:ext cx="4383088" cy="358775"/>
            <a:chOff x="1366" y="2329"/>
            <a:chExt cx="2761" cy="226"/>
          </a:xfrm>
        </p:grpSpPr>
        <p:grpSp>
          <p:nvGrpSpPr>
            <p:cNvPr id="32811" name="Group 97"/>
            <p:cNvGrpSpPr>
              <a:grpSpLocks/>
            </p:cNvGrpSpPr>
            <p:nvPr/>
          </p:nvGrpSpPr>
          <p:grpSpPr bwMode="auto">
            <a:xfrm>
              <a:off x="1366" y="2358"/>
              <a:ext cx="2761" cy="197"/>
              <a:chOff x="1366" y="2430"/>
              <a:chExt cx="2761" cy="197"/>
            </a:xfrm>
          </p:grpSpPr>
          <p:sp>
            <p:nvSpPr>
              <p:cNvPr id="32813" name="Line 98"/>
              <p:cNvSpPr>
                <a:spLocks noChangeShapeType="1"/>
              </p:cNvSpPr>
              <p:nvPr/>
            </p:nvSpPr>
            <p:spPr bwMode="auto">
              <a:xfrm>
                <a:off x="1366" y="2430"/>
                <a:ext cx="504" cy="1"/>
              </a:xfrm>
              <a:prstGeom prst="line">
                <a:avLst/>
              </a:prstGeom>
              <a:noFill/>
              <a:ln w="31750">
                <a:solidFill>
                  <a:srgbClr val="00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Rectangle 99"/>
              <p:cNvSpPr>
                <a:spLocks noChangeArrowheads="1"/>
              </p:cNvSpPr>
              <p:nvPr/>
            </p:nvSpPr>
            <p:spPr bwMode="auto">
              <a:xfrm>
                <a:off x="1483" y="2435"/>
                <a:ext cx="16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00CCCC"/>
                    </a:solidFill>
                    <a:latin typeface="Arial" panose="020B0604020202020204" pitchFamily="34" charset="0"/>
                  </a:rPr>
                  <a:t>V</a:t>
                </a:r>
                <a:endParaRPr lang="en-US" altLang="en-US" sz="2400" i="1">
                  <a:latin typeface="Arial" panose="020B0604020202020204" pitchFamily="34" charset="0"/>
                </a:endParaRPr>
              </a:p>
            </p:txBody>
          </p:sp>
          <p:sp>
            <p:nvSpPr>
              <p:cNvPr id="32815" name="Rectangle 100"/>
              <p:cNvSpPr>
                <a:spLocks noChangeArrowheads="1"/>
              </p:cNvSpPr>
              <p:nvPr/>
            </p:nvSpPr>
            <p:spPr bwMode="auto">
              <a:xfrm>
                <a:off x="2000" y="2435"/>
                <a:ext cx="13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i="1">
                    <a:solidFill>
                      <a:srgbClr val="DD0000"/>
                    </a:solidFill>
                    <a:latin typeface="Arial" panose="020B0604020202020204" pitchFamily="34" charset="0"/>
                  </a:rPr>
                  <a:t>X</a:t>
                </a:r>
                <a:endParaRPr lang="en-US" altLang="en-US" sz="2400" i="1">
                  <a:solidFill>
                    <a:srgbClr val="DD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16" name="Line 101"/>
              <p:cNvSpPr>
                <a:spLocks noChangeShapeType="1"/>
              </p:cNvSpPr>
              <p:nvPr/>
            </p:nvSpPr>
            <p:spPr bwMode="auto">
              <a:xfrm>
                <a:off x="1851" y="2430"/>
                <a:ext cx="2276" cy="1"/>
              </a:xfrm>
              <a:prstGeom prst="line">
                <a:avLst/>
              </a:prstGeom>
              <a:noFill/>
              <a:ln w="31750">
                <a:solidFill>
                  <a:srgbClr val="DD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12" name="Oval 263"/>
            <p:cNvSpPr>
              <a:spLocks noChangeArrowheads="1"/>
            </p:cNvSpPr>
            <p:nvPr/>
          </p:nvSpPr>
          <p:spPr bwMode="auto">
            <a:xfrm>
              <a:off x="1836" y="2329"/>
              <a:ext cx="53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 i="1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272"/>
          <p:cNvGrpSpPr>
            <a:grpSpLocks/>
          </p:cNvGrpSpPr>
          <p:nvPr/>
        </p:nvGrpSpPr>
        <p:grpSpPr bwMode="auto">
          <a:xfrm>
            <a:off x="150813" y="4911725"/>
            <a:ext cx="1830387" cy="1176338"/>
            <a:chOff x="95" y="3094"/>
            <a:chExt cx="1153" cy="741"/>
          </a:xfrm>
        </p:grpSpPr>
        <p:grpSp>
          <p:nvGrpSpPr>
            <p:cNvPr id="32806" name="Group 269"/>
            <p:cNvGrpSpPr>
              <a:grpSpLocks/>
            </p:cNvGrpSpPr>
            <p:nvPr/>
          </p:nvGrpSpPr>
          <p:grpSpPr bwMode="auto">
            <a:xfrm>
              <a:off x="95" y="3094"/>
              <a:ext cx="1153" cy="698"/>
              <a:chOff x="95" y="3094"/>
              <a:chExt cx="1153" cy="698"/>
            </a:xfrm>
          </p:grpSpPr>
          <p:sp>
            <p:nvSpPr>
              <p:cNvPr id="32808" name="Rectangle 247"/>
              <p:cNvSpPr>
                <a:spLocks noChangeArrowheads="1"/>
              </p:cNvSpPr>
              <p:nvPr/>
            </p:nvSpPr>
            <p:spPr bwMode="auto">
              <a:xfrm>
                <a:off x="154" y="3094"/>
                <a:ext cx="79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777777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baseline="-25000">
                    <a:solidFill>
                      <a:srgbClr val="777777"/>
                    </a:solidFill>
                    <a:latin typeface="Arial" panose="020B0604020202020204" pitchFamily="34" charset="0"/>
                  </a:rPr>
                  <a:t>pearlite</a:t>
                </a:r>
                <a:r>
                  <a:rPr lang="en-US" altLang="en-US">
                    <a:solidFill>
                      <a:srgbClr val="777777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>
                    <a:latin typeface="Arial" panose="020B0604020202020204" pitchFamily="34" charset="0"/>
                  </a:rPr>
                  <a:t>=</a:t>
                </a:r>
                <a:r>
                  <a:rPr lang="en-US" altLang="en-US">
                    <a:solidFill>
                      <a:srgbClr val="777777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i="1">
                    <a:solidFill>
                      <a:srgbClr val="9966FF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9966FF"/>
                    </a:solidFill>
                    <a:latin typeface="Symbol" panose="05050102010706020507" pitchFamily="18" charset="2"/>
                  </a:rPr>
                  <a:t>g</a:t>
                </a:r>
              </a:p>
            </p:txBody>
          </p:sp>
          <p:sp>
            <p:nvSpPr>
              <p:cNvPr id="32809" name="Rectangle 249"/>
              <p:cNvSpPr>
                <a:spLocks noChangeArrowheads="1"/>
              </p:cNvSpPr>
              <p:nvPr/>
            </p:nvSpPr>
            <p:spPr bwMode="auto">
              <a:xfrm>
                <a:off x="138" y="3350"/>
                <a:ext cx="93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00CCCC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00CCCC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altLang="en-US">
                    <a:solidFill>
                      <a:srgbClr val="00CC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>
                    <a:latin typeface="Arial" panose="020B0604020202020204" pitchFamily="34" charset="0"/>
                  </a:rPr>
                  <a:t>= </a:t>
                </a:r>
                <a:r>
                  <a:rPr lang="en-US" altLang="en-US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en-US" altLang="en-US">
                    <a:latin typeface="Arial" panose="020B0604020202020204" pitchFamily="34" charset="0"/>
                  </a:rPr>
                  <a:t>/(</a:t>
                </a:r>
                <a:r>
                  <a:rPr lang="en-US" altLang="en-US" i="1">
                    <a:solidFill>
                      <a:srgbClr val="00CC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>
                    <a:solidFill>
                      <a:srgbClr val="00CC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>
                    <a:latin typeface="Arial" panose="020B0604020202020204" pitchFamily="34" charset="0"/>
                  </a:rPr>
                  <a:t>+</a:t>
                </a:r>
                <a:r>
                  <a:rPr lang="en-US" altLang="en-US" sz="900">
                    <a:solidFill>
                      <a:srgbClr val="00CCCC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en-US" altLang="en-US">
                    <a:latin typeface="Arial" panose="020B0604020202020204" pitchFamily="34" charset="0"/>
                  </a:rPr>
                  <a:t>)</a:t>
                </a:r>
                <a:endParaRPr lang="en-US" altLang="en-US" sz="2000" i="1">
                  <a:solidFill>
                    <a:srgbClr val="9933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10" name="Rectangle 268"/>
              <p:cNvSpPr>
                <a:spLocks noChangeArrowheads="1"/>
              </p:cNvSpPr>
              <p:nvPr/>
            </p:nvSpPr>
            <p:spPr bwMode="auto">
              <a:xfrm>
                <a:off x="95" y="3561"/>
                <a:ext cx="11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AA0000"/>
                    </a:solidFill>
                    <a:latin typeface="Arial" panose="020B0604020202020204" pitchFamily="34" charset="0"/>
                  </a:rPr>
                  <a:t>          </a:t>
                </a:r>
                <a:r>
                  <a:rPr lang="en-US" altLang="en-US" sz="1000">
                    <a:solidFill>
                      <a:srgbClr val="9966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>
                    <a:latin typeface="Arial" panose="020B0604020202020204" pitchFamily="34" charset="0"/>
                  </a:rPr>
                  <a:t>=(1 - </a:t>
                </a:r>
                <a:r>
                  <a:rPr lang="en-US" altLang="en-US" i="1">
                    <a:solidFill>
                      <a:srgbClr val="00CCCC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00CCCC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altLang="en-US">
                    <a:latin typeface="Arial" panose="020B0604020202020204" pitchFamily="34" charset="0"/>
                  </a:rPr>
                  <a:t>)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807" name="Text Box 271"/>
            <p:cNvSpPr txBox="1">
              <a:spLocks noChangeArrowheads="1"/>
            </p:cNvSpPr>
            <p:nvPr/>
          </p:nvSpPr>
          <p:spPr bwMode="auto">
            <a:xfrm>
              <a:off x="234" y="3643"/>
              <a:ext cx="4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AA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sz="1600" baseline="-20000">
                  <a:solidFill>
                    <a:srgbClr val="AA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1400">
                  <a:solidFill>
                    <a:srgbClr val="AA0000"/>
                  </a:solidFill>
                  <a:latin typeface="Arial" panose="020B0604020202020204" pitchFamily="34" charset="0"/>
                </a:rPr>
                <a:t>C’</a:t>
              </a:r>
            </a:p>
          </p:txBody>
        </p:sp>
      </p:grpSp>
      <p:grpSp>
        <p:nvGrpSpPr>
          <p:cNvPr id="20" name="Group 276"/>
          <p:cNvGrpSpPr>
            <a:grpSpLocks/>
          </p:cNvGrpSpPr>
          <p:nvPr/>
        </p:nvGrpSpPr>
        <p:grpSpPr bwMode="auto">
          <a:xfrm>
            <a:off x="128588" y="3076575"/>
            <a:ext cx="1617662" cy="781050"/>
            <a:chOff x="81" y="1938"/>
            <a:chExt cx="1019" cy="492"/>
          </a:xfrm>
        </p:grpSpPr>
        <p:grpSp>
          <p:nvGrpSpPr>
            <p:cNvPr id="32802" name="Group 270"/>
            <p:cNvGrpSpPr>
              <a:grpSpLocks/>
            </p:cNvGrpSpPr>
            <p:nvPr/>
          </p:nvGrpSpPr>
          <p:grpSpPr bwMode="auto">
            <a:xfrm>
              <a:off x="81" y="1938"/>
              <a:ext cx="1019" cy="459"/>
              <a:chOff x="81" y="1938"/>
              <a:chExt cx="1019" cy="459"/>
            </a:xfrm>
          </p:grpSpPr>
          <p:sp>
            <p:nvSpPr>
              <p:cNvPr id="32804" name="Rectangle 252"/>
              <p:cNvSpPr>
                <a:spLocks noChangeArrowheads="1"/>
              </p:cNvSpPr>
              <p:nvPr/>
            </p:nvSpPr>
            <p:spPr bwMode="auto">
              <a:xfrm>
                <a:off x="85" y="2166"/>
                <a:ext cx="10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9933FF"/>
                    </a:solidFill>
                    <a:latin typeface="Symbol" panose="05050102010706020507" pitchFamily="18" charset="2"/>
                  </a:rPr>
                  <a:t>      </a:t>
                </a:r>
                <a:r>
                  <a:rPr lang="en-US" altLang="en-US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en-US" altLang="en-US" i="1">
                    <a:latin typeface="Arial" panose="020B0604020202020204" pitchFamily="34" charset="0"/>
                  </a:rPr>
                  <a:t>=</a:t>
                </a:r>
                <a:r>
                  <a:rPr lang="en-US" altLang="en-US">
                    <a:latin typeface="Arial" panose="020B0604020202020204" pitchFamily="34" charset="0"/>
                  </a:rPr>
                  <a:t>(1-</a:t>
                </a:r>
                <a:r>
                  <a:rPr lang="en-US" altLang="en-US" i="1">
                    <a:solidFill>
                      <a:srgbClr val="9933FF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9933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>
                    <a:latin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32805" name="Rectangle 251"/>
              <p:cNvSpPr>
                <a:spLocks noChangeArrowheads="1"/>
              </p:cNvSpPr>
              <p:nvPr/>
            </p:nvSpPr>
            <p:spPr bwMode="auto">
              <a:xfrm>
                <a:off x="81" y="1938"/>
                <a:ext cx="98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9933FF"/>
                    </a:solidFill>
                    <a:latin typeface="Arial" panose="020B0604020202020204" pitchFamily="34" charset="0"/>
                  </a:rPr>
                  <a:t>W</a:t>
                </a:r>
                <a:r>
                  <a:rPr lang="en-US" altLang="en-US" sz="2000" baseline="-25000">
                    <a:solidFill>
                      <a:srgbClr val="9933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2000" baseline="-25000">
                    <a:solidFill>
                      <a:srgbClr val="AA0000"/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en-US" altLang="en-US">
                    <a:latin typeface="Arial" panose="020B0604020202020204" pitchFamily="34" charset="0"/>
                  </a:rPr>
                  <a:t>=</a:t>
                </a:r>
                <a:r>
                  <a:rPr lang="en-US" altLang="en-US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en-US" altLang="en-US">
                    <a:latin typeface="Arial" panose="020B0604020202020204" pitchFamily="34" charset="0"/>
                  </a:rPr>
                  <a:t>/(</a:t>
                </a:r>
                <a:r>
                  <a:rPr lang="en-US" altLang="en-US" i="1">
                    <a:solidFill>
                      <a:srgbClr val="9933FF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>
                    <a:latin typeface="Arial" panose="020B0604020202020204" pitchFamily="34" charset="0"/>
                  </a:rPr>
                  <a:t> + </a:t>
                </a:r>
                <a:r>
                  <a:rPr lang="en-US" altLang="en-US" i="1">
                    <a:solidFill>
                      <a:srgbClr val="AA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en-US" altLang="en-US">
                    <a:latin typeface="Arial" panose="020B0604020202020204" pitchFamily="34" charset="0"/>
                  </a:rPr>
                  <a:t>)</a:t>
                </a:r>
                <a:endParaRPr lang="en-US" altLang="en-US" i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803" name="Text Box 274"/>
            <p:cNvSpPr txBox="1">
              <a:spLocks noChangeArrowheads="1"/>
            </p:cNvSpPr>
            <p:nvPr/>
          </p:nvSpPr>
          <p:spPr bwMode="auto">
            <a:xfrm>
              <a:off x="216" y="223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>
                  <a:solidFill>
                    <a:srgbClr val="AA0000"/>
                  </a:solidFill>
                  <a:latin typeface="Arial" panose="020B0604020202020204" pitchFamily="34" charset="0"/>
                </a:rPr>
                <a:t>Fe</a:t>
              </a:r>
              <a:r>
                <a:rPr lang="en-US" altLang="en-US" sz="1600" baseline="-20000">
                  <a:solidFill>
                    <a:srgbClr val="AA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1400">
                  <a:solidFill>
                    <a:srgbClr val="AA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2787" name="Group 277"/>
          <p:cNvGrpSpPr>
            <a:grpSpLocks/>
          </p:cNvGrpSpPr>
          <p:nvPr/>
        </p:nvGrpSpPr>
        <p:grpSpPr bwMode="auto">
          <a:xfrm>
            <a:off x="2222500" y="5030788"/>
            <a:ext cx="5999163" cy="1646237"/>
            <a:chOff x="1400" y="3169"/>
            <a:chExt cx="3779" cy="1037"/>
          </a:xfrm>
        </p:grpSpPr>
        <p:sp>
          <p:nvSpPr>
            <p:cNvPr id="32789" name="Rectangle 278"/>
            <p:cNvSpPr>
              <a:spLocks noChangeArrowheads="1"/>
            </p:cNvSpPr>
            <p:nvPr/>
          </p:nvSpPr>
          <p:spPr bwMode="auto">
            <a:xfrm>
              <a:off x="1765" y="4033"/>
              <a:ext cx="228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Adapted from Fig. 10.37, </a:t>
              </a:r>
              <a:r>
                <a:rPr lang="en-US" altLang="en-US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Callister &amp; Rethwisch 3e</a:t>
              </a: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.  </a:t>
              </a:r>
            </a:p>
          </p:txBody>
        </p:sp>
        <p:sp>
          <p:nvSpPr>
            <p:cNvPr id="32790" name="Text Box 279"/>
            <p:cNvSpPr txBox="1">
              <a:spLocks noChangeArrowheads="1"/>
            </p:cNvSpPr>
            <p:nvPr/>
          </p:nvSpPr>
          <p:spPr bwMode="auto">
            <a:xfrm>
              <a:off x="3643" y="3773"/>
              <a:ext cx="15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proeutectoid Fe</a:t>
              </a:r>
              <a:r>
                <a:rPr lang="en-US" altLang="en-US" b="1" baseline="-25000">
                  <a:latin typeface="Arial" panose="020B0604020202020204" pitchFamily="34" charset="0"/>
                </a:rPr>
                <a:t>3</a:t>
              </a:r>
              <a:r>
                <a:rPr lang="en-US" altLang="en-US" b="1">
                  <a:latin typeface="Arial" panose="020B0604020202020204" pitchFamily="34" charset="0"/>
                </a:rPr>
                <a:t>C</a:t>
              </a:r>
            </a:p>
          </p:txBody>
        </p:sp>
        <p:grpSp>
          <p:nvGrpSpPr>
            <p:cNvPr id="32791" name="Group 280"/>
            <p:cNvGrpSpPr>
              <a:grpSpLocks/>
            </p:cNvGrpSpPr>
            <p:nvPr/>
          </p:nvGrpSpPr>
          <p:grpSpPr bwMode="auto">
            <a:xfrm>
              <a:off x="3460" y="3182"/>
              <a:ext cx="65" cy="798"/>
              <a:chOff x="3460" y="3182"/>
              <a:chExt cx="65" cy="798"/>
            </a:xfrm>
          </p:grpSpPr>
          <p:sp>
            <p:nvSpPr>
              <p:cNvPr id="32799" name="Freeform 281"/>
              <p:cNvSpPr>
                <a:spLocks/>
              </p:cNvSpPr>
              <p:nvPr/>
            </p:nvSpPr>
            <p:spPr bwMode="auto">
              <a:xfrm>
                <a:off x="3460" y="3182"/>
                <a:ext cx="65" cy="72"/>
              </a:xfrm>
              <a:custGeom>
                <a:avLst/>
                <a:gdLst>
                  <a:gd name="T0" fmla="*/ 32 w 65"/>
                  <a:gd name="T1" fmla="*/ 0 h 72"/>
                  <a:gd name="T2" fmla="*/ 65 w 65"/>
                  <a:gd name="T3" fmla="*/ 72 h 72"/>
                  <a:gd name="T4" fmla="*/ 32 w 65"/>
                  <a:gd name="T5" fmla="*/ 46 h 72"/>
                  <a:gd name="T6" fmla="*/ 0 w 65"/>
                  <a:gd name="T7" fmla="*/ 72 h 72"/>
                  <a:gd name="T8" fmla="*/ 32 w 65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2"/>
                  <a:gd name="T17" fmla="*/ 65 w 6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2">
                    <a:moveTo>
                      <a:pt x="32" y="0"/>
                    </a:moveTo>
                    <a:lnTo>
                      <a:pt x="65" y="72"/>
                    </a:lnTo>
                    <a:lnTo>
                      <a:pt x="32" y="46"/>
                    </a:lnTo>
                    <a:lnTo>
                      <a:pt x="0" y="7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Freeform 282"/>
              <p:cNvSpPr>
                <a:spLocks/>
              </p:cNvSpPr>
              <p:nvPr/>
            </p:nvSpPr>
            <p:spPr bwMode="auto">
              <a:xfrm>
                <a:off x="3460" y="3908"/>
                <a:ext cx="65" cy="72"/>
              </a:xfrm>
              <a:custGeom>
                <a:avLst/>
                <a:gdLst>
                  <a:gd name="T0" fmla="*/ 32 w 65"/>
                  <a:gd name="T1" fmla="*/ 72 h 72"/>
                  <a:gd name="T2" fmla="*/ 0 w 65"/>
                  <a:gd name="T3" fmla="*/ 0 h 72"/>
                  <a:gd name="T4" fmla="*/ 32 w 65"/>
                  <a:gd name="T5" fmla="*/ 26 h 72"/>
                  <a:gd name="T6" fmla="*/ 65 w 65"/>
                  <a:gd name="T7" fmla="*/ 0 h 72"/>
                  <a:gd name="T8" fmla="*/ 32 w 65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72"/>
                  <a:gd name="T17" fmla="*/ 65 w 65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72">
                    <a:moveTo>
                      <a:pt x="32" y="72"/>
                    </a:moveTo>
                    <a:lnTo>
                      <a:pt x="0" y="0"/>
                    </a:lnTo>
                    <a:lnTo>
                      <a:pt x="32" y="26"/>
                    </a:lnTo>
                    <a:lnTo>
                      <a:pt x="65" y="0"/>
                    </a:lnTo>
                    <a:lnTo>
                      <a:pt x="3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Line 283"/>
              <p:cNvSpPr>
                <a:spLocks noChangeShapeType="1"/>
              </p:cNvSpPr>
              <p:nvPr/>
            </p:nvSpPr>
            <p:spPr bwMode="auto">
              <a:xfrm>
                <a:off x="3492" y="3228"/>
                <a:ext cx="1" cy="70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92" name="Rectangle 284"/>
            <p:cNvSpPr>
              <a:spLocks noChangeArrowheads="1"/>
            </p:cNvSpPr>
            <p:nvPr/>
          </p:nvSpPr>
          <p:spPr bwMode="auto">
            <a:xfrm>
              <a:off x="3519" y="3503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r>
                <a:rPr lang="en-US" altLang="en-US" sz="15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altLang="en-US" sz="150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32793" name="Rectangle 285"/>
            <p:cNvSpPr>
              <a:spLocks noChangeArrowheads="1"/>
            </p:cNvSpPr>
            <p:nvPr/>
          </p:nvSpPr>
          <p:spPr bwMode="auto">
            <a:xfrm>
              <a:off x="3852" y="3457"/>
              <a:ext cx="8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AA0000"/>
                  </a:solidFill>
                  <a:latin typeface="Arial" panose="020B0604020202020204" pitchFamily="34" charset="0"/>
                </a:rPr>
                <a:t>Hypereutectoid 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2794" name="Rectangle 286"/>
            <p:cNvSpPr>
              <a:spLocks noChangeArrowheads="1"/>
            </p:cNvSpPr>
            <p:nvPr/>
          </p:nvSpPr>
          <p:spPr bwMode="auto">
            <a:xfrm>
              <a:off x="4140" y="3594"/>
              <a:ext cx="2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>
                  <a:solidFill>
                    <a:srgbClr val="AA0000"/>
                  </a:solidFill>
                  <a:latin typeface="Arial" panose="020B0604020202020204" pitchFamily="34" charset="0"/>
                </a:rPr>
                <a:t>steel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pic>
          <p:nvPicPr>
            <p:cNvPr id="32795" name="Picture 2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" y="3169"/>
              <a:ext cx="102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6" name="Line 288"/>
            <p:cNvSpPr>
              <a:spLocks noChangeShapeType="1"/>
            </p:cNvSpPr>
            <p:nvPr/>
          </p:nvSpPr>
          <p:spPr bwMode="auto">
            <a:xfrm flipH="1" flipV="1">
              <a:off x="3209" y="3565"/>
              <a:ext cx="551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289"/>
            <p:cNvSpPr>
              <a:spLocks noChangeShapeType="1"/>
            </p:cNvSpPr>
            <p:nvPr/>
          </p:nvSpPr>
          <p:spPr bwMode="auto">
            <a:xfrm flipV="1">
              <a:off x="1984" y="3490"/>
              <a:ext cx="505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Text Box 290"/>
            <p:cNvSpPr txBox="1">
              <a:spLocks noChangeArrowheads="1"/>
            </p:cNvSpPr>
            <p:nvPr/>
          </p:nvSpPr>
          <p:spPr bwMode="auto">
            <a:xfrm>
              <a:off x="1400" y="3759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pearlite</a:t>
              </a:r>
            </a:p>
          </p:txBody>
        </p:sp>
      </p:grpSp>
      <p:sp>
        <p:nvSpPr>
          <p:cNvPr id="32788" name="Rectangle 291"/>
          <p:cNvSpPr>
            <a:spLocks noChangeArrowheads="1"/>
          </p:cNvSpPr>
          <p:nvPr/>
        </p:nvSpPr>
        <p:spPr bwMode="auto">
          <a:xfrm>
            <a:off x="7042150" y="2895600"/>
            <a:ext cx="1933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Adapted from Figs. 10.28 and 10.36,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Callister &amp; Rethwisch 3e.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 (Fig. 10.28 adapted from </a:t>
            </a:r>
            <a:r>
              <a:rPr lang="en-US" altLang="en-US" sz="1200" i="1">
                <a:solidFill>
                  <a:srgbClr val="000000"/>
                </a:solidFill>
                <a:latin typeface="Arial" panose="020B0604020202020204" pitchFamily="34" charset="0"/>
              </a:rPr>
              <a:t>Binary Alloy Phase Diagrams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, 2nd ed., Vol. 1, T.B. Massalski (Ed.-in-Chief), ASM International, Materials Park, OH, 1990.)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Various Eutectic Structures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 </a:t>
            </a:r>
            <a:r>
              <a:rPr lang="en-US" altLang="en-US" sz="2400" b="1" smtClean="0"/>
              <a:t>Structure depends on factors like </a:t>
            </a:r>
            <a:r>
              <a:rPr lang="en-US" altLang="en-US" sz="2400" b="1" smtClean="0">
                <a:solidFill>
                  <a:srgbClr val="FF3300"/>
                </a:solidFill>
              </a:rPr>
              <a:t>minimization of free energy</a:t>
            </a:r>
            <a:r>
              <a:rPr lang="en-US" altLang="en-US" sz="2400" b="1" smtClean="0"/>
              <a:t> at </a:t>
            </a:r>
            <a:r>
              <a:rPr lang="en-US" altLang="en-US" sz="2400" b="1" smtClean="0">
                <a:cs typeface="Times New Roman" panose="02020603050405020304" pitchFamily="18" charset="0"/>
              </a:rPr>
              <a:t>α / β interface. </a:t>
            </a:r>
          </a:p>
          <a:p>
            <a:pPr eaLnBrk="1" hangingPunct="1"/>
            <a:r>
              <a:rPr lang="en-US" altLang="en-US" sz="2400" b="1" smtClean="0">
                <a:cs typeface="Times New Roman" panose="02020603050405020304" pitchFamily="18" charset="0"/>
              </a:rPr>
              <a:t> Manner in which two phases </a:t>
            </a:r>
            <a:r>
              <a:rPr lang="en-US" altLang="en-US" sz="24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nucleate</a:t>
            </a:r>
            <a:r>
              <a:rPr lang="en-US" altLang="en-US" sz="2400" b="1" smtClean="0">
                <a:cs typeface="Times New Roman" panose="02020603050405020304" pitchFamily="18" charset="0"/>
              </a:rPr>
              <a:t> and grow also affects structures. </a:t>
            </a:r>
          </a:p>
          <a:p>
            <a:pPr eaLnBrk="1" hangingPunct="1"/>
            <a:endParaRPr lang="en-US" altLang="en-US" sz="2400" b="1" smtClean="0"/>
          </a:p>
        </p:txBody>
      </p:sp>
      <p:pic>
        <p:nvPicPr>
          <p:cNvPr id="33796" name="Picture 5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48006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746125" y="6553200"/>
            <a:ext cx="824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W. C. Winegard, “An Introduction to the Solidification of Metals,” Institute of Metals, London, 1964.</a:t>
            </a:r>
            <a:endParaRPr lang="en-US" altLang="en-US" sz="1200">
              <a:solidFill>
                <a:srgbClr val="FF66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2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Peritectic Alloy System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rgbClr val="FF3300"/>
                </a:solidFill>
              </a:rPr>
              <a:t>Peritectic reaction:</a:t>
            </a:r>
            <a:r>
              <a:rPr lang="en-US" altLang="en-US" sz="2400" b="1" smtClean="0"/>
              <a:t> Liquid phase reacts with a solid phase to form a new and different solid phase. </a:t>
            </a:r>
          </a:p>
          <a:p>
            <a:pPr eaLnBrk="1" hangingPunct="1">
              <a:buFontTx/>
              <a:buNone/>
            </a:pPr>
            <a:r>
              <a:rPr lang="en-US" altLang="en-US" sz="2400" b="1" smtClean="0"/>
              <a:t>      Liquid + </a:t>
            </a:r>
            <a:r>
              <a:rPr lang="en-US" altLang="en-US" sz="2400" b="1" smtClean="0">
                <a:cs typeface="Times New Roman" panose="02020603050405020304" pitchFamily="18" charset="0"/>
              </a:rPr>
              <a:t>α                     β</a:t>
            </a:r>
          </a:p>
          <a:p>
            <a:pPr eaLnBrk="1" hangingPunct="1">
              <a:buFontTx/>
              <a:buNone/>
            </a:pPr>
            <a:endParaRPr lang="en-US" altLang="en-US" sz="2400" b="1" smtClean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400" b="1" smtClean="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819400" y="1981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895600" y="2133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cooling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13325" y="2479675"/>
            <a:ext cx="39862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b="1"/>
              <a:t> Peritectic reaction occurs</a:t>
            </a:r>
          </a:p>
          <a:p>
            <a:pPr eaLnBrk="1" hangingPunct="1"/>
            <a:r>
              <a:rPr lang="en-US" altLang="en-US" sz="2400" b="1"/>
              <a:t>  when a slowly cooled alloy</a:t>
            </a:r>
          </a:p>
          <a:p>
            <a:pPr eaLnBrk="1" hangingPunct="1"/>
            <a:r>
              <a:rPr lang="en-US" altLang="en-US" sz="2400" b="1"/>
              <a:t>  of Fe-4.3 wt% Ni passes</a:t>
            </a:r>
          </a:p>
          <a:p>
            <a:pPr eaLnBrk="1" hangingPunct="1"/>
            <a:r>
              <a:rPr lang="en-US" altLang="en-US" sz="2400" b="1"/>
              <a:t>   through </a:t>
            </a:r>
            <a:r>
              <a:rPr lang="en-US" altLang="en-US" sz="2400" b="1">
                <a:solidFill>
                  <a:schemeClr val="accent2"/>
                </a:solidFill>
              </a:rPr>
              <a:t>Peritectic  </a:t>
            </a:r>
          </a:p>
          <a:p>
            <a:pPr eaLnBrk="1" hangingPunct="1"/>
            <a:r>
              <a:rPr lang="en-US" altLang="en-US" sz="2400" b="1">
                <a:solidFill>
                  <a:schemeClr val="accent2"/>
                </a:solidFill>
              </a:rPr>
              <a:t>   temperature</a:t>
            </a:r>
            <a:r>
              <a:rPr lang="en-US" altLang="en-US" sz="2400" b="1"/>
              <a:t> of 15170C.</a:t>
            </a:r>
          </a:p>
          <a:p>
            <a:pPr eaLnBrk="1" hangingPunct="1">
              <a:buFontTx/>
              <a:buChar char="•"/>
            </a:pPr>
            <a:r>
              <a:rPr lang="en-US" altLang="en-US" sz="2400" b="1"/>
              <a:t> Peritectic point is </a:t>
            </a:r>
            <a:r>
              <a:rPr lang="en-US" altLang="en-US" sz="2400" b="1">
                <a:solidFill>
                  <a:srgbClr val="FF3300"/>
                </a:solidFill>
              </a:rPr>
              <a:t>invariant</a:t>
            </a:r>
            <a:r>
              <a:rPr lang="en-US" altLang="en-US" sz="2400" b="1"/>
              <a:t>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5125" y="5984875"/>
            <a:ext cx="824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Liquid(5.4 wt% Ni) + </a:t>
            </a:r>
            <a:r>
              <a:rPr lang="en-US" altLang="en-US" sz="2400" b="1">
                <a:cs typeface="Times New Roman" panose="02020603050405020304" pitchFamily="18" charset="0"/>
              </a:rPr>
              <a:t>δ</a:t>
            </a:r>
            <a:r>
              <a:rPr lang="en-US" altLang="en-US" sz="2400" b="1"/>
              <a:t> (4.0 wt% Ni)                    </a:t>
            </a:r>
            <a:r>
              <a:rPr lang="en-US" altLang="en-US" sz="2400" b="1">
                <a:cs typeface="Times New Roman" panose="02020603050405020304" pitchFamily="18" charset="0"/>
              </a:rPr>
              <a:t>γ</a:t>
            </a:r>
            <a:r>
              <a:rPr lang="en-US" altLang="en-US" sz="2400" b="1"/>
              <a:t> 4.3 wt % Ni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5334000" y="609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334000" y="58674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cooling</a:t>
            </a:r>
          </a:p>
        </p:txBody>
      </p:sp>
      <p:pic>
        <p:nvPicPr>
          <p:cNvPr id="34826" name="Picture 10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Peritectic Alloy System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838200"/>
            <a:ext cx="457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</a:t>
            </a:r>
            <a:r>
              <a:rPr lang="en-US" altLang="en-US" sz="2000" b="1" smtClean="0">
                <a:solidFill>
                  <a:schemeClr val="accent2"/>
                </a:solidFill>
              </a:rPr>
              <a:t>At 42.4 % Ag &amp; 1400</a:t>
            </a:r>
            <a:r>
              <a:rPr lang="en-US" altLang="en-US" sz="2000" b="1" baseline="30000" smtClean="0">
                <a:solidFill>
                  <a:schemeClr val="accent2"/>
                </a:solidFill>
              </a:rPr>
              <a:t>0</a:t>
            </a:r>
            <a:r>
              <a:rPr lang="en-US" altLang="en-US" sz="2000" b="1" smtClean="0">
                <a:solidFill>
                  <a:schemeClr val="accent2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Phases present     </a:t>
            </a:r>
            <a:r>
              <a:rPr lang="en-US" altLang="en-US" sz="2000" b="1" smtClean="0">
                <a:solidFill>
                  <a:srgbClr val="FF3300"/>
                </a:solidFill>
              </a:rPr>
              <a:t>Liquid</a:t>
            </a:r>
            <a:r>
              <a:rPr lang="en-US" altLang="en-US" sz="2000" b="1" smtClean="0"/>
              <a:t>          </a:t>
            </a:r>
            <a:r>
              <a:rPr lang="en-US" altLang="en-US" sz="2000" b="1" smtClean="0">
                <a:solidFill>
                  <a:srgbClr val="CC3300"/>
                </a:solidFill>
              </a:rPr>
              <a:t>Alpha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Composition          55% Ag       7%Ag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Amount of Phases   42.4 –7       55-42.4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                                  55 – 7         55 - 7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                                  = 74%         = 26%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</a:t>
            </a:r>
            <a:r>
              <a:rPr lang="en-US" altLang="en-US" sz="2000" b="1" smtClean="0">
                <a:solidFill>
                  <a:schemeClr val="accent2"/>
                </a:solidFill>
              </a:rPr>
              <a:t>At 42.4% Ag and 1186</a:t>
            </a:r>
            <a:r>
              <a:rPr lang="en-US" altLang="en-US" sz="2000" b="1" baseline="30000" smtClean="0">
                <a:solidFill>
                  <a:schemeClr val="accent2"/>
                </a:solidFill>
              </a:rPr>
              <a:t>0</a:t>
            </a:r>
            <a:r>
              <a:rPr lang="en-US" altLang="en-US" sz="2000" b="1" smtClean="0">
                <a:solidFill>
                  <a:schemeClr val="accent2"/>
                </a:solidFill>
              </a:rPr>
              <a:t>C – </a:t>
            </a:r>
            <a:r>
              <a:rPr lang="en-US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    Phase Present        </a:t>
            </a:r>
            <a:r>
              <a:rPr lang="en-US" altLang="en-US" sz="2000" b="1" smtClean="0">
                <a:solidFill>
                  <a:srgbClr val="FF3300"/>
                </a:solidFill>
              </a:rPr>
              <a:t>Beta</a:t>
            </a:r>
            <a:r>
              <a:rPr lang="en-US" altLang="en-US" sz="2000" b="1" smtClean="0"/>
              <a:t> only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    Composition            42.4% 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   Amount of Phase      100%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/>
              <a:t> </a:t>
            </a:r>
            <a:r>
              <a:rPr lang="en-US" altLang="en-US" sz="2000" b="1" smtClean="0">
                <a:solidFill>
                  <a:schemeClr val="accent2"/>
                </a:solidFill>
              </a:rPr>
              <a:t>At 42.4% Ag and 1186</a:t>
            </a:r>
            <a:r>
              <a:rPr lang="en-US" altLang="en-US" sz="2000" b="1" baseline="30000" smtClean="0">
                <a:solidFill>
                  <a:schemeClr val="accent2"/>
                </a:solidFill>
              </a:rPr>
              <a:t>0</a:t>
            </a:r>
            <a:r>
              <a:rPr lang="en-US" altLang="en-US" sz="2000" b="1" smtClean="0">
                <a:solidFill>
                  <a:schemeClr val="accent2"/>
                </a:solidFill>
              </a:rPr>
              <a:t>C + </a:t>
            </a:r>
            <a:r>
              <a:rPr lang="en-US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000" b="1" smtClean="0">
                <a:solidFill>
                  <a:schemeClr val="accent2"/>
                </a:solidFill>
              </a:rPr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Phases present     </a:t>
            </a:r>
            <a:r>
              <a:rPr lang="en-US" altLang="en-US" sz="2000" b="1" smtClean="0">
                <a:solidFill>
                  <a:srgbClr val="FF3300"/>
                </a:solidFill>
              </a:rPr>
              <a:t>Liquid</a:t>
            </a:r>
            <a:r>
              <a:rPr lang="en-US" altLang="en-US" sz="2000" b="1" smtClean="0"/>
              <a:t>          </a:t>
            </a:r>
            <a:r>
              <a:rPr lang="en-US" altLang="en-US" sz="2000" b="1" smtClean="0">
                <a:solidFill>
                  <a:srgbClr val="CC3300"/>
                </a:solidFill>
              </a:rPr>
              <a:t>Alpha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Composition       66.3% Ag     10.5%Ag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Amount of Phases   42.4 –10.5  66.3-42.4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                                 66.3 – 10.5 66.3–10.5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                                   = 57%          =43%</a:t>
            </a: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6781800" y="2209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8001000" y="2209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6705600" y="5867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7924800" y="5867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8" name="Picture 9" descr="fi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1910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" descr="fig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038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Phase Fields for Binary Alloys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4419600" cy="42672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Conventions</a:t>
            </a:r>
          </a:p>
          <a:p>
            <a:pPr lvl="1" eaLnBrk="1" hangingPunct="1">
              <a:buFontTx/>
              <a:buNone/>
            </a:pPr>
            <a:r>
              <a:rPr lang="en-US" altLang="en-US" sz="2000" smtClean="0"/>
              <a:t>“A” and “B” are the generic Components</a:t>
            </a:r>
          </a:p>
          <a:p>
            <a:pPr lvl="1" eaLnBrk="1" hangingPunct="1">
              <a:buFont typeface="Symbol" panose="05050102010706020507" pitchFamily="18" charset="2"/>
              <a:buChar char="a"/>
            </a:pPr>
            <a:r>
              <a:rPr lang="en-US" altLang="en-US" sz="2000" smtClean="0"/>
              <a:t>Is a solid solution in which A is the solvent and B is the solute</a:t>
            </a:r>
          </a:p>
          <a:p>
            <a:pPr lvl="2" eaLnBrk="1" hangingPunct="1">
              <a:buFont typeface="Symbol" panose="05050102010706020507" pitchFamily="18" charset="2"/>
              <a:buChar char="a"/>
            </a:pPr>
            <a:r>
              <a:rPr lang="en-US" altLang="en-US" sz="2000" smtClean="0"/>
              <a:t>has</a:t>
            </a:r>
            <a:r>
              <a:rPr lang="en-US" altLang="en-US" sz="2000" smtClean="0">
                <a:latin typeface="Symbol" panose="05050102010706020507" pitchFamily="18" charset="2"/>
              </a:rPr>
              <a:t> </a:t>
            </a:r>
            <a:r>
              <a:rPr lang="en-US" altLang="en-US" sz="2000" smtClean="0"/>
              <a:t>A’s Crystal structure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r>
              <a:rPr lang="en-US" altLang="en-US" sz="2000" smtClean="0">
                <a:latin typeface="Symbol" panose="05050102010706020507" pitchFamily="18" charset="2"/>
              </a:rPr>
              <a:t>b</a:t>
            </a:r>
            <a:r>
              <a:rPr lang="en-US" altLang="en-US" sz="2000" smtClean="0"/>
              <a:t> Is a solid solution in which B is the solvent and A is the solute</a:t>
            </a:r>
          </a:p>
          <a:p>
            <a:pPr lvl="2" eaLnBrk="1" hangingPunct="1">
              <a:buFont typeface="Symbol" panose="05050102010706020507" pitchFamily="18" charset="2"/>
              <a:buChar char="b"/>
            </a:pPr>
            <a:r>
              <a:rPr lang="en-US" altLang="en-US" sz="2000" smtClean="0"/>
              <a:t>has</a:t>
            </a:r>
            <a:r>
              <a:rPr lang="en-US" altLang="en-US" sz="2000" smtClean="0">
                <a:latin typeface="Symbol" panose="05050102010706020507" pitchFamily="18" charset="2"/>
              </a:rPr>
              <a:t> </a:t>
            </a:r>
            <a:r>
              <a:rPr lang="en-US" altLang="en-US" sz="2000" smtClean="0"/>
              <a:t>B’s Crystal structure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r>
              <a:rPr lang="en-US" altLang="en-US" sz="2000" smtClean="0"/>
              <a:t>Other Greek letters are compounds formed from A &amp; B </a:t>
            </a:r>
          </a:p>
        </p:txBody>
      </p:sp>
      <p:grpSp>
        <p:nvGrpSpPr>
          <p:cNvPr id="9220" name="Group 15"/>
          <p:cNvGrpSpPr>
            <a:grpSpLocks/>
          </p:cNvGrpSpPr>
          <p:nvPr/>
        </p:nvGrpSpPr>
        <p:grpSpPr bwMode="auto">
          <a:xfrm>
            <a:off x="4191000" y="1066800"/>
            <a:ext cx="4953000" cy="4114800"/>
            <a:chOff x="2640" y="672"/>
            <a:chExt cx="3120" cy="2592"/>
          </a:xfrm>
        </p:grpSpPr>
        <p:pic>
          <p:nvPicPr>
            <p:cNvPr id="9222" name="Picture 2" descr="Fig 9-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672"/>
              <a:ext cx="3120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2784" y="2976"/>
              <a:ext cx="5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“A”</a:t>
              </a:r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5136" y="2976"/>
              <a:ext cx="55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“B”</a:t>
              </a:r>
            </a:p>
          </p:txBody>
        </p:sp>
        <p:sp>
          <p:nvSpPr>
            <p:cNvPr id="9225" name="Oval 7"/>
            <p:cNvSpPr>
              <a:spLocks noChangeArrowheads="1"/>
            </p:cNvSpPr>
            <p:nvPr/>
          </p:nvSpPr>
          <p:spPr bwMode="auto">
            <a:xfrm>
              <a:off x="3504" y="1392"/>
              <a:ext cx="288" cy="288"/>
            </a:xfrm>
            <a:prstGeom prst="ellips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6" name="Oval 8"/>
            <p:cNvSpPr>
              <a:spLocks noChangeArrowheads="1"/>
            </p:cNvSpPr>
            <p:nvPr/>
          </p:nvSpPr>
          <p:spPr bwMode="auto">
            <a:xfrm>
              <a:off x="4464" y="1200"/>
              <a:ext cx="288" cy="288"/>
            </a:xfrm>
            <a:prstGeom prst="ellipse">
              <a:avLst/>
            </a:prstGeom>
            <a:noFill/>
            <a:ln w="38100" cap="rnd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7" name="Oval 9"/>
            <p:cNvSpPr>
              <a:spLocks noChangeArrowheads="1"/>
            </p:cNvSpPr>
            <p:nvPr/>
          </p:nvSpPr>
          <p:spPr bwMode="auto">
            <a:xfrm>
              <a:off x="3024" y="1632"/>
              <a:ext cx="288" cy="288"/>
            </a:xfrm>
            <a:prstGeom prst="ellipse">
              <a:avLst/>
            </a:prstGeom>
            <a:noFill/>
            <a:ln w="38100" cap="rnd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8" name="Oval 10"/>
            <p:cNvSpPr>
              <a:spLocks noChangeArrowheads="1"/>
            </p:cNvSpPr>
            <p:nvPr/>
          </p:nvSpPr>
          <p:spPr bwMode="auto">
            <a:xfrm>
              <a:off x="4176" y="2160"/>
              <a:ext cx="288" cy="288"/>
            </a:xfrm>
            <a:prstGeom prst="ellips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9" name="Oval 11"/>
            <p:cNvSpPr>
              <a:spLocks noChangeArrowheads="1"/>
            </p:cNvSpPr>
            <p:nvPr/>
          </p:nvSpPr>
          <p:spPr bwMode="auto">
            <a:xfrm>
              <a:off x="5328" y="1632"/>
              <a:ext cx="288" cy="288"/>
            </a:xfrm>
            <a:prstGeom prst="ellipse">
              <a:avLst/>
            </a:prstGeom>
            <a:noFill/>
            <a:ln w="38100" cap="rnd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0" name="Oval 12"/>
            <p:cNvSpPr>
              <a:spLocks noChangeArrowheads="1"/>
            </p:cNvSpPr>
            <p:nvPr/>
          </p:nvSpPr>
          <p:spPr bwMode="auto">
            <a:xfrm>
              <a:off x="4992" y="1584"/>
              <a:ext cx="288" cy="288"/>
            </a:xfrm>
            <a:prstGeom prst="ellipse">
              <a:avLst/>
            </a:prstGeom>
            <a:noFill/>
            <a:ln w="38100" cap="rnd">
              <a:solidFill>
                <a:srgbClr val="0099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76200" y="5181600"/>
            <a:ext cx="8991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Symbol" panose="05050102010706020507" pitchFamily="18" charset="2"/>
              <a:buNone/>
            </a:pPr>
            <a:r>
              <a:rPr lang="en-US" altLang="en-US" sz="2000" b="1"/>
              <a:t>	Single Phase and 2-Phase </a:t>
            </a:r>
            <a:r>
              <a:rPr lang="en-US" altLang="en-US" sz="2000" b="1" i="1"/>
              <a:t>“Phase Fields”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Pure Components (Lines at limits of the Phase Diagram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Solutions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Mixtures of a Liquid &amp; Solid, 2 Different Solids, 2 Different Liq’ds</a:t>
            </a:r>
          </a:p>
          <a:p>
            <a:pPr eaLnBrk="1" hangingPunct="1">
              <a:spcBef>
                <a:spcPct val="20000"/>
              </a:spcBef>
              <a:buFont typeface="Symbol" panose="05050102010706020507" pitchFamily="18" charset="2"/>
              <a:buChar char="b"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build="allAtOnce" animBg="1"/>
      <p:bldP spid="53261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1981200" y="2590800"/>
            <a:ext cx="5245100" cy="3886200"/>
            <a:chOff x="1152" y="1296"/>
            <a:chExt cx="3416" cy="2686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1152" y="1296"/>
            <a:ext cx="3416" cy="2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Picture" r:id="rId4" imgW="4736601" imgH="3724979" progId="Word.Picture.8">
                    <p:embed/>
                  </p:oleObj>
                </mc:Choice>
                <mc:Fallback>
                  <p:oleObj name="Picture" r:id="rId4" imgW="4736601" imgH="3724979" progId="Word.Picture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296"/>
                          <a:ext cx="3416" cy="2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Oval 4"/>
            <p:cNvSpPr>
              <a:spLocks noChangeArrowheads="1"/>
            </p:cNvSpPr>
            <p:nvPr/>
          </p:nvSpPr>
          <p:spPr bwMode="auto">
            <a:xfrm>
              <a:off x="2352" y="2304"/>
              <a:ext cx="96" cy="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5" name="Group 5"/>
            <p:cNvGrpSpPr>
              <a:grpSpLocks/>
            </p:cNvGrpSpPr>
            <p:nvPr/>
          </p:nvGrpSpPr>
          <p:grpSpPr bwMode="auto">
            <a:xfrm>
              <a:off x="1344" y="2112"/>
              <a:ext cx="1056" cy="1680"/>
              <a:chOff x="1344" y="2112"/>
              <a:chExt cx="1056" cy="1680"/>
            </a:xfrm>
          </p:grpSpPr>
          <p:sp>
            <p:nvSpPr>
              <p:cNvPr id="2056" name="Oval 6"/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336" cy="336"/>
              </a:xfrm>
              <a:prstGeom prst="ellips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7" name="Line 7"/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0" cy="1440"/>
              </a:xfrm>
              <a:prstGeom prst="line">
                <a:avLst/>
              </a:prstGeom>
              <a:noFill/>
              <a:ln w="12700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Line 8"/>
              <p:cNvSpPr>
                <a:spLocks noChangeShapeType="1"/>
              </p:cNvSpPr>
              <p:nvPr/>
            </p:nvSpPr>
            <p:spPr bwMode="auto">
              <a:xfrm flipH="1">
                <a:off x="1344" y="2352"/>
                <a:ext cx="1056" cy="0"/>
              </a:xfrm>
              <a:prstGeom prst="line">
                <a:avLst/>
              </a:prstGeom>
              <a:noFill/>
              <a:ln w="12700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61912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How to Read A Binary Phase Diagram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2296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800" b="1" smtClean="0"/>
              <a:t>Phases Present</a:t>
            </a:r>
          </a:p>
          <a:p>
            <a:pPr lvl="1" eaLnBrk="1" hangingPunct="1"/>
            <a:r>
              <a:rPr lang="en-US" altLang="en-US" sz="2400" smtClean="0"/>
              <a:t>Determine the Constitution Point (C</a:t>
            </a:r>
            <a:r>
              <a:rPr lang="en-US" altLang="en-US" sz="2400" baseline="-25000" smtClean="0"/>
              <a:t>B</a:t>
            </a:r>
            <a:r>
              <a:rPr lang="en-US" altLang="en-US" sz="2400" smtClean="0"/>
              <a:t>,T)</a:t>
            </a:r>
          </a:p>
          <a:p>
            <a:pPr lvl="2" eaLnBrk="1" hangingPunct="1"/>
            <a:r>
              <a:rPr lang="en-US" altLang="en-US" sz="2000" smtClean="0"/>
              <a:t>C</a:t>
            </a:r>
            <a:r>
              <a:rPr lang="en-US" altLang="en-US" sz="2000" baseline="-25000" smtClean="0"/>
              <a:t>B</a:t>
            </a:r>
            <a:r>
              <a:rPr lang="en-US" altLang="en-US" sz="2000" smtClean="0"/>
              <a:t> represents the ingredients; T is the temperature </a:t>
            </a:r>
          </a:p>
          <a:p>
            <a:pPr lvl="1" eaLnBrk="1" hangingPunct="1"/>
            <a:r>
              <a:rPr lang="en-US" altLang="en-US" sz="2400" b="1" i="1" smtClean="0"/>
              <a:t>Phases</a:t>
            </a:r>
            <a:r>
              <a:rPr lang="en-US" altLang="en-US" sz="2400" smtClean="0"/>
              <a:t> Present are Given by the Field in Which the Constitution Point Lies</a:t>
            </a:r>
          </a:p>
          <a:p>
            <a:pPr lvl="1"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Composition of the Phases Present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19238"/>
            <a:ext cx="4144963" cy="187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Single Phase Field</a:t>
            </a:r>
          </a:p>
          <a:p>
            <a:pPr lvl="1" eaLnBrk="1" hangingPunct="1"/>
            <a:r>
              <a:rPr lang="en-US" altLang="en-US" smtClean="0"/>
              <a:t>Only Have </a:t>
            </a:r>
            <a:r>
              <a:rPr lang="en-US" altLang="en-US" i="1" smtClean="0"/>
              <a:t>One</a:t>
            </a:r>
            <a:r>
              <a:rPr lang="en-US" altLang="en-US" smtClean="0"/>
              <a:t> Phase</a:t>
            </a:r>
          </a:p>
          <a:p>
            <a:pPr lvl="1" eaLnBrk="1" hangingPunct="1"/>
            <a:r>
              <a:rPr lang="en-US" altLang="en-US" smtClean="0"/>
              <a:t>Phase composition Must Equal Alloy Composition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543800" y="1905000"/>
            <a:ext cx="152400" cy="15240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34000" y="1155700"/>
            <a:ext cx="3124200" cy="2514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248400" y="2286000"/>
            <a:ext cx="1600200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5334000" y="2286000"/>
            <a:ext cx="914400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7848600" y="2298700"/>
            <a:ext cx="609600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7848600" y="1460500"/>
            <a:ext cx="60960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334000" y="1155700"/>
            <a:ext cx="914400" cy="1130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334000" y="1155700"/>
            <a:ext cx="144780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6781800" y="1460500"/>
            <a:ext cx="167640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650038" y="1447800"/>
            <a:ext cx="485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Liquid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304088" y="2057400"/>
            <a:ext cx="236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L +</a:t>
            </a:r>
            <a:endParaRPr lang="en-US" altLang="en-US" sz="240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553200" y="2805113"/>
            <a:ext cx="5000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a + b</a:t>
            </a:r>
            <a:endParaRPr lang="en-US" altLang="en-US" sz="2400"/>
          </a:p>
        </p:txBody>
      </p: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6262688" y="2076450"/>
            <a:ext cx="404812" cy="227013"/>
            <a:chOff x="3689" y="1287"/>
            <a:chExt cx="255" cy="143"/>
          </a:xfrm>
        </p:grpSpPr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3689" y="1296"/>
              <a:ext cx="1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Comic Sans MS" panose="030F0702030302020204" pitchFamily="66" charset="0"/>
                </a:rPr>
                <a:t>L +</a:t>
              </a: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10271" name="Rectangle 18"/>
            <p:cNvSpPr>
              <a:spLocks noChangeArrowheads="1"/>
            </p:cNvSpPr>
            <p:nvPr/>
          </p:nvSpPr>
          <p:spPr bwMode="auto">
            <a:xfrm>
              <a:off x="3873" y="1287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2400"/>
            </a:p>
          </p:txBody>
        </p:sp>
      </p:grpSp>
      <p:sp>
        <p:nvSpPr>
          <p:cNvPr id="10257" name="Rectangle 19"/>
          <p:cNvSpPr>
            <a:spLocks noChangeArrowheads="1"/>
          </p:cNvSpPr>
          <p:nvPr/>
        </p:nvSpPr>
        <p:spPr bwMode="auto">
          <a:xfrm>
            <a:off x="7543800" y="2043113"/>
            <a:ext cx="203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endParaRPr lang="en-US" altLang="en-US" sz="2400"/>
          </a:p>
        </p:txBody>
      </p:sp>
      <p:sp>
        <p:nvSpPr>
          <p:cNvPr id="10258" name="Rectangle 20"/>
          <p:cNvSpPr>
            <a:spLocks noChangeArrowheads="1"/>
          </p:cNvSpPr>
          <p:nvPr/>
        </p:nvSpPr>
        <p:spPr bwMode="auto">
          <a:xfrm>
            <a:off x="5410200" y="2195513"/>
            <a:ext cx="2174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2400"/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5176838" y="3657600"/>
            <a:ext cx="130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60" name="Rectangle 22"/>
          <p:cNvSpPr>
            <a:spLocks noChangeArrowheads="1"/>
          </p:cNvSpPr>
          <p:nvPr/>
        </p:nvSpPr>
        <p:spPr bwMode="auto">
          <a:xfrm>
            <a:off x="8469313" y="3657600"/>
            <a:ext cx="1127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grpSp>
        <p:nvGrpSpPr>
          <p:cNvPr id="10261" name="Group 23"/>
          <p:cNvGrpSpPr>
            <a:grpSpLocks/>
          </p:cNvGrpSpPr>
          <p:nvPr/>
        </p:nvGrpSpPr>
        <p:grpSpPr bwMode="auto">
          <a:xfrm>
            <a:off x="5708650" y="2546350"/>
            <a:ext cx="76200" cy="114300"/>
            <a:chOff x="3596" y="1604"/>
            <a:chExt cx="48" cy="72"/>
          </a:xfrm>
        </p:grpSpPr>
        <p:sp>
          <p:nvSpPr>
            <p:cNvPr id="10268" name="Line 24"/>
            <p:cNvSpPr>
              <a:spLocks noChangeShapeType="1"/>
            </p:cNvSpPr>
            <p:nvPr/>
          </p:nvSpPr>
          <p:spPr bwMode="auto">
            <a:xfrm>
              <a:off x="3596" y="1610"/>
              <a:ext cx="48" cy="66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5"/>
            <p:cNvSpPr>
              <a:spLocks noChangeShapeType="1"/>
            </p:cNvSpPr>
            <p:nvPr/>
          </p:nvSpPr>
          <p:spPr bwMode="auto">
            <a:xfrm flipV="1">
              <a:off x="3600" y="1604"/>
              <a:ext cx="42" cy="7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2" name="Group 26"/>
          <p:cNvGrpSpPr>
            <a:grpSpLocks/>
          </p:cNvGrpSpPr>
          <p:nvPr/>
        </p:nvGrpSpPr>
        <p:grpSpPr bwMode="auto">
          <a:xfrm>
            <a:off x="5715000" y="3810000"/>
            <a:ext cx="1292225" cy="317500"/>
            <a:chOff x="4465" y="2580"/>
            <a:chExt cx="814" cy="200"/>
          </a:xfrm>
        </p:grpSpPr>
        <p:sp>
          <p:nvSpPr>
            <p:cNvPr id="10266" name="Rectangle 27"/>
            <p:cNvSpPr>
              <a:spLocks noChangeArrowheads="1"/>
            </p:cNvSpPr>
            <p:nvPr/>
          </p:nvSpPr>
          <p:spPr bwMode="auto">
            <a:xfrm>
              <a:off x="4465" y="2580"/>
              <a:ext cx="11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W</a:t>
              </a:r>
              <a:endParaRPr lang="en-US" altLang="en-US" sz="2400" b="1">
                <a:solidFill>
                  <a:srgbClr val="CC0000"/>
                </a:solidFill>
              </a:endParaRPr>
            </a:p>
          </p:txBody>
        </p:sp>
        <p:sp>
          <p:nvSpPr>
            <p:cNvPr id="10267" name="Rectangle 28"/>
            <p:cNvSpPr>
              <a:spLocks noChangeArrowheads="1"/>
            </p:cNvSpPr>
            <p:nvPr/>
          </p:nvSpPr>
          <p:spPr bwMode="auto">
            <a:xfrm>
              <a:off x="4545" y="2646"/>
              <a:ext cx="73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B in the alloy</a:t>
              </a:r>
              <a:endParaRPr lang="en-US" altLang="en-US" sz="2400" b="1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263" name="Line 29"/>
          <p:cNvSpPr>
            <a:spLocks noChangeShapeType="1"/>
          </p:cNvSpPr>
          <p:nvPr/>
        </p:nvSpPr>
        <p:spPr bwMode="auto">
          <a:xfrm>
            <a:off x="5753100" y="2590800"/>
            <a:ext cx="0" cy="1066800"/>
          </a:xfrm>
          <a:prstGeom prst="line">
            <a:avLst/>
          </a:prstGeom>
          <a:noFill/>
          <a:ln w="12700" cap="rnd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228600" y="3733800"/>
            <a:ext cx="868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A vs. </a:t>
            </a:r>
            <a:r>
              <a:rPr lang="en-US" altLang="en-US" sz="2400" b="1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,</a:t>
            </a:r>
            <a:r>
              <a:rPr lang="en-US" altLang="en-US" sz="2400" b="1">
                <a:solidFill>
                  <a:srgbClr val="006600"/>
                </a:solidFill>
                <a:latin typeface="Symbol" panose="05050102010706020507" pitchFamily="18" charset="2"/>
              </a:rPr>
              <a:t>  </a:t>
            </a: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B vs. </a:t>
            </a:r>
            <a:r>
              <a:rPr lang="en-US" altLang="en-US" sz="2400" b="1">
                <a:solidFill>
                  <a:srgbClr val="006600"/>
                </a:solidFill>
                <a:latin typeface="Symbol" panose="05050102010706020507" pitchFamily="18" charset="2"/>
              </a:rPr>
              <a:t>b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Comic Sans MS" panose="030F0702030302020204" pitchFamily="66" charset="0"/>
              </a:rPr>
              <a:t>A, B are the Pure Components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>
                <a:latin typeface="Comic Sans MS" panose="030F0702030302020204" pitchFamily="66" charset="0"/>
              </a:rPr>
              <a:t> is “A” with some B Dissolved in It </a:t>
            </a:r>
          </a:p>
          <a:p>
            <a:pPr lvl="2">
              <a:spcBef>
                <a:spcPct val="20000"/>
              </a:spcBef>
              <a:buFontTx/>
              <a:buChar char="—"/>
            </a:pPr>
            <a:r>
              <a:rPr lang="en-US" altLang="en-US" sz="2000">
                <a:latin typeface="Comic Sans MS" panose="030F0702030302020204" pitchFamily="66" charset="0"/>
              </a:rPr>
              <a:t>Same Crystal Structure as Pure A</a:t>
            </a:r>
          </a:p>
          <a:p>
            <a:pPr lvl="2">
              <a:spcBef>
                <a:spcPct val="20000"/>
              </a:spcBef>
              <a:buFontTx/>
              <a:buChar char="—"/>
            </a:pPr>
            <a:r>
              <a:rPr lang="en-US" altLang="en-US" sz="2000">
                <a:latin typeface="Comic Sans MS" panose="030F0702030302020204" pitchFamily="66" charset="0"/>
              </a:rPr>
              <a:t>Some A Atoms Replaced with B atoms</a:t>
            </a:r>
          </a:p>
        </p:txBody>
      </p:sp>
      <p:sp>
        <p:nvSpPr>
          <p:cNvPr id="10265" name="Rectangle 31"/>
          <p:cNvSpPr>
            <a:spLocks noChangeArrowheads="1"/>
          </p:cNvSpPr>
          <p:nvPr/>
        </p:nvSpPr>
        <p:spPr bwMode="auto">
          <a:xfrm>
            <a:off x="8126413" y="2209800"/>
            <a:ext cx="968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Composition of the Phases Present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1425"/>
            <a:ext cx="4144963" cy="2435225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Two-Phase Field</a:t>
            </a:r>
          </a:p>
          <a:p>
            <a:pPr lvl="1" eaLnBrk="1" hangingPunct="1"/>
            <a:r>
              <a:rPr lang="en-US" altLang="en-US" sz="2000" smtClean="0"/>
              <a:t>Two Phases</a:t>
            </a:r>
          </a:p>
          <a:p>
            <a:pPr lvl="1" eaLnBrk="1" hangingPunct="1"/>
            <a:r>
              <a:rPr lang="en-US" altLang="en-US" sz="2000" smtClean="0"/>
              <a:t>Phase Compositions Are @ the Solubility Limits</a:t>
            </a:r>
          </a:p>
          <a:p>
            <a:pPr lvl="1" eaLnBrk="1" hangingPunct="1"/>
            <a:r>
              <a:rPr lang="en-US" altLang="en-US" sz="2000" b="1" i="1" smtClean="0">
                <a:solidFill>
                  <a:srgbClr val="CC0000"/>
                </a:solidFill>
              </a:rPr>
              <a:t>Tie-Line Construction</a:t>
            </a:r>
            <a:r>
              <a:rPr lang="en-US" altLang="en-US" sz="2000" smtClean="0"/>
              <a:t>  Gives Phase Compositions</a:t>
            </a:r>
          </a:p>
          <a:p>
            <a:pPr lvl="1" eaLnBrk="1" hangingPunct="1"/>
            <a:endParaRPr lang="en-US" altLang="en-US" sz="2000" smtClean="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543800" y="1905000"/>
            <a:ext cx="152400" cy="15240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8862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/>
              <a:t>Tie Line Construction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Draw  a Line of Constant T at T of Interest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Phase Composition = Composition Where Tie Line Intersects the Phase Field Boundaries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solidFill>
                  <a:srgbClr val="CC0000"/>
                </a:solidFill>
              </a:rPr>
              <a:t>WHY?  (Gives the Solubility Limit at T of Interest!)</a:t>
            </a:r>
            <a:endParaRPr lang="en-US" altLang="en-US" sz="20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34000" y="1155700"/>
            <a:ext cx="3124200" cy="2514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791200" y="2298700"/>
            <a:ext cx="2057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5334000" y="2298700"/>
            <a:ext cx="457200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848600" y="2298700"/>
            <a:ext cx="609600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7848600" y="1460500"/>
            <a:ext cx="60960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334000" y="1155700"/>
            <a:ext cx="45720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334000" y="1155700"/>
            <a:ext cx="144780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6781800" y="1460500"/>
            <a:ext cx="167640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650038" y="1447800"/>
            <a:ext cx="485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Liquid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56288" y="2057400"/>
            <a:ext cx="236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L +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7304088" y="2057400"/>
            <a:ext cx="236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L +</a:t>
            </a:r>
            <a:endParaRPr lang="en-US" altLang="en-US" sz="2400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553200" y="2805113"/>
            <a:ext cx="5000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a + b</a:t>
            </a:r>
            <a:endParaRPr lang="en-US" altLang="en-US" sz="2400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096000" y="2043113"/>
            <a:ext cx="2174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2400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8153400" y="2271713"/>
            <a:ext cx="203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endParaRPr lang="en-US" altLang="en-US" sz="2400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7543800" y="2043113"/>
            <a:ext cx="203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endParaRPr lang="en-US" altLang="en-US" sz="2400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410200" y="2195513"/>
            <a:ext cx="2174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2400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176838" y="3657600"/>
            <a:ext cx="130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8469313" y="3657600"/>
            <a:ext cx="1127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715000" y="2603500"/>
            <a:ext cx="2247900" cy="1588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5695950" y="2603500"/>
            <a:ext cx="1588" cy="1066800"/>
          </a:xfrm>
          <a:prstGeom prst="line">
            <a:avLst/>
          </a:prstGeom>
          <a:noFill/>
          <a:ln w="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7981950" y="2603500"/>
            <a:ext cx="1588" cy="1066800"/>
          </a:xfrm>
          <a:prstGeom prst="line">
            <a:avLst/>
          </a:prstGeom>
          <a:noFill/>
          <a:ln w="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5640388" y="3733800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W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7888288" y="3705225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W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767388" y="3810000"/>
            <a:ext cx="1069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B in     grains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6148388" y="3805238"/>
            <a:ext cx="1127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en-US" sz="2400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8021638" y="3810000"/>
            <a:ext cx="1069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B in     grains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8396288" y="3824288"/>
            <a:ext cx="968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endParaRPr lang="en-US" altLang="en-US" sz="2400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7153275" y="2555875"/>
            <a:ext cx="76200" cy="1047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7153275" y="2546350"/>
            <a:ext cx="66675" cy="114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181850" y="2622550"/>
            <a:ext cx="1588" cy="1504950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7088188" y="4095750"/>
            <a:ext cx="184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W</a:t>
            </a:r>
            <a:endParaRPr lang="en-US" altLang="en-US" sz="2400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7261225" y="4200525"/>
            <a:ext cx="1071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B in the alloy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a Real Phase Diagram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117975" y="1101725"/>
          <a:ext cx="4205288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icture" r:id="rId4" imgW="4736601" imgH="3724979" progId="Word.Picture.8">
                  <p:embed/>
                </p:oleObj>
              </mc:Choice>
              <mc:Fallback>
                <p:oleObj name="Picture" r:id="rId4" imgW="4736601" imgH="3724979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1101725"/>
                        <a:ext cx="4205288" cy="3554413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 cmpd="sng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838200"/>
            <a:ext cx="434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/>
              <a:t>Single Phase Field, Alloy #1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Only Have one Phase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Phase Composition Must Equal Alloy Composition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>
                <a:solidFill>
                  <a:srgbClr val="CC0000"/>
                </a:solidFill>
              </a:rPr>
              <a:t>Two-Phase Field, Alloy #2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Two Phases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Phase Compositions Are @ Solubility Limits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Tie-Line Construction Gives Phase Compositions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Note:  At Constant T, the Composition of </a:t>
            </a: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/>
              <a:t> and </a:t>
            </a:r>
            <a:r>
              <a:rPr lang="en-US" altLang="en-US" sz="2000">
                <a:latin typeface="Symbol" panose="05050102010706020507" pitchFamily="18" charset="2"/>
              </a:rPr>
              <a:t>b</a:t>
            </a:r>
            <a:r>
              <a:rPr lang="en-US" altLang="en-US" sz="2000"/>
              <a:t> in the Two Phase Field Do NOT Vary with Alloy Composition!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rgbClr val="CC0000"/>
                </a:solidFill>
              </a:rPr>
              <a:t>Why?</a:t>
            </a:r>
            <a:endParaRPr lang="en-US" altLang="en-US" sz="2000"/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altLang="en-US" sz="200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724400" y="2349500"/>
            <a:ext cx="0" cy="3136900"/>
          </a:xfrm>
          <a:prstGeom prst="line">
            <a:avLst/>
          </a:prstGeom>
          <a:noFill/>
          <a:ln w="38100" cap="rnd">
            <a:solidFill>
              <a:srgbClr val="00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648200" y="2362200"/>
            <a:ext cx="152400" cy="15240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7683500" y="3098800"/>
            <a:ext cx="152400" cy="15240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772400" y="3200400"/>
            <a:ext cx="0" cy="20574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4495800" y="3162300"/>
            <a:ext cx="4038600" cy="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927600" y="3149600"/>
            <a:ext cx="0" cy="1600200"/>
          </a:xfrm>
          <a:prstGeom prst="line">
            <a:avLst/>
          </a:prstGeom>
          <a:noFill/>
          <a:ln w="38100" cap="rnd">
            <a:solidFill>
              <a:srgbClr val="0033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95800" y="47244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Comic Sans MS" panose="030F0702030302020204" pitchFamily="66" charset="0"/>
              </a:rPr>
              <a:t>Wt% Sn in </a:t>
            </a:r>
            <a:r>
              <a:rPr lang="en-US" altLang="en-US" b="1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848600" y="47244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Comic Sans MS" panose="030F0702030302020204" pitchFamily="66" charset="0"/>
              </a:rPr>
              <a:t>Wt% Sn in </a:t>
            </a:r>
            <a:r>
              <a:rPr lang="en-US" altLang="en-US" b="1">
                <a:solidFill>
                  <a:srgbClr val="0033CC"/>
                </a:solidFill>
                <a:latin typeface="Symbol" panose="05050102010706020507" pitchFamily="18" charset="2"/>
              </a:rPr>
              <a:t>b</a:t>
            </a:r>
            <a:endParaRPr lang="en-US" altLang="en-US" sz="2400" b="1">
              <a:solidFill>
                <a:srgbClr val="0033CC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086600" y="53340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  <a:latin typeface="Comic Sans MS" panose="030F0702030302020204" pitchFamily="66" charset="0"/>
              </a:rPr>
              <a:t>Alloy #2 Composition </a:t>
            </a:r>
            <a:endParaRPr lang="en-US" altLang="en-US" sz="2400" b="1">
              <a:solidFill>
                <a:srgbClr val="CC0000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8496300" y="3162300"/>
            <a:ext cx="0" cy="1600200"/>
          </a:xfrm>
          <a:prstGeom prst="line">
            <a:avLst/>
          </a:prstGeom>
          <a:noFill/>
          <a:ln w="38100" cap="rnd">
            <a:solidFill>
              <a:srgbClr val="0033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038600" y="54102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6600"/>
                </a:solidFill>
                <a:latin typeface="Comic Sans MS" panose="030F0702030302020204" pitchFamily="66" charset="0"/>
              </a:rPr>
              <a:t>Wt%Sn in </a:t>
            </a:r>
            <a:r>
              <a:rPr lang="en-US" altLang="en-US" sz="1200" b="1">
                <a:solidFill>
                  <a:srgbClr val="006600"/>
                </a:solidFill>
                <a:latin typeface="Symbol" panose="05050102010706020507" pitchFamily="18" charset="2"/>
              </a:rPr>
              <a:t>a</a:t>
            </a:r>
            <a:endParaRPr lang="en-US" altLang="en-US" sz="1200" b="1">
              <a:solidFill>
                <a:srgbClr val="006600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886200" y="5791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006600"/>
                </a:solidFill>
                <a:latin typeface="Comic Sans MS" panose="030F0702030302020204" pitchFamily="66" charset="0"/>
              </a:rPr>
              <a:t>Alloy #1 Composition</a:t>
            </a:r>
            <a:endParaRPr lang="en-US" altLang="en-US" sz="12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Gibbs Phase Rule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 </a:t>
            </a:r>
            <a:r>
              <a:rPr lang="en-US" altLang="en-US" sz="2400" b="1" smtClean="0">
                <a:solidFill>
                  <a:schemeClr val="accent2"/>
                </a:solidFill>
              </a:rPr>
              <a:t>P+F = C+2</a:t>
            </a:r>
            <a:r>
              <a:rPr lang="en-US" altLang="en-US" sz="2400" b="1" smtClean="0"/>
              <a:t>   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 For pure water, at triple point, </a:t>
            </a:r>
            <a:r>
              <a:rPr lang="en-US" altLang="en-US" sz="2400" b="1" smtClean="0">
                <a:solidFill>
                  <a:srgbClr val="FF6600"/>
                </a:solidFill>
              </a:rPr>
              <a:t>3 phases</a:t>
            </a:r>
            <a:r>
              <a:rPr lang="en-US" altLang="en-US" sz="2400" b="1" smtClean="0"/>
              <a:t> coexist. </a:t>
            </a:r>
          </a:p>
          <a:p>
            <a:pPr eaLnBrk="1" hangingPunct="1"/>
            <a:r>
              <a:rPr lang="en-US" altLang="en-US" sz="2400" b="1" smtClean="0"/>
              <a:t>There is </a:t>
            </a:r>
            <a:r>
              <a:rPr lang="en-US" altLang="en-US" sz="2400" b="1" smtClean="0">
                <a:solidFill>
                  <a:srgbClr val="FF6600"/>
                </a:solidFill>
              </a:rPr>
              <a:t>one component</a:t>
            </a:r>
            <a:r>
              <a:rPr lang="en-US" altLang="en-US" sz="2400" b="1" smtClean="0"/>
              <a:t> (water) in the system.   </a:t>
            </a:r>
          </a:p>
          <a:p>
            <a:pPr eaLnBrk="1" hangingPunct="1"/>
            <a:r>
              <a:rPr lang="en-US" altLang="en-US" sz="2400" b="1" smtClean="0"/>
              <a:t> Therefore 3 + F = 1 + 2             </a:t>
            </a:r>
            <a:r>
              <a:rPr lang="en-US" altLang="en-US" sz="2400" b="1" smtClean="0">
                <a:solidFill>
                  <a:srgbClr val="CC3300"/>
                </a:solidFill>
              </a:rPr>
              <a:t>F = 0.</a:t>
            </a:r>
          </a:p>
          <a:p>
            <a:pPr eaLnBrk="1" hangingPunct="1"/>
            <a:r>
              <a:rPr lang="en-US" altLang="en-US" sz="2400" b="1" smtClean="0"/>
              <a:t> Degrees of freedom indicate number of variables that can be changed without changing number of phases.</a:t>
            </a:r>
            <a:r>
              <a:rPr lang="en-US" altLang="en-US" sz="2400" smtClean="0"/>
              <a:t>    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6149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/>
              <a:t>P =  number of phases that coexist in a system</a:t>
            </a:r>
          </a:p>
          <a:p>
            <a:pPr eaLnBrk="1" hangingPunct="1"/>
            <a:r>
              <a:rPr lang="en-US" altLang="en-US" sz="2400" b="1"/>
              <a:t>C = Number of components</a:t>
            </a:r>
          </a:p>
          <a:p>
            <a:pPr eaLnBrk="1" hangingPunct="1"/>
            <a:r>
              <a:rPr lang="en-US" altLang="en-US" sz="2400" b="1"/>
              <a:t>F = Degrees of freedom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3397</Words>
  <Application>Microsoft Office PowerPoint</Application>
  <PresentationFormat>On-screen Show (4:3)</PresentationFormat>
  <Paragraphs>1090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Times New Roman</vt:lpstr>
      <vt:lpstr>Arial</vt:lpstr>
      <vt:lpstr>Wingdings</vt:lpstr>
      <vt:lpstr>Symbol</vt:lpstr>
      <vt:lpstr>Comic Sans MS</vt:lpstr>
      <vt:lpstr>Times</vt:lpstr>
      <vt:lpstr>Arial Rounded MT Bold</vt:lpstr>
      <vt:lpstr>ChemSyn</vt:lpstr>
      <vt:lpstr>Default Design</vt:lpstr>
      <vt:lpstr>Microsoft Word Picture</vt:lpstr>
      <vt:lpstr>Adobe Photoshop Image</vt:lpstr>
      <vt:lpstr>Introduction</vt:lpstr>
      <vt:lpstr>Phase Diagram of Pure Substances</vt:lpstr>
      <vt:lpstr>Phase Diagrams &amp; The Equilibrium Constitution of an Alloy</vt:lpstr>
      <vt:lpstr>Phase Fields for Binary Alloys</vt:lpstr>
      <vt:lpstr>How to Read A Binary Phase Diagram</vt:lpstr>
      <vt:lpstr>Composition of the Phases Present</vt:lpstr>
      <vt:lpstr>Composition of the Phases Present</vt:lpstr>
      <vt:lpstr>For a Real Phase Diagram</vt:lpstr>
      <vt:lpstr>Gibbs Phase Rule</vt:lpstr>
      <vt:lpstr>Components and Phases</vt:lpstr>
      <vt:lpstr>Criteria for Solid Solubility </vt:lpstr>
      <vt:lpstr>Complete Solid Solubility</vt:lpstr>
      <vt:lpstr>Isomorphous Binary Phase Diagram</vt:lpstr>
      <vt:lpstr>Binary Isomorphous Alloy Systems</vt:lpstr>
      <vt:lpstr>Phase Diagrams: Determination of phase(s) present</vt:lpstr>
      <vt:lpstr>Phase Diagrams: Determination of phase compositions</vt:lpstr>
      <vt:lpstr>The Lever Rule</vt:lpstr>
      <vt:lpstr>Binary Eutectic Alloy System</vt:lpstr>
      <vt:lpstr>EX :  Pb-Sn Eutectic System</vt:lpstr>
      <vt:lpstr>Microstructural Developments  in Eutectic Systems I</vt:lpstr>
      <vt:lpstr>Microstructural Developments  in Eutectic Systems II</vt:lpstr>
      <vt:lpstr>Microstructural Developments  in Eutectic Systems III</vt:lpstr>
      <vt:lpstr>Microstructural Developments  in Eutectic Systems IV</vt:lpstr>
      <vt:lpstr>Eutectic, Eutectoid, &amp; Peritectic</vt:lpstr>
      <vt:lpstr>Hypoeutectic &amp; Hypereutectic</vt:lpstr>
      <vt:lpstr>Eutectoid &amp; Peritectic</vt:lpstr>
      <vt:lpstr>Hypoeutectoid Steel</vt:lpstr>
      <vt:lpstr>Hypoeutectoid Steel</vt:lpstr>
      <vt:lpstr>Hypereutectoid Steel</vt:lpstr>
      <vt:lpstr>Hypereutectoid Steel</vt:lpstr>
      <vt:lpstr>Various Eutectic Structures</vt:lpstr>
      <vt:lpstr>Binary Peritectic Alloy System</vt:lpstr>
      <vt:lpstr>Peritectic Alloy System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Materials Science and Engineering Third Edition</dc:title>
  <dc:creator>naveen chandrashekar</dc:creator>
  <cp:lastModifiedBy>Elmustafa, Abdelmageed A.</cp:lastModifiedBy>
  <cp:revision>49</cp:revision>
  <dcterms:created xsi:type="dcterms:W3CDTF">2004-06-05T15:49:47Z</dcterms:created>
  <dcterms:modified xsi:type="dcterms:W3CDTF">2020-11-04T15:28:36Z</dcterms:modified>
</cp:coreProperties>
</file>