
<file path=[Content_Types].xml><?xml version="1.0" encoding="utf-8"?>
<Types xmlns="http://schemas.openxmlformats.org/package/2006/content-types">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3daa44d659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3daa44d659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3daa44d659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3daa44d659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3daa44d6596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3daa44d6596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3daa44d6596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3daa44d6596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daa44d6596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3daa44d6596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daa44d6596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3daa44d6596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daa44d6596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3daa44d6596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www.scirp.org/journal/paperinformation?paperid=130741" TargetMode="Externa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www.shutterstock.com/search/types-cyber-attack?image_type=illustration&amp;dd_referrer=https%3A%2F%2Fwww.google.com%2F" TargetMode="Externa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www.tripwire.com/state-of-security/cost-cybercrime-us-facts-and-figures" TargetMode="Externa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www.amazon.com/Staying-Safe-Online-Computers-Coding/dp/1534527117" TargetMode="Externa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doi.org/10.1186/s40163-024-00209-7"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The Social Impact of Cybercrime</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chemeClr val="dk1"/>
                </a:solidFill>
              </a:rPr>
              <a:t>Presented by: Leyah</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Introduction </a:t>
            </a:r>
            <a:endParaRPr b="1"/>
          </a:p>
        </p:txBody>
      </p:sp>
      <p:sp>
        <p:nvSpPr>
          <p:cNvPr id="61" name="Google Shape;61;p14"/>
          <p:cNvSpPr txBox="1"/>
          <p:nvPr>
            <p:ph idx="1" type="body"/>
          </p:nvPr>
        </p:nvSpPr>
        <p:spPr>
          <a:xfrm>
            <a:off x="311700" y="1152475"/>
            <a:ext cx="4260300" cy="3350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i="1" lang="en">
                <a:solidFill>
                  <a:schemeClr val="dk1"/>
                </a:solidFill>
              </a:rPr>
              <a:t>What is cybercrime? </a:t>
            </a:r>
            <a:endParaRPr i="1">
              <a:solidFill>
                <a:schemeClr val="dk1"/>
              </a:solidFill>
            </a:endParaRPr>
          </a:p>
          <a:p>
            <a:pPr indent="-342900" lvl="0" marL="457200" rtl="0" algn="l">
              <a:spcBef>
                <a:spcPts val="1200"/>
              </a:spcBef>
              <a:spcAft>
                <a:spcPts val="0"/>
              </a:spcAft>
              <a:buClr>
                <a:schemeClr val="dk1"/>
              </a:buClr>
              <a:buSzPts val="1800"/>
              <a:buChar char="-"/>
            </a:pPr>
            <a:r>
              <a:rPr lang="en">
                <a:solidFill>
                  <a:schemeClr val="dk1"/>
                </a:solidFill>
              </a:rPr>
              <a:t>Cybercrime</a:t>
            </a:r>
            <a:r>
              <a:rPr lang="en">
                <a:solidFill>
                  <a:schemeClr val="dk1"/>
                </a:solidFill>
              </a:rPr>
              <a:t> is something that deals with illegal activities that are carried out using a computer network, or even the internet. </a:t>
            </a:r>
            <a:endParaRPr>
              <a:solidFill>
                <a:schemeClr val="dk1"/>
              </a:solidFill>
            </a:endParaRPr>
          </a:p>
          <a:p>
            <a:pPr indent="-342900" lvl="0" marL="457200" rtl="0" algn="l">
              <a:spcBef>
                <a:spcPts val="0"/>
              </a:spcBef>
              <a:spcAft>
                <a:spcPts val="0"/>
              </a:spcAft>
              <a:buSzPts val="1800"/>
              <a:buChar char="-"/>
            </a:pPr>
            <a:r>
              <a:rPr lang="en">
                <a:solidFill>
                  <a:schemeClr val="dk1"/>
                </a:solidFill>
              </a:rPr>
              <a:t>Some </a:t>
            </a:r>
            <a:r>
              <a:rPr lang="en">
                <a:solidFill>
                  <a:schemeClr val="dk1"/>
                </a:solidFill>
              </a:rPr>
              <a:t>cyber criminals</a:t>
            </a:r>
            <a:r>
              <a:rPr lang="en">
                <a:solidFill>
                  <a:schemeClr val="dk1"/>
                </a:solidFill>
              </a:rPr>
              <a:t> target </a:t>
            </a:r>
            <a:r>
              <a:rPr lang="en">
                <a:solidFill>
                  <a:schemeClr val="dk1"/>
                </a:solidFill>
              </a:rPr>
              <a:t>governments</a:t>
            </a:r>
            <a:r>
              <a:rPr lang="en">
                <a:solidFill>
                  <a:schemeClr val="dk1"/>
                </a:solidFill>
              </a:rPr>
              <a:t>, organizations, and even people.</a:t>
            </a:r>
            <a:r>
              <a:rPr lang="en"/>
              <a:t> </a:t>
            </a:r>
            <a:endParaRPr/>
          </a:p>
        </p:txBody>
      </p:sp>
      <p:sp>
        <p:nvSpPr>
          <p:cNvPr id="62" name="Google Shape;62;p14"/>
          <p:cNvSpPr/>
          <p:nvPr/>
        </p:nvSpPr>
        <p:spPr>
          <a:xfrm>
            <a:off x="5423100" y="1152476"/>
            <a:ext cx="3204792" cy="3561084"/>
          </a:xfrm>
          <a:prstGeom prst="irregularSeal2">
            <a:avLst/>
          </a:prstGeom>
          <a:solidFill>
            <a:schemeClr val="lt1"/>
          </a:solidFill>
          <a:ln cap="flat" cmpd="sng" w="762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solidFill>
                <a:schemeClr val="dk1"/>
              </a:solidFill>
            </a:endParaRPr>
          </a:p>
          <a:p>
            <a:pPr indent="0" lvl="0" marL="0" rtl="0" algn="l">
              <a:spcBef>
                <a:spcPts val="0"/>
              </a:spcBef>
              <a:spcAft>
                <a:spcPts val="0"/>
              </a:spcAft>
              <a:buClr>
                <a:schemeClr val="dk1"/>
              </a:buClr>
              <a:buSzPts val="1100"/>
              <a:buFont typeface="Arial"/>
              <a:buNone/>
            </a:pPr>
            <a:r>
              <a:rPr b="1" lang="en" sz="1600">
                <a:solidFill>
                  <a:schemeClr val="dk1"/>
                </a:solidFill>
              </a:rPr>
              <a:t>Cybercrime affects millions of people every year </a:t>
            </a:r>
            <a:endParaRPr b="1" sz="16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66" name="Shape 66"/>
        <p:cNvGrpSpPr/>
        <p:nvPr/>
      </p:nvGrpSpPr>
      <p:grpSpPr>
        <a:xfrm>
          <a:off x="0" y="0"/>
          <a:ext cx="0" cy="0"/>
          <a:chOff x="0" y="0"/>
          <a:chExt cx="0" cy="0"/>
        </a:xfrm>
      </p:grpSpPr>
      <p:sp>
        <p:nvSpPr>
          <p:cNvPr id="67" name="Google Shape;67;p15"/>
          <p:cNvSpPr txBox="1"/>
          <p:nvPr>
            <p:ph type="title"/>
          </p:nvPr>
        </p:nvSpPr>
        <p:spPr>
          <a:xfrm>
            <a:off x="55400" y="1548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Cybersecurity and Social Science Connection</a:t>
            </a:r>
            <a:endParaRPr/>
          </a:p>
        </p:txBody>
      </p:sp>
      <p:sp>
        <p:nvSpPr>
          <p:cNvPr id="68" name="Google Shape;68;p15"/>
          <p:cNvSpPr txBox="1"/>
          <p:nvPr>
            <p:ph idx="1" type="body"/>
          </p:nvPr>
        </p:nvSpPr>
        <p:spPr>
          <a:xfrm>
            <a:off x="424675" y="836150"/>
            <a:ext cx="4655700" cy="1668000"/>
          </a:xfrm>
          <a:prstGeom prst="rect">
            <a:avLst/>
          </a:prstGeom>
        </p:spPr>
        <p:txBody>
          <a:bodyPr anchorCtr="0" anchor="t" bIns="91425" lIns="91425" spcFirstLastPara="1" rIns="91425" wrap="square" tIns="91425">
            <a:normAutofit fontScale="55000" lnSpcReduction="20000"/>
          </a:bodyPr>
          <a:lstStyle/>
          <a:p>
            <a:pPr indent="-348640" lvl="0" marL="457200" rtl="0" algn="l">
              <a:spcBef>
                <a:spcPts val="0"/>
              </a:spcBef>
              <a:spcAft>
                <a:spcPts val="0"/>
              </a:spcAft>
              <a:buClr>
                <a:schemeClr val="dk1"/>
              </a:buClr>
              <a:buSzPct val="100000"/>
              <a:buChar char="➔"/>
            </a:pPr>
            <a:r>
              <a:rPr lang="en" sz="3437">
                <a:solidFill>
                  <a:schemeClr val="dk1"/>
                </a:solidFill>
              </a:rPr>
              <a:t>Social sciences study human behavior, relationships, and society </a:t>
            </a:r>
            <a:endParaRPr sz="3437">
              <a:solidFill>
                <a:schemeClr val="dk1"/>
              </a:solidFill>
            </a:endParaRPr>
          </a:p>
          <a:p>
            <a:pPr indent="-348640" lvl="0" marL="457200" rtl="0" algn="l">
              <a:spcBef>
                <a:spcPts val="0"/>
              </a:spcBef>
              <a:spcAft>
                <a:spcPts val="0"/>
              </a:spcAft>
              <a:buClr>
                <a:schemeClr val="dk1"/>
              </a:buClr>
              <a:buSzPct val="100000"/>
              <a:buChar char="➔"/>
            </a:pPr>
            <a:r>
              <a:rPr lang="en" sz="3437">
                <a:solidFill>
                  <a:schemeClr val="dk1"/>
                </a:solidFill>
              </a:rPr>
              <a:t>Cybersecurity depends on human decisions and their actions </a:t>
            </a:r>
            <a:endParaRPr sz="3437">
              <a:solidFill>
                <a:schemeClr val="dk1"/>
              </a:solidFill>
            </a:endParaRPr>
          </a:p>
          <a:p>
            <a:pPr indent="-291465" lvl="0" marL="457200" rtl="0" algn="l">
              <a:spcBef>
                <a:spcPts val="0"/>
              </a:spcBef>
              <a:spcAft>
                <a:spcPts val="0"/>
              </a:spcAft>
              <a:buClr>
                <a:schemeClr val="dk1"/>
              </a:buClr>
              <a:buSzPct val="52370"/>
              <a:buChar char="➔"/>
            </a:pPr>
            <a:r>
              <a:rPr lang="en" sz="3437">
                <a:solidFill>
                  <a:schemeClr val="dk1"/>
                </a:solidFill>
              </a:rPr>
              <a:t>Attackers often manipulate emotions</a:t>
            </a:r>
            <a:r>
              <a:rPr lang="en">
                <a:solidFill>
                  <a:schemeClr val="dk1"/>
                </a:solidFill>
              </a:rPr>
              <a:t> </a:t>
            </a:r>
            <a:endParaRPr>
              <a:solidFill>
                <a:schemeClr val="dk1"/>
              </a:solidFill>
            </a:endParaRPr>
          </a:p>
        </p:txBody>
      </p:sp>
      <p:pic>
        <p:nvPicPr>
          <p:cNvPr id="69" name="Google Shape;69;p15">
            <a:hlinkClick r:id="rId3"/>
          </p:cNvPr>
          <p:cNvPicPr preferRelativeResize="0"/>
          <p:nvPr/>
        </p:nvPicPr>
        <p:blipFill>
          <a:blip r:embed="rId4">
            <a:alphaModFix/>
          </a:blip>
          <a:stretch>
            <a:fillRect/>
          </a:stretch>
        </p:blipFill>
        <p:spPr>
          <a:xfrm>
            <a:off x="6016575" y="614000"/>
            <a:ext cx="2927850" cy="2729700"/>
          </a:xfrm>
          <a:prstGeom prst="rect">
            <a:avLst/>
          </a:prstGeom>
          <a:noFill/>
          <a:ln>
            <a:noFill/>
          </a:ln>
        </p:spPr>
      </p:pic>
      <p:sp>
        <p:nvSpPr>
          <p:cNvPr id="70" name="Google Shape;70;p15"/>
          <p:cNvSpPr/>
          <p:nvPr/>
        </p:nvSpPr>
        <p:spPr>
          <a:xfrm>
            <a:off x="55400" y="2722100"/>
            <a:ext cx="3811500" cy="2286300"/>
          </a:xfrm>
          <a:prstGeom prst="rect">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solidFill>
                  <a:schemeClr val="dk1"/>
                </a:solidFill>
              </a:rPr>
              <a:t>Examples </a:t>
            </a:r>
            <a:endParaRPr sz="1800">
              <a:solidFill>
                <a:schemeClr val="dk1"/>
              </a:solidFill>
            </a:endParaRPr>
          </a:p>
          <a:p>
            <a:pPr indent="0" lvl="0" marL="0" rtl="0" algn="l">
              <a:spcBef>
                <a:spcPts val="0"/>
              </a:spcBef>
              <a:spcAft>
                <a:spcPts val="0"/>
              </a:spcAft>
              <a:buClr>
                <a:schemeClr val="dk1"/>
              </a:buClr>
              <a:buSzPts val="1100"/>
              <a:buFont typeface="Arial"/>
              <a:buNone/>
            </a:pPr>
            <a:r>
              <a:t/>
            </a:r>
            <a:endParaRPr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Phishing emails rely on humans emotional mindset </a:t>
            </a:r>
            <a:endParaRPr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Social media scams people exploiting their trust and curiosity </a:t>
            </a:r>
            <a:endParaRPr sz="1800">
              <a:solidFill>
                <a:schemeClr val="dk1"/>
              </a:solidFill>
            </a:endParaRPr>
          </a:p>
        </p:txBody>
      </p:sp>
      <p:sp>
        <p:nvSpPr>
          <p:cNvPr id="71" name="Google Shape;71;p15"/>
          <p:cNvSpPr/>
          <p:nvPr/>
        </p:nvSpPr>
        <p:spPr>
          <a:xfrm>
            <a:off x="3972375" y="3396450"/>
            <a:ext cx="5171700" cy="16122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solidFill>
                  <a:schemeClr val="dk1"/>
                </a:solidFill>
              </a:rPr>
              <a:t>Social science helps researchers understand </a:t>
            </a:r>
            <a:endParaRPr sz="1800">
              <a:solidFill>
                <a:schemeClr val="dk1"/>
              </a:solidFill>
            </a:endParaRPr>
          </a:p>
          <a:p>
            <a:pPr indent="0" lvl="0" marL="0" rtl="0" algn="l">
              <a:spcBef>
                <a:spcPts val="0"/>
              </a:spcBef>
              <a:spcAft>
                <a:spcPts val="0"/>
              </a:spcAft>
              <a:buClr>
                <a:schemeClr val="dk1"/>
              </a:buClr>
              <a:buSzPts val="1100"/>
              <a:buFont typeface="Arial"/>
              <a:buNone/>
            </a:pPr>
            <a:r>
              <a:t/>
            </a:r>
            <a:endParaRPr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Social engineering tactics </a:t>
            </a:r>
            <a:endParaRPr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Privacy concerns </a:t>
            </a:r>
            <a:endParaRPr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Fear and trust online </a:t>
            </a:r>
            <a:endParaRPr sz="18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75" name="Shape 75"/>
        <p:cNvGrpSpPr/>
        <p:nvPr/>
      </p:nvGrpSpPr>
      <p:grpSpPr>
        <a:xfrm>
          <a:off x="0" y="0"/>
          <a:ext cx="0" cy="0"/>
          <a:chOff x="0" y="0"/>
          <a:chExt cx="0" cy="0"/>
        </a:xfrm>
      </p:grpSpPr>
      <p:sp>
        <p:nvSpPr>
          <p:cNvPr id="76" name="Google Shape;76;p16"/>
          <p:cNvSpPr txBox="1"/>
          <p:nvPr>
            <p:ph type="title"/>
          </p:nvPr>
        </p:nvSpPr>
        <p:spPr>
          <a:xfrm>
            <a:off x="311700" y="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Types of Cybercrimes</a:t>
            </a:r>
            <a:endParaRPr/>
          </a:p>
        </p:txBody>
      </p:sp>
      <p:sp>
        <p:nvSpPr>
          <p:cNvPr id="77" name="Google Shape;77;p16"/>
          <p:cNvSpPr txBox="1"/>
          <p:nvPr>
            <p:ph idx="1" type="body"/>
          </p:nvPr>
        </p:nvSpPr>
        <p:spPr>
          <a:xfrm>
            <a:off x="0" y="1153950"/>
            <a:ext cx="4908900" cy="2280300"/>
          </a:xfrm>
          <a:prstGeom prst="rect">
            <a:avLst/>
          </a:prstGeom>
        </p:spPr>
        <p:txBody>
          <a:bodyPr anchorCtr="0" anchor="t" bIns="91425" lIns="91425" spcFirstLastPara="1" rIns="91425" wrap="square" tIns="91425">
            <a:normAutofit/>
          </a:bodyPr>
          <a:lstStyle/>
          <a:p>
            <a:pPr indent="-336550" lvl="0" marL="457200" rtl="0" algn="l">
              <a:spcBef>
                <a:spcPts val="0"/>
              </a:spcBef>
              <a:spcAft>
                <a:spcPts val="0"/>
              </a:spcAft>
              <a:buClr>
                <a:schemeClr val="dk1"/>
              </a:buClr>
              <a:buSzPts val="1700"/>
              <a:buAutoNum type="arabicPeriod"/>
            </a:pPr>
            <a:r>
              <a:rPr b="1" lang="en" sz="1700">
                <a:solidFill>
                  <a:schemeClr val="dk1"/>
                </a:solidFill>
              </a:rPr>
              <a:t>Phishing </a:t>
            </a:r>
            <a:endParaRPr b="1" sz="1700">
              <a:solidFill>
                <a:schemeClr val="dk1"/>
              </a:solidFill>
            </a:endParaRPr>
          </a:p>
          <a:p>
            <a:pPr indent="-336550" lvl="0" marL="457200" rtl="0" algn="l">
              <a:spcBef>
                <a:spcPts val="0"/>
              </a:spcBef>
              <a:spcAft>
                <a:spcPts val="0"/>
              </a:spcAft>
              <a:buClr>
                <a:schemeClr val="dk1"/>
              </a:buClr>
              <a:buSzPts val="1700"/>
              <a:buChar char="-"/>
            </a:pPr>
            <a:r>
              <a:rPr lang="en" sz="1700">
                <a:solidFill>
                  <a:schemeClr val="dk1"/>
                </a:solidFill>
              </a:rPr>
              <a:t>Fake emails or messages designed to steal personal information </a:t>
            </a:r>
            <a:endParaRPr sz="1700">
              <a:solidFill>
                <a:schemeClr val="dk1"/>
              </a:solidFill>
            </a:endParaRPr>
          </a:p>
          <a:p>
            <a:pPr indent="-336550" lvl="0" marL="457200" rtl="0" algn="l">
              <a:spcBef>
                <a:spcPts val="0"/>
              </a:spcBef>
              <a:spcAft>
                <a:spcPts val="0"/>
              </a:spcAft>
              <a:buClr>
                <a:schemeClr val="dk1"/>
              </a:buClr>
              <a:buSzPts val="1700"/>
              <a:buAutoNum type="arabicPeriod"/>
            </a:pPr>
            <a:r>
              <a:rPr b="1" lang="en" sz="1700">
                <a:solidFill>
                  <a:schemeClr val="dk1"/>
                </a:solidFill>
              </a:rPr>
              <a:t>Identity Theft </a:t>
            </a:r>
            <a:endParaRPr b="1" sz="1700">
              <a:solidFill>
                <a:schemeClr val="dk1"/>
              </a:solidFill>
            </a:endParaRPr>
          </a:p>
          <a:p>
            <a:pPr indent="-336550" lvl="0" marL="457200" rtl="0" algn="l">
              <a:spcBef>
                <a:spcPts val="0"/>
              </a:spcBef>
              <a:spcAft>
                <a:spcPts val="0"/>
              </a:spcAft>
              <a:buClr>
                <a:schemeClr val="dk1"/>
              </a:buClr>
              <a:buSzPts val="1700"/>
              <a:buChar char="-"/>
            </a:pPr>
            <a:r>
              <a:rPr lang="en" sz="1700">
                <a:solidFill>
                  <a:schemeClr val="dk1"/>
                </a:solidFill>
              </a:rPr>
              <a:t>Criminals trying to steal personal information for fraud </a:t>
            </a:r>
            <a:endParaRPr sz="1700">
              <a:solidFill>
                <a:schemeClr val="dk1"/>
              </a:solidFill>
            </a:endParaRPr>
          </a:p>
        </p:txBody>
      </p:sp>
      <p:pic>
        <p:nvPicPr>
          <p:cNvPr id="78" name="Google Shape;78;p16">
            <a:hlinkClick r:id="rId3"/>
          </p:cNvPr>
          <p:cNvPicPr preferRelativeResize="0"/>
          <p:nvPr/>
        </p:nvPicPr>
        <p:blipFill>
          <a:blip r:embed="rId4">
            <a:alphaModFix/>
          </a:blip>
          <a:stretch>
            <a:fillRect/>
          </a:stretch>
        </p:blipFill>
        <p:spPr>
          <a:xfrm>
            <a:off x="4908896" y="654125"/>
            <a:ext cx="4289124" cy="1732975"/>
          </a:xfrm>
          <a:prstGeom prst="rect">
            <a:avLst/>
          </a:prstGeom>
          <a:noFill/>
          <a:ln>
            <a:noFill/>
          </a:ln>
        </p:spPr>
      </p:pic>
      <p:sp>
        <p:nvSpPr>
          <p:cNvPr id="79" name="Google Shape;79;p16"/>
          <p:cNvSpPr txBox="1"/>
          <p:nvPr/>
        </p:nvSpPr>
        <p:spPr>
          <a:xfrm>
            <a:off x="4673100" y="2571750"/>
            <a:ext cx="4470900" cy="2091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700">
                <a:solidFill>
                  <a:schemeClr val="dk1"/>
                </a:solidFill>
              </a:rPr>
              <a:t>3.	</a:t>
            </a:r>
            <a:r>
              <a:rPr b="1" lang="en" sz="1700">
                <a:solidFill>
                  <a:schemeClr val="dk1"/>
                </a:solidFill>
              </a:rPr>
              <a:t>Cyberbullying and Harassment </a:t>
            </a:r>
            <a:endParaRPr b="1" sz="1700">
              <a:solidFill>
                <a:schemeClr val="dk1"/>
              </a:solidFill>
            </a:endParaRPr>
          </a:p>
          <a:p>
            <a:pPr indent="-336550" lvl="0" marL="457200" rtl="0" algn="l">
              <a:lnSpc>
                <a:spcPct val="115000"/>
              </a:lnSpc>
              <a:spcBef>
                <a:spcPts val="1200"/>
              </a:spcBef>
              <a:spcAft>
                <a:spcPts val="0"/>
              </a:spcAft>
              <a:buClr>
                <a:schemeClr val="dk1"/>
              </a:buClr>
              <a:buSzPts val="1700"/>
              <a:buChar char="-"/>
            </a:pPr>
            <a:r>
              <a:rPr lang="en" sz="1700">
                <a:solidFill>
                  <a:schemeClr val="dk1"/>
                </a:solidFill>
              </a:rPr>
              <a:t>Terrible online behavior targeting individuals </a:t>
            </a:r>
            <a:endParaRPr sz="1700">
              <a:solidFill>
                <a:schemeClr val="dk1"/>
              </a:solidFill>
            </a:endParaRPr>
          </a:p>
          <a:p>
            <a:pPr indent="0" lvl="0" marL="0" rtl="0" algn="l">
              <a:lnSpc>
                <a:spcPct val="115000"/>
              </a:lnSpc>
              <a:spcBef>
                <a:spcPts val="1200"/>
              </a:spcBef>
              <a:spcAft>
                <a:spcPts val="0"/>
              </a:spcAft>
              <a:buNone/>
            </a:pPr>
            <a:r>
              <a:rPr b="1" lang="en" sz="1700">
                <a:solidFill>
                  <a:schemeClr val="dk1"/>
                </a:solidFill>
              </a:rPr>
              <a:t>4.	Financial Fraud </a:t>
            </a:r>
            <a:endParaRPr b="1" sz="1700">
              <a:solidFill>
                <a:schemeClr val="dk1"/>
              </a:solidFill>
            </a:endParaRPr>
          </a:p>
          <a:p>
            <a:pPr indent="-336550" lvl="0" marL="457200" rtl="0" algn="l">
              <a:lnSpc>
                <a:spcPct val="115000"/>
              </a:lnSpc>
              <a:spcBef>
                <a:spcPts val="1200"/>
              </a:spcBef>
              <a:spcAft>
                <a:spcPts val="0"/>
              </a:spcAft>
              <a:buClr>
                <a:schemeClr val="dk1"/>
              </a:buClr>
              <a:buSzPts val="1700"/>
              <a:buChar char="-"/>
            </a:pPr>
            <a:r>
              <a:rPr lang="en" sz="1700">
                <a:solidFill>
                  <a:schemeClr val="dk1"/>
                </a:solidFill>
              </a:rPr>
              <a:t>Online scams that involve making fake purchases, banking, or investment schemes</a:t>
            </a:r>
            <a:endParaRPr sz="1700">
              <a:solidFill>
                <a:schemeClr val="dk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83" name="Shape 83"/>
        <p:cNvGrpSpPr/>
        <p:nvPr/>
      </p:nvGrpSpPr>
      <p:grpSpPr>
        <a:xfrm>
          <a:off x="0" y="0"/>
          <a:ext cx="0" cy="0"/>
          <a:chOff x="0" y="0"/>
          <a:chExt cx="0" cy="0"/>
        </a:xfrm>
      </p:grpSpPr>
      <p:sp>
        <p:nvSpPr>
          <p:cNvPr id="84" name="Google Shape;84;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r">
              <a:spcBef>
                <a:spcPts val="0"/>
              </a:spcBef>
              <a:spcAft>
                <a:spcPts val="0"/>
              </a:spcAft>
              <a:buNone/>
            </a:pPr>
            <a:r>
              <a:rPr lang="en"/>
              <a:t>Social Consequences of Cybercrime </a:t>
            </a:r>
            <a:endParaRPr/>
          </a:p>
        </p:txBody>
      </p:sp>
      <p:sp>
        <p:nvSpPr>
          <p:cNvPr id="85" name="Google Shape;85;p17"/>
          <p:cNvSpPr txBox="1"/>
          <p:nvPr/>
        </p:nvSpPr>
        <p:spPr>
          <a:xfrm>
            <a:off x="0" y="2764225"/>
            <a:ext cx="8520600" cy="254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1"/>
                </a:solidFill>
              </a:rPr>
              <a:t>Financial Impact </a:t>
            </a:r>
            <a:endParaRPr b="1"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People lose savings and personal funds </a:t>
            </a:r>
            <a:endParaRPr sz="1800">
              <a:solidFill>
                <a:schemeClr val="dk1"/>
              </a:solidFill>
            </a:endParaRPr>
          </a:p>
          <a:p>
            <a:pPr indent="0" lvl="0" marL="0" rtl="0" algn="l">
              <a:spcBef>
                <a:spcPts val="0"/>
              </a:spcBef>
              <a:spcAft>
                <a:spcPts val="0"/>
              </a:spcAft>
              <a:buNone/>
            </a:pPr>
            <a:r>
              <a:rPr b="1" lang="en" sz="1800">
                <a:solidFill>
                  <a:schemeClr val="dk1"/>
                </a:solidFill>
              </a:rPr>
              <a:t>Loss of Trust </a:t>
            </a:r>
            <a:endParaRPr b="1"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People lose trust in online services, social media, and banking </a:t>
            </a:r>
            <a:endParaRPr sz="1800">
              <a:solidFill>
                <a:schemeClr val="dk1"/>
              </a:solidFill>
            </a:endParaRPr>
          </a:p>
          <a:p>
            <a:pPr indent="0" lvl="0" marL="0" rtl="0" algn="l">
              <a:spcBef>
                <a:spcPts val="0"/>
              </a:spcBef>
              <a:spcAft>
                <a:spcPts val="0"/>
              </a:spcAft>
              <a:buNone/>
            </a:pPr>
            <a:r>
              <a:rPr b="1" lang="en" sz="1800">
                <a:solidFill>
                  <a:schemeClr val="dk1"/>
                </a:solidFill>
              </a:rPr>
              <a:t>Emotional and Psychological Impact </a:t>
            </a:r>
            <a:endParaRPr b="1"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Online harassment can leads to some depression mood swings and becoming </a:t>
            </a:r>
            <a:r>
              <a:rPr lang="en" sz="1800">
                <a:solidFill>
                  <a:schemeClr val="dk1"/>
                </a:solidFill>
              </a:rPr>
              <a:t>isolated</a:t>
            </a:r>
            <a:r>
              <a:rPr lang="en" sz="1800">
                <a:solidFill>
                  <a:schemeClr val="dk1"/>
                </a:solidFill>
              </a:rPr>
              <a:t> from loved ones </a:t>
            </a:r>
            <a:endParaRPr sz="1800">
              <a:solidFill>
                <a:schemeClr val="dk1"/>
              </a:solidFill>
            </a:endParaRPr>
          </a:p>
        </p:txBody>
      </p:sp>
      <p:pic>
        <p:nvPicPr>
          <p:cNvPr id="86" name="Google Shape;86;p17">
            <a:hlinkClick r:id="rId3"/>
          </p:cNvPr>
          <p:cNvPicPr preferRelativeResize="0"/>
          <p:nvPr/>
        </p:nvPicPr>
        <p:blipFill>
          <a:blip r:embed="rId4">
            <a:alphaModFix/>
          </a:blip>
          <a:stretch>
            <a:fillRect/>
          </a:stretch>
        </p:blipFill>
        <p:spPr>
          <a:xfrm>
            <a:off x="0" y="0"/>
            <a:ext cx="3550327" cy="2543700"/>
          </a:xfrm>
          <a:prstGeom prst="rect">
            <a:avLst/>
          </a:prstGeom>
          <a:noFill/>
          <a:ln>
            <a:noFill/>
          </a:ln>
        </p:spPr>
      </p:pic>
      <p:sp>
        <p:nvSpPr>
          <p:cNvPr id="87" name="Google Shape;87;p17"/>
          <p:cNvSpPr/>
          <p:nvPr/>
        </p:nvSpPr>
        <p:spPr>
          <a:xfrm rot="-1459379">
            <a:off x="4420687" y="1756166"/>
            <a:ext cx="4386230" cy="1068359"/>
          </a:xfrm>
          <a:prstGeom prst="leftArrow">
            <a:avLst>
              <a:gd fmla="val 50000" name="adj1"/>
              <a:gd fmla="val 50000" name="adj2"/>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r">
              <a:lnSpc>
                <a:spcPct val="115000"/>
              </a:lnSpc>
              <a:spcBef>
                <a:spcPts val="0"/>
              </a:spcBef>
              <a:spcAft>
                <a:spcPts val="1200"/>
              </a:spcAft>
              <a:buClr>
                <a:schemeClr val="dk1"/>
              </a:buClr>
              <a:buSzPts val="1100"/>
              <a:buFont typeface="Arial"/>
              <a:buNone/>
            </a:pPr>
            <a:r>
              <a:rPr lang="en" sz="1800">
                <a:solidFill>
                  <a:schemeClr val="lt1"/>
                </a:solidFill>
              </a:rPr>
              <a:t>Effects cybercrime has on society </a:t>
            </a:r>
            <a:endParaRPr sz="1800">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91" name="Shape 91"/>
        <p:cNvGrpSpPr/>
        <p:nvPr/>
      </p:nvGrpSpPr>
      <p:grpSpPr>
        <a:xfrm>
          <a:off x="0" y="0"/>
          <a:ext cx="0" cy="0"/>
          <a:chOff x="0" y="0"/>
          <a:chExt cx="0" cy="0"/>
        </a:xfrm>
      </p:grpSpPr>
      <p:sp>
        <p:nvSpPr>
          <p:cNvPr id="92" name="Google Shape;92;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Privacy and Ethical Concerns </a:t>
            </a:r>
            <a:endParaRPr/>
          </a:p>
        </p:txBody>
      </p:sp>
      <p:sp>
        <p:nvSpPr>
          <p:cNvPr id="93" name="Google Shape;93;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85000" lnSpcReduction="20000"/>
          </a:bodyPr>
          <a:lstStyle/>
          <a:p>
            <a:pPr indent="0" lvl="0" marL="0" rtl="0" algn="ctr">
              <a:spcBef>
                <a:spcPts val="0"/>
              </a:spcBef>
              <a:spcAft>
                <a:spcPts val="0"/>
              </a:spcAft>
              <a:buNone/>
            </a:pPr>
            <a:r>
              <a:rPr b="1" lang="en">
                <a:solidFill>
                  <a:schemeClr val="dk1"/>
                </a:solidFill>
              </a:rPr>
              <a:t>Cybercrime and Digital Ethics </a:t>
            </a:r>
            <a:endParaRPr b="1">
              <a:solidFill>
                <a:schemeClr val="dk1"/>
              </a:solidFill>
            </a:endParaRPr>
          </a:p>
          <a:p>
            <a:pPr indent="0" lvl="0" marL="0" rtl="0" algn="l">
              <a:spcBef>
                <a:spcPts val="1200"/>
              </a:spcBef>
              <a:spcAft>
                <a:spcPts val="0"/>
              </a:spcAft>
              <a:buNone/>
            </a:pPr>
            <a:r>
              <a:rPr lang="en">
                <a:solidFill>
                  <a:schemeClr val="dk1"/>
                </a:solidFill>
              </a:rPr>
              <a:t>Privacy Issues </a:t>
            </a:r>
            <a:endParaRPr>
              <a:solidFill>
                <a:schemeClr val="dk1"/>
              </a:solidFill>
            </a:endParaRPr>
          </a:p>
          <a:p>
            <a:pPr indent="-325755" lvl="0" marL="457200" rtl="0" algn="l">
              <a:spcBef>
                <a:spcPts val="1200"/>
              </a:spcBef>
              <a:spcAft>
                <a:spcPts val="0"/>
              </a:spcAft>
              <a:buClr>
                <a:schemeClr val="dk1"/>
              </a:buClr>
              <a:buSzPct val="100000"/>
              <a:buChar char="-"/>
            </a:pPr>
            <a:r>
              <a:rPr lang="en">
                <a:solidFill>
                  <a:schemeClr val="dk1"/>
                </a:solidFill>
              </a:rPr>
              <a:t>Data breaches expose personal information </a:t>
            </a:r>
            <a:endParaRPr>
              <a:solidFill>
                <a:schemeClr val="dk1"/>
              </a:solidFill>
            </a:endParaRPr>
          </a:p>
          <a:p>
            <a:pPr indent="-325755" lvl="0" marL="457200" rtl="0" algn="l">
              <a:spcBef>
                <a:spcPts val="0"/>
              </a:spcBef>
              <a:spcAft>
                <a:spcPts val="0"/>
              </a:spcAft>
              <a:buClr>
                <a:schemeClr val="dk1"/>
              </a:buClr>
              <a:buSzPct val="100000"/>
              <a:buChar char="-"/>
            </a:pPr>
            <a:r>
              <a:rPr lang="en">
                <a:solidFill>
                  <a:schemeClr val="dk1"/>
                </a:solidFill>
              </a:rPr>
              <a:t>Companies collect large amounts of people’s data</a:t>
            </a:r>
            <a:endParaRPr>
              <a:solidFill>
                <a:schemeClr val="dk1"/>
              </a:solidFill>
            </a:endParaRPr>
          </a:p>
          <a:p>
            <a:pPr indent="0" lvl="0" marL="0" rtl="0" algn="l">
              <a:spcBef>
                <a:spcPts val="1200"/>
              </a:spcBef>
              <a:spcAft>
                <a:spcPts val="0"/>
              </a:spcAft>
              <a:buNone/>
            </a:pPr>
            <a:r>
              <a:rPr lang="en">
                <a:solidFill>
                  <a:schemeClr val="dk1"/>
                </a:solidFill>
              </a:rPr>
              <a:t>Ethical Concerns </a:t>
            </a:r>
            <a:endParaRPr>
              <a:solidFill>
                <a:schemeClr val="dk1"/>
              </a:solidFill>
            </a:endParaRPr>
          </a:p>
          <a:p>
            <a:pPr indent="-325755" lvl="0" marL="457200" rtl="0" algn="l">
              <a:spcBef>
                <a:spcPts val="1200"/>
              </a:spcBef>
              <a:spcAft>
                <a:spcPts val="0"/>
              </a:spcAft>
              <a:buClr>
                <a:schemeClr val="dk1"/>
              </a:buClr>
              <a:buSzPct val="100000"/>
              <a:buChar char="-"/>
            </a:pPr>
            <a:r>
              <a:rPr lang="en">
                <a:solidFill>
                  <a:schemeClr val="dk1"/>
                </a:solidFill>
              </a:rPr>
              <a:t>Balancing cybersecurity with their personal privacy rights </a:t>
            </a:r>
            <a:endParaRPr>
              <a:solidFill>
                <a:schemeClr val="dk1"/>
              </a:solidFill>
            </a:endParaRPr>
          </a:p>
          <a:p>
            <a:pPr indent="-325755" lvl="0" marL="457200" rtl="0" algn="l">
              <a:spcBef>
                <a:spcPts val="0"/>
              </a:spcBef>
              <a:spcAft>
                <a:spcPts val="0"/>
              </a:spcAft>
              <a:buClr>
                <a:schemeClr val="dk1"/>
              </a:buClr>
              <a:buSzPct val="100000"/>
              <a:buChar char="-"/>
            </a:pPr>
            <a:r>
              <a:rPr lang="en">
                <a:solidFill>
                  <a:schemeClr val="dk1"/>
                </a:solidFill>
              </a:rPr>
              <a:t>Companies are responsible for protecting users data </a:t>
            </a:r>
            <a:endParaRPr>
              <a:solidFill>
                <a:schemeClr val="dk1"/>
              </a:solidFill>
            </a:endParaRPr>
          </a:p>
          <a:p>
            <a:pPr indent="0" lvl="0" marL="0" rtl="0" algn="l">
              <a:spcBef>
                <a:spcPts val="1200"/>
              </a:spcBef>
              <a:spcAft>
                <a:spcPts val="0"/>
              </a:spcAft>
              <a:buNone/>
            </a:pPr>
            <a:r>
              <a:rPr lang="en">
                <a:solidFill>
                  <a:schemeClr val="dk1"/>
                </a:solidFill>
              </a:rPr>
              <a:t>Social Impact </a:t>
            </a:r>
            <a:endParaRPr>
              <a:solidFill>
                <a:schemeClr val="dk1"/>
              </a:solidFill>
            </a:endParaRPr>
          </a:p>
          <a:p>
            <a:pPr indent="-325755" lvl="0" marL="457200" rtl="0" algn="l">
              <a:spcBef>
                <a:spcPts val="1200"/>
              </a:spcBef>
              <a:spcAft>
                <a:spcPts val="0"/>
              </a:spcAft>
              <a:buClr>
                <a:schemeClr val="dk1"/>
              </a:buClr>
              <a:buSzPct val="100000"/>
              <a:buChar char="-"/>
            </a:pPr>
            <a:r>
              <a:rPr lang="en">
                <a:solidFill>
                  <a:schemeClr val="dk1"/>
                </a:solidFill>
              </a:rPr>
              <a:t>Increased</a:t>
            </a:r>
            <a:r>
              <a:rPr lang="en">
                <a:solidFill>
                  <a:schemeClr val="dk1"/>
                </a:solidFill>
              </a:rPr>
              <a:t> fear of online tracking </a:t>
            </a:r>
            <a:endParaRPr>
              <a:solidFill>
                <a:schemeClr val="dk1"/>
              </a:solidFill>
            </a:endParaRPr>
          </a:p>
          <a:p>
            <a:pPr indent="-325755" lvl="0" marL="457200" rtl="0" algn="l">
              <a:spcBef>
                <a:spcPts val="0"/>
              </a:spcBef>
              <a:spcAft>
                <a:spcPts val="0"/>
              </a:spcAft>
              <a:buSzPct val="100000"/>
              <a:buChar char="-"/>
            </a:pPr>
            <a:r>
              <a:rPr lang="en">
                <a:solidFill>
                  <a:schemeClr val="dk1"/>
                </a:solidFill>
              </a:rPr>
              <a:t>Growing concerns with digital privacy</a:t>
            </a:r>
            <a:r>
              <a:rPr lang="en"/>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97" name="Shape 97"/>
        <p:cNvGrpSpPr/>
        <p:nvPr/>
      </p:nvGrpSpPr>
      <p:grpSpPr>
        <a:xfrm>
          <a:off x="0" y="0"/>
          <a:ext cx="0" cy="0"/>
          <a:chOff x="0" y="0"/>
          <a:chExt cx="0" cy="0"/>
        </a:xfrm>
      </p:grpSpPr>
      <p:sp>
        <p:nvSpPr>
          <p:cNvPr id="98" name="Google Shape;98;p19"/>
          <p:cNvSpPr txBox="1"/>
          <p:nvPr>
            <p:ph type="title"/>
          </p:nvPr>
        </p:nvSpPr>
        <p:spPr>
          <a:xfrm>
            <a:off x="0" y="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Closing </a:t>
            </a:r>
            <a:endParaRPr/>
          </a:p>
        </p:txBody>
      </p:sp>
      <p:sp>
        <p:nvSpPr>
          <p:cNvPr id="99" name="Google Shape;99;p19"/>
          <p:cNvSpPr txBox="1"/>
          <p:nvPr>
            <p:ph idx="1" type="body"/>
          </p:nvPr>
        </p:nvSpPr>
        <p:spPr>
          <a:xfrm>
            <a:off x="0" y="71392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rgbClr val="000000"/>
                </a:solidFill>
              </a:rPr>
              <a:t>As society becomes more connected to the online world, understanding the relationship between cybersecurity and its social sciences becomes more important. Protecting the digital systems also means they are protecting people and their communities. </a:t>
            </a:r>
            <a:endParaRPr>
              <a:solidFill>
                <a:schemeClr val="dk1"/>
              </a:solidFill>
            </a:endParaRPr>
          </a:p>
        </p:txBody>
      </p:sp>
      <p:pic>
        <p:nvPicPr>
          <p:cNvPr id="100" name="Google Shape;100;p19">
            <a:hlinkClick r:id="rId3"/>
          </p:cNvPr>
          <p:cNvPicPr preferRelativeResize="0"/>
          <p:nvPr/>
        </p:nvPicPr>
        <p:blipFill>
          <a:blip r:embed="rId4">
            <a:alphaModFix/>
          </a:blip>
          <a:stretch>
            <a:fillRect/>
          </a:stretch>
        </p:blipFill>
        <p:spPr>
          <a:xfrm>
            <a:off x="5815325" y="1814825"/>
            <a:ext cx="3328675" cy="33286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04" name="Shape 104"/>
        <p:cNvGrpSpPr/>
        <p:nvPr/>
      </p:nvGrpSpPr>
      <p:grpSpPr>
        <a:xfrm>
          <a:off x="0" y="0"/>
          <a:ext cx="0" cy="0"/>
          <a:chOff x="0" y="0"/>
          <a:chExt cx="0" cy="0"/>
        </a:xfrm>
      </p:grpSpPr>
      <p:sp>
        <p:nvSpPr>
          <p:cNvPr id="105" name="Google Shape;105;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References</a:t>
            </a:r>
            <a:endParaRPr/>
          </a:p>
          <a:p>
            <a:pPr indent="0" lvl="0" marL="0" rtl="0" algn="l">
              <a:spcBef>
                <a:spcPts val="0"/>
              </a:spcBef>
              <a:spcAft>
                <a:spcPts val="0"/>
              </a:spcAft>
              <a:buNone/>
            </a:pPr>
            <a:r>
              <a:t/>
            </a:r>
            <a:endParaRPr/>
          </a:p>
        </p:txBody>
      </p:sp>
      <p:sp>
        <p:nvSpPr>
          <p:cNvPr id="106" name="Google Shape;106;p20"/>
          <p:cNvSpPr txBox="1"/>
          <p:nvPr>
            <p:ph idx="1" type="body"/>
          </p:nvPr>
        </p:nvSpPr>
        <p:spPr>
          <a:xfrm>
            <a:off x="311700" y="1152475"/>
            <a:ext cx="5427900" cy="3416400"/>
          </a:xfrm>
          <a:prstGeom prst="rect">
            <a:avLst/>
          </a:prstGeom>
        </p:spPr>
        <p:txBody>
          <a:bodyPr anchorCtr="0" anchor="t" bIns="91425" lIns="91425" spcFirstLastPara="1" rIns="91425" wrap="square" tIns="91425">
            <a:normAutofit fontScale="25000"/>
          </a:bodyPr>
          <a:lstStyle/>
          <a:p>
            <a:pPr indent="0" lvl="0" marL="0" rtl="0" algn="l">
              <a:spcBef>
                <a:spcPts val="0"/>
              </a:spcBef>
              <a:spcAft>
                <a:spcPts val="0"/>
              </a:spcAft>
              <a:buNone/>
            </a:pPr>
            <a:r>
              <a:t/>
            </a:r>
            <a:endParaRPr sz="1100">
              <a:solidFill>
                <a:schemeClr val="dk1"/>
              </a:solidFill>
            </a:endParaRPr>
          </a:p>
          <a:p>
            <a:pPr indent="0" lvl="0" marL="0" rtl="0" algn="l">
              <a:spcBef>
                <a:spcPts val="1200"/>
              </a:spcBef>
              <a:spcAft>
                <a:spcPts val="0"/>
              </a:spcAft>
              <a:buNone/>
            </a:pPr>
            <a:r>
              <a:t/>
            </a:r>
            <a:endParaRPr sz="1100">
              <a:solidFill>
                <a:schemeClr val="dk1"/>
              </a:solidFill>
            </a:endParaRPr>
          </a:p>
          <a:p>
            <a:pPr indent="0" lvl="0" marL="0" rtl="0" algn="l">
              <a:spcBef>
                <a:spcPts val="1200"/>
              </a:spcBef>
              <a:spcAft>
                <a:spcPts val="0"/>
              </a:spcAft>
              <a:buNone/>
            </a:pPr>
            <a:r>
              <a:t/>
            </a:r>
            <a:endParaRPr sz="1100">
              <a:solidFill>
                <a:schemeClr val="dk1"/>
              </a:solidFill>
            </a:endParaRPr>
          </a:p>
          <a:p>
            <a:pPr indent="0" lvl="0" marL="0" rtl="0" algn="l">
              <a:spcBef>
                <a:spcPts val="1200"/>
              </a:spcBef>
              <a:spcAft>
                <a:spcPts val="0"/>
              </a:spcAft>
              <a:buNone/>
            </a:pPr>
            <a:r>
              <a:rPr lang="en" sz="6082">
                <a:solidFill>
                  <a:schemeClr val="dk1"/>
                </a:solidFill>
              </a:rPr>
              <a:t>Nicolás-Sánchez, A., &amp; Castro-Toledo, F. J. (2024). Uncovering the social impact of digital steganalysis tools applied to cybercrime investigations: a European Union perspective. </a:t>
            </a:r>
            <a:r>
              <a:rPr i="1" lang="en" sz="6082">
                <a:solidFill>
                  <a:schemeClr val="dk1"/>
                </a:solidFill>
              </a:rPr>
              <a:t>Crime Science</a:t>
            </a:r>
            <a:r>
              <a:rPr lang="en" sz="6082">
                <a:solidFill>
                  <a:schemeClr val="dk1"/>
                </a:solidFill>
              </a:rPr>
              <a:t>, </a:t>
            </a:r>
            <a:r>
              <a:rPr i="1" lang="en" sz="6082">
                <a:solidFill>
                  <a:schemeClr val="dk1"/>
                </a:solidFill>
              </a:rPr>
              <a:t>13</a:t>
            </a:r>
            <a:r>
              <a:rPr lang="en" sz="6082">
                <a:solidFill>
                  <a:schemeClr val="dk1"/>
                </a:solidFill>
              </a:rPr>
              <a:t>(1), Article 11. </a:t>
            </a:r>
            <a:r>
              <a:rPr lang="en" sz="6082" u="sng">
                <a:solidFill>
                  <a:schemeClr val="hlink"/>
                </a:solidFill>
                <a:hlinkClick r:id="rId3"/>
              </a:rPr>
              <a:t>https://doi.org/10.1186/s40163-024-00209-7</a:t>
            </a:r>
            <a:endParaRPr sz="6082">
              <a:solidFill>
                <a:schemeClr val="dk1"/>
              </a:solidFill>
            </a:endParaRPr>
          </a:p>
          <a:p>
            <a:pPr indent="0" lvl="0" marL="0" rtl="0" algn="l">
              <a:spcBef>
                <a:spcPts val="1200"/>
              </a:spcBef>
              <a:spcAft>
                <a:spcPts val="0"/>
              </a:spcAft>
              <a:buNone/>
            </a:pPr>
            <a:r>
              <a:t/>
            </a:r>
            <a:endParaRPr sz="1100">
              <a:solidFill>
                <a:schemeClr val="dk1"/>
              </a:solidFill>
            </a:endParaRPr>
          </a:p>
          <a:p>
            <a:pPr indent="0" lvl="0" marL="0" rtl="0" algn="l">
              <a:spcBef>
                <a:spcPts val="1200"/>
              </a:spcBef>
              <a:spcAft>
                <a:spcPts val="0"/>
              </a:spcAft>
              <a:buNone/>
            </a:pPr>
            <a:r>
              <a:t/>
            </a:r>
            <a:endParaRPr sz="1100">
              <a:solidFill>
                <a:schemeClr val="dk1"/>
              </a:solidFill>
            </a:endParaRPr>
          </a:p>
          <a:p>
            <a:pPr indent="0" lvl="0" marL="0" rtl="0" algn="l">
              <a:spcBef>
                <a:spcPts val="1200"/>
              </a:spcBef>
              <a:spcAft>
                <a:spcPts val="0"/>
              </a:spcAft>
              <a:buNone/>
            </a:pPr>
            <a:r>
              <a:t/>
            </a:r>
            <a:endParaRPr sz="1100">
              <a:solidFill>
                <a:schemeClr val="dk1"/>
              </a:solidFill>
            </a:endParaRPr>
          </a:p>
          <a:p>
            <a:pPr indent="0" lvl="0" marL="0" rtl="0" algn="l">
              <a:spcBef>
                <a:spcPts val="1200"/>
              </a:spcBef>
              <a:spcAft>
                <a:spcPts val="0"/>
              </a:spcAft>
              <a:buClr>
                <a:schemeClr val="dk1"/>
              </a:buClr>
              <a:buSzPct val="100000"/>
              <a:buFont typeface="Arial"/>
              <a:buNone/>
            </a:pPr>
            <a:r>
              <a:t/>
            </a:r>
            <a:endParaRPr sz="1100">
              <a:solidFill>
                <a:schemeClr val="dk1"/>
              </a:solidFill>
            </a:endParaRPr>
          </a:p>
          <a:p>
            <a:pPr indent="0" lvl="0" marL="0" rtl="0" algn="l">
              <a:spcBef>
                <a:spcPts val="1200"/>
              </a:spcBef>
              <a:spcAft>
                <a:spcPts val="12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