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5807" autoAdjust="0"/>
  </p:normalViewPr>
  <p:slideViewPr>
    <p:cSldViewPr snapToGrid="0">
      <p:cViewPr varScale="1">
        <p:scale>
          <a:sx n="91" d="100"/>
          <a:sy n="91" d="100"/>
        </p:scale>
        <p:origin x="208" y="51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3/23/22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3/23/22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0.wp.com/adultmentalhealth.org/wp-content/uploads/2019/12/depression-scaled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odu.edu/counselingservices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du.edu/counselingservice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420740"/>
            <a:ext cx="11125200" cy="1895051"/>
          </a:xfrm>
        </p:spPr>
        <p:txBody>
          <a:bodyPr>
            <a:normAutofit/>
          </a:bodyPr>
          <a:lstStyle/>
          <a:p>
            <a:r>
              <a:rPr lang="es-ES_tradnl" dirty="0"/>
              <a:t>mantener una buena salud Mental</a:t>
            </a:r>
            <a:br>
              <a:rPr lang="es-ES_tradnl" dirty="0"/>
            </a:br>
            <a:endParaRPr lang="es-ES_tradnl" dirty="0"/>
          </a:p>
        </p:txBody>
      </p:sp>
      <p:pic>
        <p:nvPicPr>
          <p:cNvPr id="7" name="Picture Placeholder 6" descr="Two people lifting weights"/>
          <p:cNvPicPr>
            <a:picLocks noGrp="1" noChangeAspect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pic>
        <p:nvPicPr>
          <p:cNvPr id="8" name="Picture Placeholder 7" descr="Closeup of Granny Smith apple and tape measure"/>
          <p:cNvPicPr>
            <a:picLocks noGrp="1" noChangeAspect="1"/>
          </p:cNvPicPr>
          <p:nvPr>
            <p:ph type="pic" idx="1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>
          <a:xfrm>
            <a:off x="4084320" y="-26164"/>
            <a:ext cx="4023360" cy="4745736"/>
          </a:xfrm>
        </p:spPr>
      </p:pic>
      <p:pic>
        <p:nvPicPr>
          <p:cNvPr id="9" name="Picture Placeholder 8" descr="Man and woman running on indoor track"/>
          <p:cNvPicPr>
            <a:picLocks noGrp="1" noChangeAspect="1"/>
          </p:cNvPicPr>
          <p:nvPr>
            <p:ph type="pic" idx="12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" b="39"/>
          <a:stretch/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936410"/>
          </a:xfrm>
        </p:spPr>
        <p:txBody>
          <a:bodyPr/>
          <a:lstStyle/>
          <a:p>
            <a:r>
              <a:rPr lang="en-US" dirty="0"/>
              <a:t>By: Malia Ancheta</a:t>
            </a:r>
          </a:p>
        </p:txBody>
      </p:sp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E509E-C6E2-904B-97F3-60C28F4C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99610"/>
            <a:ext cx="10515600" cy="2563135"/>
          </a:xfrm>
        </p:spPr>
        <p:txBody>
          <a:bodyPr/>
          <a:lstStyle/>
          <a:p>
            <a:r>
              <a:rPr lang="es-ES_tradnl" dirty="0"/>
              <a:t>síntomas de depresión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2FD2A-FCFA-2F46-8255-64F978438E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239" y="1355202"/>
            <a:ext cx="6643870" cy="4744655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lnSpc>
                <a:spcPct val="27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s-ES_tradnl" sz="8600" dirty="0"/>
              <a:t>sentimientos de tristeza</a:t>
            </a:r>
          </a:p>
          <a:p>
            <a:pPr marL="457200" indent="-457200" algn="l">
              <a:lnSpc>
                <a:spcPct val="27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s-ES_tradnl" sz="8600" dirty="0"/>
              <a:t>dormir mucho</a:t>
            </a:r>
          </a:p>
          <a:p>
            <a:pPr marL="457200" indent="-457200" algn="l">
              <a:lnSpc>
                <a:spcPct val="27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s-ES_tradnl" sz="8600" dirty="0"/>
              <a:t>comer más o menos</a:t>
            </a:r>
          </a:p>
          <a:p>
            <a:pPr marL="457200" indent="-457200" algn="l">
              <a:lnSpc>
                <a:spcPct val="27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s-ES_tradnl" sz="8600" dirty="0"/>
              <a:t>no le interesa la vida</a:t>
            </a:r>
          </a:p>
          <a:p>
            <a:pPr marL="457200" indent="-457200" algn="l">
              <a:lnSpc>
                <a:spcPct val="27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s-ES_tradnl" sz="8600" dirty="0"/>
              <a:t>siempre cansado durante el día</a:t>
            </a:r>
          </a:p>
          <a:p>
            <a:pPr marL="457200" indent="-457200" algn="l">
              <a:lnSpc>
                <a:spcPct val="32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sz="8600" dirty="0"/>
          </a:p>
          <a:p>
            <a:pPr marL="457200" indent="-457200" algn="l">
              <a:lnSpc>
                <a:spcPct val="32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sz="8600" dirty="0"/>
          </a:p>
          <a:p>
            <a:pPr algn="l">
              <a:buClr>
                <a:schemeClr val="bg2"/>
              </a:buClr>
            </a:pPr>
            <a:br>
              <a:rPr lang="en-US" dirty="0"/>
            </a:br>
            <a:endParaRPr lang="en-US" dirty="0"/>
          </a:p>
          <a:p>
            <a:pPr marL="457200" indent="-457200" algn="l">
              <a:buClr>
                <a:schemeClr val="bg2"/>
              </a:buCl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2EC36827-46D4-9146-A8F5-1727AB4FA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523" y="2191761"/>
            <a:ext cx="4607303" cy="307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77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028F-E6DA-8449-A22F-FC5FAB61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 anchor="b">
            <a:normAutofit/>
          </a:bodyPr>
          <a:lstStyle/>
          <a:p>
            <a:r>
              <a:rPr lang="es-ES_tradnl" dirty="0"/>
              <a:t>cosas que debe saber</a:t>
            </a:r>
          </a:p>
        </p:txBody>
      </p:sp>
      <p:pic>
        <p:nvPicPr>
          <p:cNvPr id="2052" name="Picture 4" descr="World In Geographic Projection, True Colour Satellite Image">
            <a:extLst>
              <a:ext uri="{FF2B5EF4-FFF2-40B4-BE49-F238E27FC236}">
                <a16:creationId xmlns:a16="http://schemas.microsoft.com/office/drawing/2014/main" id="{DF5A72C2-F3D5-AC49-A366-5CACA4E5BF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5" r="12864" b="2"/>
          <a:stretch/>
        </p:blipFill>
        <p:spPr bwMode="auto">
          <a:xfrm>
            <a:off x="1524000" y="1714500"/>
            <a:ext cx="4495800" cy="4462272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AB66D-942E-9543-A8CC-A0EC6F775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/>
          <a:p>
            <a:r>
              <a:rPr lang="es-ES_tradnl" dirty="0"/>
              <a:t>Los estudios muestran que el 80% -90% de las personas tienen depresión.</a:t>
            </a:r>
          </a:p>
          <a:p>
            <a:r>
              <a:rPr lang="es-ES_tradnl" dirty="0"/>
              <a:t>En América Latina la mayoría de la gente no habla de enfermedades mentales.  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5168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CE93-E816-2344-A944-4DF95840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>cómo prevenir o tratar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10A9-2D0A-8745-8ABC-A53923C56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para prevenir la depresión, trate de hacer ejercicio o dar paseos por un parque</a:t>
            </a:r>
          </a:p>
          <a:p>
            <a:r>
              <a:rPr lang="es-ES_tradnl" dirty="0"/>
              <a:t>para mantener una buena salud mental ir a terapia</a:t>
            </a:r>
          </a:p>
          <a:p>
            <a:r>
              <a:rPr lang="es-ES_tradnl" dirty="0"/>
              <a:t>después de ir a terapia seguir los recomendación del médico</a:t>
            </a:r>
          </a:p>
          <a:p>
            <a:r>
              <a:rPr lang="es-ES_tradnl" dirty="0"/>
              <a:t>Para mantenerse en buena salud mental uno debe encontrar un pasatiempo como leer o pintar</a:t>
            </a:r>
          </a:p>
          <a:p>
            <a:r>
              <a:rPr lang="es-ES_tradnl" dirty="0"/>
              <a:t>un médico puede recomendar o recetar medicamentos como pastilla para los tratamientos la </a:t>
            </a:r>
            <a:r>
              <a:rPr lang="en-US" dirty="0"/>
              <a:t>depression. 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040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D197-4C0E-3542-915A-E83C1EC5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 anchor="b">
            <a:normAutofit/>
          </a:bodyPr>
          <a:lstStyle/>
          <a:p>
            <a:r>
              <a:rPr lang="es-ES_tradnl" dirty="0"/>
              <a:t>dónde obtener ayuda en ODU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9D71B-E64B-F641-ADBE-8496B2811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/>
              <a:t>aquí en la Universidad del Old </a:t>
            </a:r>
            <a:r>
              <a:rPr lang="es-ES_tradnl" dirty="0" err="1"/>
              <a:t>Dominion</a:t>
            </a:r>
            <a:r>
              <a:rPr lang="es-ES_tradnl" dirty="0"/>
              <a:t> hay terapia gratuita para aquellos que la necesitan. </a:t>
            </a:r>
            <a:endParaRPr lang="es-ES_trad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/>
              <a:t>recuerda que no estás solo. </a:t>
            </a:r>
            <a:endParaRPr lang="es-ES_trad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https://www.odu.edu/counselingservices</a:t>
            </a:r>
            <a:r>
              <a:rPr lang="es-ES_tradnl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/>
          </a:p>
        </p:txBody>
      </p:sp>
      <p:pic>
        <p:nvPicPr>
          <p:cNvPr id="3074" name="Picture 2" descr="GettyImages-1308910334">
            <a:extLst>
              <a:ext uri="{FF2B5EF4-FFF2-40B4-BE49-F238E27FC236}">
                <a16:creationId xmlns:a16="http://schemas.microsoft.com/office/drawing/2014/main" id="{D1914B4F-1542-9B48-94C8-0AD08853C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2540698"/>
            <a:ext cx="4495800" cy="2809875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A8F6B704-12B1-374A-B94B-AB5B8A5F9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471550"/>
            <a:ext cx="39889446" cy="16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09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</a:rPr>
              <a:t>There are large disparities in mental healthcare across races and ethnicities in the U.S. Many factors contribute to the poor mental health outcomes of minority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Droid Sans"/>
              </a:rPr>
              <a:t>popu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576DB-EBDD-0843-AC0B-9D01A35D1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E590A-8457-3345-80CB-1994BA416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https://www.odu.edu/counselingservices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MediLexicon</a:t>
            </a:r>
            <a:r>
              <a:rPr lang="en-US" dirty="0"/>
              <a:t> International. (n.d.). </a:t>
            </a:r>
            <a:r>
              <a:rPr lang="en-US" i="1" dirty="0"/>
              <a:t>Mental health stigma in Latin America: Culture, resources, and more</a:t>
            </a:r>
            <a:r>
              <a:rPr lang="en-US" dirty="0"/>
              <a:t>. Medical News Today. Retrieved March 24, 2022, from https://</a:t>
            </a:r>
            <a:r>
              <a:rPr lang="en-US" dirty="0" err="1"/>
              <a:t>www.medicalnewstoday.com</a:t>
            </a:r>
            <a:r>
              <a:rPr lang="en-US" dirty="0"/>
              <a:t>/articles/</a:t>
            </a:r>
            <a:r>
              <a:rPr lang="en-US" dirty="0" err="1"/>
              <a:t>mental-health-stigma-in-latin-america#in-latin-america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 Fitness 16x9</Template>
  <TotalTime>814</TotalTime>
  <Words>258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Droid Sans</vt:lpstr>
      <vt:lpstr>Wingdings</vt:lpstr>
      <vt:lpstr>Health Fitness 16x9</vt:lpstr>
      <vt:lpstr>mantener una buena salud Mental </vt:lpstr>
      <vt:lpstr>síntomas de depresión </vt:lpstr>
      <vt:lpstr>cosas que debe saber</vt:lpstr>
      <vt:lpstr>cómo prevenir o tratar</vt:lpstr>
      <vt:lpstr>dónde obtener ayuda en ODU</vt:lpstr>
      <vt:lpstr>reference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mantener una buena salud Mental </dc:title>
  <dc:creator>Jane ancheta</dc:creator>
  <cp:lastModifiedBy>Jane ancheta</cp:lastModifiedBy>
  <cp:revision>3</cp:revision>
  <dcterms:created xsi:type="dcterms:W3CDTF">2022-03-24T00:09:55Z</dcterms:created>
  <dcterms:modified xsi:type="dcterms:W3CDTF">2022-03-24T13:44:30Z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