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687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3" d="100"/>
        <a:sy n="153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AD6E1-AD4E-425A-A231-8A26976F6E9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7741-FACC-4158-8DD6-F278536D6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47741-FACC-4158-8DD6-F278536D67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0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47741-FACC-4158-8DD6-F278536D67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7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47741-FACC-4158-8DD6-F278536D67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1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47741-FACC-4158-8DD6-F278536D67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3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47741-FACC-4158-8DD6-F278536D67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47741-FACC-4158-8DD6-F278536D67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1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6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39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0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44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7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58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75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31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6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098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89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2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98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40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1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9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7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1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9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0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13" r:id="rId5"/>
    <p:sldLayoutId id="2147483714" r:id="rId6"/>
    <p:sldLayoutId id="2147483719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9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lue blocks and networks technology background">
            <a:extLst>
              <a:ext uri="{FF2B5EF4-FFF2-40B4-BE49-F238E27FC236}">
                <a16:creationId xmlns:a16="http://schemas.microsoft.com/office/drawing/2014/main" id="{F8B8937D-403A-4948-EAC2-BD63E139D4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681BB-9B94-B3F3-2D72-916E30C22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1" y="768334"/>
            <a:ext cx="4134538" cy="2866405"/>
          </a:xfrm>
        </p:spPr>
        <p:txBody>
          <a:bodyPr>
            <a:normAutofit/>
          </a:bodyPr>
          <a:lstStyle/>
          <a:p>
            <a:r>
              <a:rPr lang="en-US" sz="5400" dirty="0"/>
              <a:t>Availability of Systems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7A167-3972-1EC0-F107-F40F75F06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578633"/>
            <a:ext cx="4134538" cy="147517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keep your company up and running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C816ED5-E424-BE21-389C-AE857DC25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81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40041"/>
    </mc:Choice>
    <mc:Fallback>
      <p:transition spd="slow" advTm="40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303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4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9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5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0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1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2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3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4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5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26C321DA-1EDE-3E4B-8B73-6477B2C6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DC13524B-3A91-1E40-840D-09EDE65E0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Freeform 85">
              <a:extLst>
                <a:ext uri="{FF2B5EF4-FFF2-40B4-BE49-F238E27FC236}">
                  <a16:creationId xmlns:a16="http://schemas.microsoft.com/office/drawing/2014/main" id="{E03B804C-EF61-0141-A6AB-D81EDA5A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4" name="Freeform 86">
              <a:extLst>
                <a:ext uri="{FF2B5EF4-FFF2-40B4-BE49-F238E27FC236}">
                  <a16:creationId xmlns:a16="http://schemas.microsoft.com/office/drawing/2014/main" id="{CAB80ED1-EE7D-3843-9750-C6C8C5F8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5" name="Freeform 87">
              <a:extLst>
                <a:ext uri="{FF2B5EF4-FFF2-40B4-BE49-F238E27FC236}">
                  <a16:creationId xmlns:a16="http://schemas.microsoft.com/office/drawing/2014/main" id="{8BCD1EDB-B320-594D-86D1-7A73424B2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6" name="Freeform 88">
              <a:extLst>
                <a:ext uri="{FF2B5EF4-FFF2-40B4-BE49-F238E27FC236}">
                  <a16:creationId xmlns:a16="http://schemas.microsoft.com/office/drawing/2014/main" id="{A6B97414-A09F-8647-823F-295A0FEF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7" name="Freeform 89">
              <a:extLst>
                <a:ext uri="{FF2B5EF4-FFF2-40B4-BE49-F238E27FC236}">
                  <a16:creationId xmlns:a16="http://schemas.microsoft.com/office/drawing/2014/main" id="{BA92AD33-EF27-124E-AF6E-9BA5401EC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8" name="Freeform 98">
              <a:extLst>
                <a:ext uri="{FF2B5EF4-FFF2-40B4-BE49-F238E27FC236}">
                  <a16:creationId xmlns:a16="http://schemas.microsoft.com/office/drawing/2014/main" id="{24B8C792-BD2C-6D48-93EE-D615EF38F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0CCDFC-C32B-9406-0B19-53C5830F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530" y="768334"/>
            <a:ext cx="4811019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Fast Recovery = Constant Availability </a:t>
            </a:r>
          </a:p>
        </p:txBody>
      </p:sp>
      <p:pic>
        <p:nvPicPr>
          <p:cNvPr id="1026" name="Picture 2" descr="Restore Icon - Download in Line Style">
            <a:extLst>
              <a:ext uri="{FF2B5EF4-FFF2-40B4-BE49-F238E27FC236}">
                <a16:creationId xmlns:a16="http://schemas.microsoft.com/office/drawing/2014/main" id="{02B81134-CC1C-8308-EB7E-5F4D09FE91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656" y="681645"/>
            <a:ext cx="5486060" cy="54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6649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4F4A799-6A9D-9BB7-8B1C-9EECAFAE2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52"/>
    </mc:Choice>
    <mc:Fallback>
      <p:transition spd="slow" advTm="47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2058" name="Oval 2057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0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1" name="Oval 206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Oval 2061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Oval 20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6" name="Oval 2065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Oval 2066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Oval 2067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Oval 2068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1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2" name="Oval 2071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Oval 2072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Oval 2073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6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7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8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9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0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1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083" name="Straight Connector 2082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85" name="Rectangle 2084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7" name="Group 2086">
            <a:extLst>
              <a:ext uri="{FF2B5EF4-FFF2-40B4-BE49-F238E27FC236}">
                <a16:creationId xmlns:a16="http://schemas.microsoft.com/office/drawing/2014/main" id="{26C321DA-1EDE-3E4B-8B73-6477B2C6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88" name="Oval 2087">
              <a:extLst>
                <a:ext uri="{FF2B5EF4-FFF2-40B4-BE49-F238E27FC236}">
                  <a16:creationId xmlns:a16="http://schemas.microsoft.com/office/drawing/2014/main" id="{DC13524B-3A91-1E40-840D-09EDE65E0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9" name="Freeform 85">
              <a:extLst>
                <a:ext uri="{FF2B5EF4-FFF2-40B4-BE49-F238E27FC236}">
                  <a16:creationId xmlns:a16="http://schemas.microsoft.com/office/drawing/2014/main" id="{E03B804C-EF61-0141-A6AB-D81EDA5A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0" name="Freeform 86">
              <a:extLst>
                <a:ext uri="{FF2B5EF4-FFF2-40B4-BE49-F238E27FC236}">
                  <a16:creationId xmlns:a16="http://schemas.microsoft.com/office/drawing/2014/main" id="{CAB80ED1-EE7D-3843-9750-C6C8C5F8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1" name="Freeform 87">
              <a:extLst>
                <a:ext uri="{FF2B5EF4-FFF2-40B4-BE49-F238E27FC236}">
                  <a16:creationId xmlns:a16="http://schemas.microsoft.com/office/drawing/2014/main" id="{8BCD1EDB-B320-594D-86D1-7A73424B2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2" name="Freeform 88">
              <a:extLst>
                <a:ext uri="{FF2B5EF4-FFF2-40B4-BE49-F238E27FC236}">
                  <a16:creationId xmlns:a16="http://schemas.microsoft.com/office/drawing/2014/main" id="{A6B97414-A09F-8647-823F-295A0FEF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3" name="Freeform 89">
              <a:extLst>
                <a:ext uri="{FF2B5EF4-FFF2-40B4-BE49-F238E27FC236}">
                  <a16:creationId xmlns:a16="http://schemas.microsoft.com/office/drawing/2014/main" id="{BA92AD33-EF27-124E-AF6E-9BA5401EC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4" name="Freeform 98">
              <a:extLst>
                <a:ext uri="{FF2B5EF4-FFF2-40B4-BE49-F238E27FC236}">
                  <a16:creationId xmlns:a16="http://schemas.microsoft.com/office/drawing/2014/main" id="{24B8C792-BD2C-6D48-93EE-D615EF38F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A392DF-0E89-FB71-1949-1E4939A9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48" y="768334"/>
            <a:ext cx="4025901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/>
              <a:t>Dispersing Data across Network </a:t>
            </a:r>
          </a:p>
        </p:txBody>
      </p:sp>
      <p:pic>
        <p:nvPicPr>
          <p:cNvPr id="2052" name="Picture 4" descr="Multiple Servers - Computer Network PNG Image | Transparent PNG Free  Download on SeekPNG">
            <a:extLst>
              <a:ext uri="{FF2B5EF4-FFF2-40B4-BE49-F238E27FC236}">
                <a16:creationId xmlns:a16="http://schemas.microsoft.com/office/drawing/2014/main" id="{B2914F9A-9635-DCD1-6BC2-1E49343556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488" y="1302789"/>
            <a:ext cx="6273293" cy="43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96" name="Straight Connector 2095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6649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EA4E476-4E36-9013-3A0D-8E908E36E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69"/>
    </mc:Choice>
    <mc:Fallback>
      <p:transition spd="slow" advTm="52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3080" name="Oval 3079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2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3" name="Oval 3082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Oval 3083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Oval 3084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7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8" name="Oval 3087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Oval 3088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Oval 3090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93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94" name="Oval 3093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Oval 3094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6" name="Oval 3095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7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98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99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0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1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2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3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105" name="Straight Connector 3104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07" name="Rectangle 3106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9" name="Group 3108">
            <a:extLst>
              <a:ext uri="{FF2B5EF4-FFF2-40B4-BE49-F238E27FC236}">
                <a16:creationId xmlns:a16="http://schemas.microsoft.com/office/drawing/2014/main" id="{26C321DA-1EDE-3E4B-8B73-6477B2C6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3110" name="Oval 3109">
              <a:extLst>
                <a:ext uri="{FF2B5EF4-FFF2-40B4-BE49-F238E27FC236}">
                  <a16:creationId xmlns:a16="http://schemas.microsoft.com/office/drawing/2014/main" id="{DC13524B-3A91-1E40-840D-09EDE65E0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1" name="Freeform 85">
              <a:extLst>
                <a:ext uri="{FF2B5EF4-FFF2-40B4-BE49-F238E27FC236}">
                  <a16:creationId xmlns:a16="http://schemas.microsoft.com/office/drawing/2014/main" id="{E03B804C-EF61-0141-A6AB-D81EDA5A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2" name="Freeform 86">
              <a:extLst>
                <a:ext uri="{FF2B5EF4-FFF2-40B4-BE49-F238E27FC236}">
                  <a16:creationId xmlns:a16="http://schemas.microsoft.com/office/drawing/2014/main" id="{CAB80ED1-EE7D-3843-9750-C6C8C5F8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3" name="Freeform 87">
              <a:extLst>
                <a:ext uri="{FF2B5EF4-FFF2-40B4-BE49-F238E27FC236}">
                  <a16:creationId xmlns:a16="http://schemas.microsoft.com/office/drawing/2014/main" id="{8BCD1EDB-B320-594D-86D1-7A73424B2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4" name="Freeform 88">
              <a:extLst>
                <a:ext uri="{FF2B5EF4-FFF2-40B4-BE49-F238E27FC236}">
                  <a16:creationId xmlns:a16="http://schemas.microsoft.com/office/drawing/2014/main" id="{A6B97414-A09F-8647-823F-295A0FEF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5" name="Freeform 89">
              <a:extLst>
                <a:ext uri="{FF2B5EF4-FFF2-40B4-BE49-F238E27FC236}">
                  <a16:creationId xmlns:a16="http://schemas.microsoft.com/office/drawing/2014/main" id="{BA92AD33-EF27-124E-AF6E-9BA5401EC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6" name="Freeform 98">
              <a:extLst>
                <a:ext uri="{FF2B5EF4-FFF2-40B4-BE49-F238E27FC236}">
                  <a16:creationId xmlns:a16="http://schemas.microsoft.com/office/drawing/2014/main" id="{24B8C792-BD2C-6D48-93EE-D615EF38F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20465-1218-34CD-A333-E12942D2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48" y="768334"/>
            <a:ext cx="4025901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Ease of Access </a:t>
            </a:r>
          </a:p>
        </p:txBody>
      </p:sp>
      <p:pic>
        <p:nvPicPr>
          <p:cNvPr id="3074" name="Picture 2" descr="Easy Access Icon Png, Transparent Png - kindpng">
            <a:extLst>
              <a:ext uri="{FF2B5EF4-FFF2-40B4-BE49-F238E27FC236}">
                <a16:creationId xmlns:a16="http://schemas.microsoft.com/office/drawing/2014/main" id="{69D82531-1DAB-A9D5-C25E-3444BF06E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489" y="864573"/>
            <a:ext cx="6150394" cy="512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18" name="Straight Connector 3117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6649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A2CE964-FC8E-8826-C733-B33917446C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81"/>
    </mc:Choice>
    <mc:Fallback>
      <p:transition spd="slow" advTm="37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104" name="Oval 4103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5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06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07" name="Oval 4106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8" name="Oval 4107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9" name="Oval 4108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0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1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2" name="Oval 4111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Oval 4112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Oval 4113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5" name="Oval 4114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7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8" name="Oval 4117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9" name="Oval 4118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0" name="Oval 4119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1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22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23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24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25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26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27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129" name="Straight Connector 4128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31" name="Rectangle 4130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33" name="Group 4132">
            <a:extLst>
              <a:ext uri="{FF2B5EF4-FFF2-40B4-BE49-F238E27FC236}">
                <a16:creationId xmlns:a16="http://schemas.microsoft.com/office/drawing/2014/main" id="{26C321DA-1EDE-3E4B-8B73-6477B2C6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4134" name="Oval 4133">
              <a:extLst>
                <a:ext uri="{FF2B5EF4-FFF2-40B4-BE49-F238E27FC236}">
                  <a16:creationId xmlns:a16="http://schemas.microsoft.com/office/drawing/2014/main" id="{DC13524B-3A91-1E40-840D-09EDE65E0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5" name="Freeform 85">
              <a:extLst>
                <a:ext uri="{FF2B5EF4-FFF2-40B4-BE49-F238E27FC236}">
                  <a16:creationId xmlns:a16="http://schemas.microsoft.com/office/drawing/2014/main" id="{E03B804C-EF61-0141-A6AB-D81EDA5A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36" name="Freeform 86">
              <a:extLst>
                <a:ext uri="{FF2B5EF4-FFF2-40B4-BE49-F238E27FC236}">
                  <a16:creationId xmlns:a16="http://schemas.microsoft.com/office/drawing/2014/main" id="{CAB80ED1-EE7D-3843-9750-C6C8C5F8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37" name="Freeform 87">
              <a:extLst>
                <a:ext uri="{FF2B5EF4-FFF2-40B4-BE49-F238E27FC236}">
                  <a16:creationId xmlns:a16="http://schemas.microsoft.com/office/drawing/2014/main" id="{8BCD1EDB-B320-594D-86D1-7A73424B2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38" name="Freeform 88">
              <a:extLst>
                <a:ext uri="{FF2B5EF4-FFF2-40B4-BE49-F238E27FC236}">
                  <a16:creationId xmlns:a16="http://schemas.microsoft.com/office/drawing/2014/main" id="{A6B97414-A09F-8647-823F-295A0FEF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39" name="Freeform 89">
              <a:extLst>
                <a:ext uri="{FF2B5EF4-FFF2-40B4-BE49-F238E27FC236}">
                  <a16:creationId xmlns:a16="http://schemas.microsoft.com/office/drawing/2014/main" id="{BA92AD33-EF27-124E-AF6E-9BA5401EC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40" name="Freeform 98">
              <a:extLst>
                <a:ext uri="{FF2B5EF4-FFF2-40B4-BE49-F238E27FC236}">
                  <a16:creationId xmlns:a16="http://schemas.microsoft.com/office/drawing/2014/main" id="{24B8C792-BD2C-6D48-93EE-D615EF38F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CDCC2D-7A80-5E1A-1B75-2C2208C5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48" y="768334"/>
            <a:ext cx="4025901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/>
              <a:t>Accuracy </a:t>
            </a:r>
            <a:r>
              <a:rPr lang="en-US" sz="5000">
                <a:effectLst/>
              </a:rPr>
              <a:t> ≥ Availability </a:t>
            </a:r>
            <a:endParaRPr lang="en-US" sz="50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5AEB48-B007-DF51-A550-C0FC11D27A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656" y="681645"/>
            <a:ext cx="5486060" cy="54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42" name="Straight Connector 4141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6649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0216BEB-5D94-628C-28A9-4ED1A1BEA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0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80"/>
    </mc:Choice>
    <mc:Fallback>
      <p:transition spd="slow" advTm="41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79" name="Rectangle 5170">
            <a:extLst>
              <a:ext uri="{FF2B5EF4-FFF2-40B4-BE49-F238E27FC236}">
                <a16:creationId xmlns:a16="http://schemas.microsoft.com/office/drawing/2014/main" id="{557B0AD7-E991-E343-BF68-F1188152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cap Business Terms Concept Big Word Stock Vector (Royalty Free)  1511504996 | Shutterstock">
            <a:extLst>
              <a:ext uri="{FF2B5EF4-FFF2-40B4-BE49-F238E27FC236}">
                <a16:creationId xmlns:a16="http://schemas.microsoft.com/office/drawing/2014/main" id="{502B748F-091A-A91B-7C0A-5C8EE45BBC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" b="5648"/>
          <a:stretch/>
        </p:blipFill>
        <p:spPr bwMode="auto">
          <a:xfrm>
            <a:off x="651489" y="681646"/>
            <a:ext cx="10885620" cy="517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6259915-C241-EE66-8F67-F8FC6E9DA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8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07"/>
    </mc:Choice>
    <mc:Fallback>
      <p:transition spd="slow" advTm="33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B2C30"/>
      </a:dk2>
      <a:lt2>
        <a:srgbClr val="F0F3F1"/>
      </a:lt2>
      <a:accent1>
        <a:srgbClr val="E729D2"/>
      </a:accent1>
      <a:accent2>
        <a:srgbClr val="9A17D5"/>
      </a:accent2>
      <a:accent3>
        <a:srgbClr val="5F2CE7"/>
      </a:accent3>
      <a:accent4>
        <a:srgbClr val="1934D5"/>
      </a:accent4>
      <a:accent5>
        <a:srgbClr val="2993E7"/>
      </a:accent5>
      <a:accent6>
        <a:srgbClr val="15BFC3"/>
      </a:accent6>
      <a:hlink>
        <a:srgbClr val="3F71B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32</Words>
  <Application>Microsoft Office PowerPoint</Application>
  <PresentationFormat>Widescreen</PresentationFormat>
  <Paragraphs>12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Neue Haas Grotesk Text Pro</vt:lpstr>
      <vt:lpstr>PunchcardVTI</vt:lpstr>
      <vt:lpstr>BrushVTI</vt:lpstr>
      <vt:lpstr>Availability of Systems </vt:lpstr>
      <vt:lpstr>Fast Recovery = Constant Availability </vt:lpstr>
      <vt:lpstr>Dispersing Data across Network </vt:lpstr>
      <vt:lpstr>Ease of Access </vt:lpstr>
      <vt:lpstr>Accuracy  ≥ Availability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Availability of Systems </dc:title>
  <dc:creator>JONES, MATT</dc:creator>
  <cp:lastModifiedBy>JONES, MATT</cp:lastModifiedBy>
  <cp:revision>8</cp:revision>
  <dcterms:created xsi:type="dcterms:W3CDTF">2022-09-24T19:47:49Z</dcterms:created>
  <dcterms:modified xsi:type="dcterms:W3CDTF">2022-09-27T14:56:08Z</dcterms:modified>
</cp:coreProperties>
</file>