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58" r:id="rId4"/>
    <p:sldId id="262" r:id="rId5"/>
    <p:sldId id="263" r:id="rId6"/>
    <p:sldId id="264" r:id="rId7"/>
    <p:sldId id="259" r:id="rId8"/>
    <p:sldId id="260"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4821E7-7AAD-4730-BDFE-C355D0763B8C}" type="doc">
      <dgm:prSet loTypeId="urn:microsoft.com/office/officeart/2005/8/layout/cycle3" loCatId="cycle" qsTypeId="urn:microsoft.com/office/officeart/2005/8/quickstyle/simple1" qsCatId="simple" csTypeId="urn:microsoft.com/office/officeart/2005/8/colors/colorful1" csCatId="colorful" phldr="1"/>
      <dgm:spPr/>
      <dgm:t>
        <a:bodyPr/>
        <a:lstStyle/>
        <a:p>
          <a:endParaRPr lang="en-US"/>
        </a:p>
      </dgm:t>
    </dgm:pt>
    <dgm:pt modelId="{559F2E8B-8D8A-41DA-A636-B5E18F5D8509}">
      <dgm:prSet/>
      <dgm:spPr/>
      <dgm:t>
        <a:bodyPr/>
        <a:lstStyle/>
        <a:p>
          <a:r>
            <a:rPr lang="en-US" dirty="0"/>
            <a:t>PPPY  </a:t>
          </a:r>
        </a:p>
      </dgm:t>
    </dgm:pt>
    <dgm:pt modelId="{15F17792-53B9-4C90-8073-ADBD494E3E56}" type="parTrans" cxnId="{C2034FBB-DA6F-43A7-91CE-D22A294457E4}">
      <dgm:prSet/>
      <dgm:spPr/>
      <dgm:t>
        <a:bodyPr/>
        <a:lstStyle/>
        <a:p>
          <a:endParaRPr lang="en-US"/>
        </a:p>
      </dgm:t>
    </dgm:pt>
    <dgm:pt modelId="{F02B834A-5DF5-4F9C-AC76-E906DAAD78E8}" type="sibTrans" cxnId="{C2034FBB-DA6F-43A7-91CE-D22A294457E4}">
      <dgm:prSet/>
      <dgm:spPr/>
      <dgm:t>
        <a:bodyPr/>
        <a:lstStyle/>
        <a:p>
          <a:endParaRPr lang="en-US"/>
        </a:p>
      </dgm:t>
    </dgm:pt>
    <dgm:pt modelId="{F70C5A23-A9B1-4525-9D0A-809A3CC9D96B}">
      <dgm:prSet/>
      <dgm:spPr/>
      <dgm:t>
        <a:bodyPr/>
        <a:lstStyle/>
        <a:p>
          <a:r>
            <a:rPr lang="en-US" dirty="0"/>
            <a:t>NNS</a:t>
          </a:r>
        </a:p>
      </dgm:t>
    </dgm:pt>
    <dgm:pt modelId="{F87B4C19-CAE3-4A90-87B0-95486D17EA15}" type="parTrans" cxnId="{47C4E3F4-3C82-4A64-B038-4DD9AD3977E9}">
      <dgm:prSet/>
      <dgm:spPr/>
      <dgm:t>
        <a:bodyPr/>
        <a:lstStyle/>
        <a:p>
          <a:endParaRPr lang="en-US"/>
        </a:p>
      </dgm:t>
    </dgm:pt>
    <dgm:pt modelId="{09DBE561-2B71-4AEF-A01A-C1CCA220D8DB}" type="sibTrans" cxnId="{47C4E3F4-3C82-4A64-B038-4DD9AD3977E9}">
      <dgm:prSet/>
      <dgm:spPr/>
      <dgm:t>
        <a:bodyPr/>
        <a:lstStyle/>
        <a:p>
          <a:endParaRPr lang="en-US"/>
        </a:p>
      </dgm:t>
    </dgm:pt>
    <dgm:pt modelId="{1C3C36F9-B16D-4DC6-84CB-4C5907B1AF26}">
      <dgm:prSet/>
      <dgm:spPr/>
      <dgm:t>
        <a:bodyPr/>
        <a:lstStyle/>
        <a:p>
          <a:r>
            <a:rPr lang="en-US" dirty="0"/>
            <a:t>HII</a:t>
          </a:r>
        </a:p>
      </dgm:t>
    </dgm:pt>
    <dgm:pt modelId="{3BFD7A74-226B-458E-A91D-3205C636CA45}" type="parTrans" cxnId="{5FE4161D-2235-4A58-9237-A2B0354ACFD7}">
      <dgm:prSet/>
      <dgm:spPr/>
      <dgm:t>
        <a:bodyPr/>
        <a:lstStyle/>
        <a:p>
          <a:endParaRPr lang="en-US"/>
        </a:p>
      </dgm:t>
    </dgm:pt>
    <dgm:pt modelId="{53623799-66E4-4B4F-AA8A-B03B574AB915}" type="sibTrans" cxnId="{5FE4161D-2235-4A58-9237-A2B0354ACFD7}">
      <dgm:prSet/>
      <dgm:spPr/>
      <dgm:t>
        <a:bodyPr/>
        <a:lstStyle/>
        <a:p>
          <a:endParaRPr lang="en-US"/>
        </a:p>
      </dgm:t>
    </dgm:pt>
    <dgm:pt modelId="{81646163-4A3D-43DE-9A12-E9E21E7CAD8D}">
      <dgm:prSet/>
      <dgm:spPr/>
      <dgm:t>
        <a:bodyPr/>
        <a:lstStyle/>
        <a:p>
          <a:r>
            <a:rPr lang="en-US" dirty="0"/>
            <a:t>STIGs</a:t>
          </a:r>
        </a:p>
      </dgm:t>
    </dgm:pt>
    <dgm:pt modelId="{ECEB40B6-08D5-4A3E-B643-7CB8AEC949F0}" type="parTrans" cxnId="{5D785433-405B-4271-84D1-F48CCCACEA97}">
      <dgm:prSet/>
      <dgm:spPr/>
      <dgm:t>
        <a:bodyPr/>
        <a:lstStyle/>
        <a:p>
          <a:endParaRPr lang="en-US"/>
        </a:p>
      </dgm:t>
    </dgm:pt>
    <dgm:pt modelId="{80804A9E-4C3A-4E04-99EC-29A3850E0CED}" type="sibTrans" cxnId="{5D785433-405B-4271-84D1-F48CCCACEA97}">
      <dgm:prSet/>
      <dgm:spPr/>
      <dgm:t>
        <a:bodyPr/>
        <a:lstStyle/>
        <a:p>
          <a:endParaRPr lang="en-US"/>
        </a:p>
      </dgm:t>
    </dgm:pt>
    <dgm:pt modelId="{7F1C4A56-8C27-4006-84F9-D97444686DB5}">
      <dgm:prSet/>
      <dgm:spPr/>
      <dgm:t>
        <a:bodyPr/>
        <a:lstStyle/>
        <a:p>
          <a:r>
            <a:rPr lang="en-US" dirty="0"/>
            <a:t>STIG Viewer</a:t>
          </a:r>
        </a:p>
      </dgm:t>
    </dgm:pt>
    <dgm:pt modelId="{28A1A021-5637-46D3-B65D-30A8BA34B5F2}" type="parTrans" cxnId="{36D9A42E-8030-4C03-8EB2-164DB5E3F345}">
      <dgm:prSet/>
      <dgm:spPr/>
      <dgm:t>
        <a:bodyPr/>
        <a:lstStyle/>
        <a:p>
          <a:endParaRPr lang="en-US"/>
        </a:p>
      </dgm:t>
    </dgm:pt>
    <dgm:pt modelId="{3140BF14-CD82-4994-B678-BC73D89B031B}" type="sibTrans" cxnId="{36D9A42E-8030-4C03-8EB2-164DB5E3F345}">
      <dgm:prSet/>
      <dgm:spPr/>
      <dgm:t>
        <a:bodyPr/>
        <a:lstStyle/>
        <a:p>
          <a:endParaRPr lang="en-US"/>
        </a:p>
      </dgm:t>
    </dgm:pt>
    <dgm:pt modelId="{BEFB6529-BEF7-4071-A4AB-7E226B425081}">
      <dgm:prSet/>
      <dgm:spPr/>
      <dgm:t>
        <a:bodyPr/>
        <a:lstStyle/>
        <a:p>
          <a:r>
            <a:rPr lang="en-US" dirty="0"/>
            <a:t>CIA Triad</a:t>
          </a:r>
        </a:p>
      </dgm:t>
    </dgm:pt>
    <dgm:pt modelId="{D73C0811-50FE-4FBC-B630-48BEC563E183}" type="parTrans" cxnId="{F8D966AA-0323-4814-BF1D-2F150226B557}">
      <dgm:prSet/>
      <dgm:spPr/>
      <dgm:t>
        <a:bodyPr/>
        <a:lstStyle/>
        <a:p>
          <a:endParaRPr lang="en-US"/>
        </a:p>
      </dgm:t>
    </dgm:pt>
    <dgm:pt modelId="{7A5B7339-F921-4CEB-BF76-6AEF06D36799}" type="sibTrans" cxnId="{F8D966AA-0323-4814-BF1D-2F150226B557}">
      <dgm:prSet/>
      <dgm:spPr/>
      <dgm:t>
        <a:bodyPr/>
        <a:lstStyle/>
        <a:p>
          <a:endParaRPr lang="en-US"/>
        </a:p>
      </dgm:t>
    </dgm:pt>
    <dgm:pt modelId="{6467F6A5-74FE-4516-AD9D-C00C44F33EE0}">
      <dgm:prSet/>
      <dgm:spPr/>
      <dgm:t>
        <a:bodyPr/>
        <a:lstStyle/>
        <a:p>
          <a:r>
            <a:rPr lang="en-US" dirty="0"/>
            <a:t>SCADA Systems </a:t>
          </a:r>
        </a:p>
      </dgm:t>
    </dgm:pt>
    <dgm:pt modelId="{AA64B52E-6464-41A0-8CAB-8E802DE3608E}" type="parTrans" cxnId="{69E6C99F-B22C-4B18-A4ED-D1125CF6FA2C}">
      <dgm:prSet/>
      <dgm:spPr/>
      <dgm:t>
        <a:bodyPr/>
        <a:lstStyle/>
        <a:p>
          <a:endParaRPr lang="en-US"/>
        </a:p>
      </dgm:t>
    </dgm:pt>
    <dgm:pt modelId="{4C6378C4-04E1-41C8-8D7B-C6938E985EEA}" type="sibTrans" cxnId="{69E6C99F-B22C-4B18-A4ED-D1125CF6FA2C}">
      <dgm:prSet/>
      <dgm:spPr/>
      <dgm:t>
        <a:bodyPr/>
        <a:lstStyle/>
        <a:p>
          <a:endParaRPr lang="en-US"/>
        </a:p>
      </dgm:t>
    </dgm:pt>
    <dgm:pt modelId="{E47151CF-D6A3-4D1D-B832-DAA3248CDA25}" type="pres">
      <dgm:prSet presAssocID="{CA4821E7-7AAD-4730-BDFE-C355D0763B8C}" presName="Name0" presStyleCnt="0">
        <dgm:presLayoutVars>
          <dgm:dir/>
          <dgm:resizeHandles val="exact"/>
        </dgm:presLayoutVars>
      </dgm:prSet>
      <dgm:spPr/>
    </dgm:pt>
    <dgm:pt modelId="{1B8A1554-81FF-4B0B-95FC-DF6C2659828E}" type="pres">
      <dgm:prSet presAssocID="{CA4821E7-7AAD-4730-BDFE-C355D0763B8C}" presName="cycle" presStyleCnt="0"/>
      <dgm:spPr/>
    </dgm:pt>
    <dgm:pt modelId="{8F8CAC59-8E73-48B4-9CF7-B33D69B1A995}" type="pres">
      <dgm:prSet presAssocID="{559F2E8B-8D8A-41DA-A636-B5E18F5D8509}" presName="nodeFirstNode" presStyleLbl="node1" presStyleIdx="0" presStyleCnt="7">
        <dgm:presLayoutVars>
          <dgm:bulletEnabled val="1"/>
        </dgm:presLayoutVars>
      </dgm:prSet>
      <dgm:spPr/>
    </dgm:pt>
    <dgm:pt modelId="{7BF9F18B-CC37-468D-A4AA-D9883C5CD608}" type="pres">
      <dgm:prSet presAssocID="{F02B834A-5DF5-4F9C-AC76-E906DAAD78E8}" presName="sibTransFirstNode" presStyleLbl="bgShp" presStyleIdx="0" presStyleCnt="1"/>
      <dgm:spPr/>
    </dgm:pt>
    <dgm:pt modelId="{0B127D8A-A074-43D0-8566-951CBA08B89F}" type="pres">
      <dgm:prSet presAssocID="{F70C5A23-A9B1-4525-9D0A-809A3CC9D96B}" presName="nodeFollowingNodes" presStyleLbl="node1" presStyleIdx="1" presStyleCnt="7">
        <dgm:presLayoutVars>
          <dgm:bulletEnabled val="1"/>
        </dgm:presLayoutVars>
      </dgm:prSet>
      <dgm:spPr/>
    </dgm:pt>
    <dgm:pt modelId="{A5A3FCF8-84DF-4CE4-9A9C-BA6C50EE4D1A}" type="pres">
      <dgm:prSet presAssocID="{1C3C36F9-B16D-4DC6-84CB-4C5907B1AF26}" presName="nodeFollowingNodes" presStyleLbl="node1" presStyleIdx="2" presStyleCnt="7">
        <dgm:presLayoutVars>
          <dgm:bulletEnabled val="1"/>
        </dgm:presLayoutVars>
      </dgm:prSet>
      <dgm:spPr/>
    </dgm:pt>
    <dgm:pt modelId="{135B2790-1E07-4D6E-ADC9-E1E60EBF4F4B}" type="pres">
      <dgm:prSet presAssocID="{81646163-4A3D-43DE-9A12-E9E21E7CAD8D}" presName="nodeFollowingNodes" presStyleLbl="node1" presStyleIdx="3" presStyleCnt="7">
        <dgm:presLayoutVars>
          <dgm:bulletEnabled val="1"/>
        </dgm:presLayoutVars>
      </dgm:prSet>
      <dgm:spPr/>
    </dgm:pt>
    <dgm:pt modelId="{C1D0EF93-C1AD-4B3F-ABD7-AFB303EB9FF0}" type="pres">
      <dgm:prSet presAssocID="{7F1C4A56-8C27-4006-84F9-D97444686DB5}" presName="nodeFollowingNodes" presStyleLbl="node1" presStyleIdx="4" presStyleCnt="7">
        <dgm:presLayoutVars>
          <dgm:bulletEnabled val="1"/>
        </dgm:presLayoutVars>
      </dgm:prSet>
      <dgm:spPr/>
    </dgm:pt>
    <dgm:pt modelId="{D0CB97C7-57A3-464C-84C7-964D2440D6E3}" type="pres">
      <dgm:prSet presAssocID="{BEFB6529-BEF7-4071-A4AB-7E226B425081}" presName="nodeFollowingNodes" presStyleLbl="node1" presStyleIdx="5" presStyleCnt="7">
        <dgm:presLayoutVars>
          <dgm:bulletEnabled val="1"/>
        </dgm:presLayoutVars>
      </dgm:prSet>
      <dgm:spPr/>
    </dgm:pt>
    <dgm:pt modelId="{3C99916E-2A97-44BD-BF26-EE5606E95E9F}" type="pres">
      <dgm:prSet presAssocID="{6467F6A5-74FE-4516-AD9D-C00C44F33EE0}" presName="nodeFollowingNodes" presStyleLbl="node1" presStyleIdx="6" presStyleCnt="7">
        <dgm:presLayoutVars>
          <dgm:bulletEnabled val="1"/>
        </dgm:presLayoutVars>
      </dgm:prSet>
      <dgm:spPr/>
    </dgm:pt>
  </dgm:ptLst>
  <dgm:cxnLst>
    <dgm:cxn modelId="{5FE4161D-2235-4A58-9237-A2B0354ACFD7}" srcId="{CA4821E7-7AAD-4730-BDFE-C355D0763B8C}" destId="{1C3C36F9-B16D-4DC6-84CB-4C5907B1AF26}" srcOrd="2" destOrd="0" parTransId="{3BFD7A74-226B-458E-A91D-3205C636CA45}" sibTransId="{53623799-66E4-4B4F-AA8A-B03B574AB915}"/>
    <dgm:cxn modelId="{36D9A42E-8030-4C03-8EB2-164DB5E3F345}" srcId="{CA4821E7-7AAD-4730-BDFE-C355D0763B8C}" destId="{7F1C4A56-8C27-4006-84F9-D97444686DB5}" srcOrd="4" destOrd="0" parTransId="{28A1A021-5637-46D3-B65D-30A8BA34B5F2}" sibTransId="{3140BF14-CD82-4994-B678-BC73D89B031B}"/>
    <dgm:cxn modelId="{5D785433-405B-4271-84D1-F48CCCACEA97}" srcId="{CA4821E7-7AAD-4730-BDFE-C355D0763B8C}" destId="{81646163-4A3D-43DE-9A12-E9E21E7CAD8D}" srcOrd="3" destOrd="0" parTransId="{ECEB40B6-08D5-4A3E-B643-7CB8AEC949F0}" sibTransId="{80804A9E-4C3A-4E04-99EC-29A3850E0CED}"/>
    <dgm:cxn modelId="{7D520D3A-4B6D-40F2-B56D-51047EBC68DA}" type="presOf" srcId="{1C3C36F9-B16D-4DC6-84CB-4C5907B1AF26}" destId="{A5A3FCF8-84DF-4CE4-9A9C-BA6C50EE4D1A}" srcOrd="0" destOrd="0" presId="urn:microsoft.com/office/officeart/2005/8/layout/cycle3"/>
    <dgm:cxn modelId="{3C2B576E-9965-4325-AFD8-A46570D4DFE7}" type="presOf" srcId="{CA4821E7-7AAD-4730-BDFE-C355D0763B8C}" destId="{E47151CF-D6A3-4D1D-B832-DAA3248CDA25}" srcOrd="0" destOrd="0" presId="urn:microsoft.com/office/officeart/2005/8/layout/cycle3"/>
    <dgm:cxn modelId="{81693D55-104A-4EA8-BA8B-FA0D063DEA2E}" type="presOf" srcId="{BEFB6529-BEF7-4071-A4AB-7E226B425081}" destId="{D0CB97C7-57A3-464C-84C7-964D2440D6E3}" srcOrd="0" destOrd="0" presId="urn:microsoft.com/office/officeart/2005/8/layout/cycle3"/>
    <dgm:cxn modelId="{ABCABB77-24B2-410D-AF7A-3EC6EC21F5B7}" type="presOf" srcId="{6467F6A5-74FE-4516-AD9D-C00C44F33EE0}" destId="{3C99916E-2A97-44BD-BF26-EE5606E95E9F}" srcOrd="0" destOrd="0" presId="urn:microsoft.com/office/officeart/2005/8/layout/cycle3"/>
    <dgm:cxn modelId="{A5666759-BAD5-40B2-BDCF-D8C07078534A}" type="presOf" srcId="{81646163-4A3D-43DE-9A12-E9E21E7CAD8D}" destId="{135B2790-1E07-4D6E-ADC9-E1E60EBF4F4B}" srcOrd="0" destOrd="0" presId="urn:microsoft.com/office/officeart/2005/8/layout/cycle3"/>
    <dgm:cxn modelId="{461ECE94-F4CF-42F8-BE20-DCD295401BD0}" type="presOf" srcId="{F02B834A-5DF5-4F9C-AC76-E906DAAD78E8}" destId="{7BF9F18B-CC37-468D-A4AA-D9883C5CD608}" srcOrd="0" destOrd="0" presId="urn:microsoft.com/office/officeart/2005/8/layout/cycle3"/>
    <dgm:cxn modelId="{69E6C99F-B22C-4B18-A4ED-D1125CF6FA2C}" srcId="{CA4821E7-7AAD-4730-BDFE-C355D0763B8C}" destId="{6467F6A5-74FE-4516-AD9D-C00C44F33EE0}" srcOrd="6" destOrd="0" parTransId="{AA64B52E-6464-41A0-8CAB-8E802DE3608E}" sibTransId="{4C6378C4-04E1-41C8-8D7B-C6938E985EEA}"/>
    <dgm:cxn modelId="{FAFC7CA4-6A4B-4F5E-9C09-8CDD0BCFD38C}" type="presOf" srcId="{F70C5A23-A9B1-4525-9D0A-809A3CC9D96B}" destId="{0B127D8A-A074-43D0-8566-951CBA08B89F}" srcOrd="0" destOrd="0" presId="urn:microsoft.com/office/officeart/2005/8/layout/cycle3"/>
    <dgm:cxn modelId="{F8D966AA-0323-4814-BF1D-2F150226B557}" srcId="{CA4821E7-7AAD-4730-BDFE-C355D0763B8C}" destId="{BEFB6529-BEF7-4071-A4AB-7E226B425081}" srcOrd="5" destOrd="0" parTransId="{D73C0811-50FE-4FBC-B630-48BEC563E183}" sibTransId="{7A5B7339-F921-4CEB-BF76-6AEF06D36799}"/>
    <dgm:cxn modelId="{C2034FBB-DA6F-43A7-91CE-D22A294457E4}" srcId="{CA4821E7-7AAD-4730-BDFE-C355D0763B8C}" destId="{559F2E8B-8D8A-41DA-A636-B5E18F5D8509}" srcOrd="0" destOrd="0" parTransId="{15F17792-53B9-4C90-8073-ADBD494E3E56}" sibTransId="{F02B834A-5DF5-4F9C-AC76-E906DAAD78E8}"/>
    <dgm:cxn modelId="{AA4FA3BD-16EE-47D8-A943-2107674F4708}" type="presOf" srcId="{559F2E8B-8D8A-41DA-A636-B5E18F5D8509}" destId="{8F8CAC59-8E73-48B4-9CF7-B33D69B1A995}" srcOrd="0" destOrd="0" presId="urn:microsoft.com/office/officeart/2005/8/layout/cycle3"/>
    <dgm:cxn modelId="{3EC35ECD-C538-4A73-BC8A-CB954AD9A0F2}" type="presOf" srcId="{7F1C4A56-8C27-4006-84F9-D97444686DB5}" destId="{C1D0EF93-C1AD-4B3F-ABD7-AFB303EB9FF0}" srcOrd="0" destOrd="0" presId="urn:microsoft.com/office/officeart/2005/8/layout/cycle3"/>
    <dgm:cxn modelId="{47C4E3F4-3C82-4A64-B038-4DD9AD3977E9}" srcId="{CA4821E7-7AAD-4730-BDFE-C355D0763B8C}" destId="{F70C5A23-A9B1-4525-9D0A-809A3CC9D96B}" srcOrd="1" destOrd="0" parTransId="{F87B4C19-CAE3-4A90-87B0-95486D17EA15}" sibTransId="{09DBE561-2B71-4AEF-A01A-C1CCA220D8DB}"/>
    <dgm:cxn modelId="{424A626A-9B5B-4C5B-8A6C-21740AC2D3E5}" type="presParOf" srcId="{E47151CF-D6A3-4D1D-B832-DAA3248CDA25}" destId="{1B8A1554-81FF-4B0B-95FC-DF6C2659828E}" srcOrd="0" destOrd="0" presId="urn:microsoft.com/office/officeart/2005/8/layout/cycle3"/>
    <dgm:cxn modelId="{6626705B-0BFC-4D1B-AB9A-410AAB8005CA}" type="presParOf" srcId="{1B8A1554-81FF-4B0B-95FC-DF6C2659828E}" destId="{8F8CAC59-8E73-48B4-9CF7-B33D69B1A995}" srcOrd="0" destOrd="0" presId="urn:microsoft.com/office/officeart/2005/8/layout/cycle3"/>
    <dgm:cxn modelId="{A27C3C75-6F1A-4FBE-BC34-FC18731D449D}" type="presParOf" srcId="{1B8A1554-81FF-4B0B-95FC-DF6C2659828E}" destId="{7BF9F18B-CC37-468D-A4AA-D9883C5CD608}" srcOrd="1" destOrd="0" presId="urn:microsoft.com/office/officeart/2005/8/layout/cycle3"/>
    <dgm:cxn modelId="{390449BC-CB8C-4E27-8C08-CEA5BE470DDC}" type="presParOf" srcId="{1B8A1554-81FF-4B0B-95FC-DF6C2659828E}" destId="{0B127D8A-A074-43D0-8566-951CBA08B89F}" srcOrd="2" destOrd="0" presId="urn:microsoft.com/office/officeart/2005/8/layout/cycle3"/>
    <dgm:cxn modelId="{38623A24-D1E6-4990-8EDB-D4B686691C50}" type="presParOf" srcId="{1B8A1554-81FF-4B0B-95FC-DF6C2659828E}" destId="{A5A3FCF8-84DF-4CE4-9A9C-BA6C50EE4D1A}" srcOrd="3" destOrd="0" presId="urn:microsoft.com/office/officeart/2005/8/layout/cycle3"/>
    <dgm:cxn modelId="{D25D7B40-2EC9-456F-9955-15C3AA215792}" type="presParOf" srcId="{1B8A1554-81FF-4B0B-95FC-DF6C2659828E}" destId="{135B2790-1E07-4D6E-ADC9-E1E60EBF4F4B}" srcOrd="4" destOrd="0" presId="urn:microsoft.com/office/officeart/2005/8/layout/cycle3"/>
    <dgm:cxn modelId="{8622FBE5-E088-4EF6-BEB5-83211C106042}" type="presParOf" srcId="{1B8A1554-81FF-4B0B-95FC-DF6C2659828E}" destId="{C1D0EF93-C1AD-4B3F-ABD7-AFB303EB9FF0}" srcOrd="5" destOrd="0" presId="urn:microsoft.com/office/officeart/2005/8/layout/cycle3"/>
    <dgm:cxn modelId="{D7A90115-D7C4-4839-96D8-4C957F178E7A}" type="presParOf" srcId="{1B8A1554-81FF-4B0B-95FC-DF6C2659828E}" destId="{D0CB97C7-57A3-464C-84C7-964D2440D6E3}" srcOrd="6" destOrd="0" presId="urn:microsoft.com/office/officeart/2005/8/layout/cycle3"/>
    <dgm:cxn modelId="{F64AA5C8-1C6B-4E32-8811-63EA280D0079}" type="presParOf" srcId="{1B8A1554-81FF-4B0B-95FC-DF6C2659828E}" destId="{3C99916E-2A97-44BD-BF26-EE5606E95E9F}" srcOrd="7"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F9F18B-CC37-468D-A4AA-D9883C5CD608}">
      <dsp:nvSpPr>
        <dsp:cNvPr id="0" name=""/>
        <dsp:cNvSpPr/>
      </dsp:nvSpPr>
      <dsp:spPr>
        <a:xfrm>
          <a:off x="842579" y="-34801"/>
          <a:ext cx="5225228" cy="5225228"/>
        </a:xfrm>
        <a:prstGeom prst="circularArrow">
          <a:avLst>
            <a:gd name="adj1" fmla="val 5544"/>
            <a:gd name="adj2" fmla="val 330680"/>
            <a:gd name="adj3" fmla="val 14516114"/>
            <a:gd name="adj4" fmla="val 16950039"/>
            <a:gd name="adj5" fmla="val 575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8CAC59-8E73-48B4-9CF7-B33D69B1A995}">
      <dsp:nvSpPr>
        <dsp:cNvPr id="0" name=""/>
        <dsp:cNvSpPr/>
      </dsp:nvSpPr>
      <dsp:spPr>
        <a:xfrm>
          <a:off x="2642008" y="1210"/>
          <a:ext cx="1626370" cy="813185"/>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PPPY  </a:t>
          </a:r>
        </a:p>
      </dsp:txBody>
      <dsp:txXfrm>
        <a:off x="2681704" y="40906"/>
        <a:ext cx="1546978" cy="733793"/>
      </dsp:txXfrm>
    </dsp:sp>
    <dsp:sp modelId="{0B127D8A-A074-43D0-8566-951CBA08B89F}">
      <dsp:nvSpPr>
        <dsp:cNvPr id="0" name=""/>
        <dsp:cNvSpPr/>
      </dsp:nvSpPr>
      <dsp:spPr>
        <a:xfrm>
          <a:off x="4384118" y="840166"/>
          <a:ext cx="1626370" cy="813185"/>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NNS</a:t>
          </a:r>
        </a:p>
      </dsp:txBody>
      <dsp:txXfrm>
        <a:off x="4423814" y="879862"/>
        <a:ext cx="1546978" cy="733793"/>
      </dsp:txXfrm>
    </dsp:sp>
    <dsp:sp modelId="{A5A3FCF8-84DF-4CE4-9A9C-BA6C50EE4D1A}">
      <dsp:nvSpPr>
        <dsp:cNvPr id="0" name=""/>
        <dsp:cNvSpPr/>
      </dsp:nvSpPr>
      <dsp:spPr>
        <a:xfrm>
          <a:off x="4814384" y="2725283"/>
          <a:ext cx="1626370" cy="813185"/>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HII</a:t>
          </a:r>
        </a:p>
      </dsp:txBody>
      <dsp:txXfrm>
        <a:off x="4854080" y="2764979"/>
        <a:ext cx="1546978" cy="733793"/>
      </dsp:txXfrm>
    </dsp:sp>
    <dsp:sp modelId="{135B2790-1E07-4D6E-ADC9-E1E60EBF4F4B}">
      <dsp:nvSpPr>
        <dsp:cNvPr id="0" name=""/>
        <dsp:cNvSpPr/>
      </dsp:nvSpPr>
      <dsp:spPr>
        <a:xfrm>
          <a:off x="3608806" y="4237029"/>
          <a:ext cx="1626370" cy="813185"/>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STIGs</a:t>
          </a:r>
        </a:p>
      </dsp:txBody>
      <dsp:txXfrm>
        <a:off x="3648502" y="4276725"/>
        <a:ext cx="1546978" cy="733793"/>
      </dsp:txXfrm>
    </dsp:sp>
    <dsp:sp modelId="{C1D0EF93-C1AD-4B3F-ABD7-AFB303EB9FF0}">
      <dsp:nvSpPr>
        <dsp:cNvPr id="0" name=""/>
        <dsp:cNvSpPr/>
      </dsp:nvSpPr>
      <dsp:spPr>
        <a:xfrm>
          <a:off x="1675210" y="4237029"/>
          <a:ext cx="1626370" cy="813185"/>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STIG Viewer</a:t>
          </a:r>
        </a:p>
      </dsp:txBody>
      <dsp:txXfrm>
        <a:off x="1714906" y="4276725"/>
        <a:ext cx="1546978" cy="733793"/>
      </dsp:txXfrm>
    </dsp:sp>
    <dsp:sp modelId="{D0CB97C7-57A3-464C-84C7-964D2440D6E3}">
      <dsp:nvSpPr>
        <dsp:cNvPr id="0" name=""/>
        <dsp:cNvSpPr/>
      </dsp:nvSpPr>
      <dsp:spPr>
        <a:xfrm>
          <a:off x="469632" y="2725283"/>
          <a:ext cx="1626370" cy="813185"/>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CIA Triad</a:t>
          </a:r>
        </a:p>
      </dsp:txBody>
      <dsp:txXfrm>
        <a:off x="509328" y="2764979"/>
        <a:ext cx="1546978" cy="733793"/>
      </dsp:txXfrm>
    </dsp:sp>
    <dsp:sp modelId="{3C99916E-2A97-44BD-BF26-EE5606E95E9F}">
      <dsp:nvSpPr>
        <dsp:cNvPr id="0" name=""/>
        <dsp:cNvSpPr/>
      </dsp:nvSpPr>
      <dsp:spPr>
        <a:xfrm>
          <a:off x="899898" y="840166"/>
          <a:ext cx="1626370" cy="813185"/>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SCADA Systems </a:t>
          </a:r>
        </a:p>
      </dsp:txBody>
      <dsp:txXfrm>
        <a:off x="939594" y="879862"/>
        <a:ext cx="1546978" cy="733793"/>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11/28/2022</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81888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11/28/2022</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48958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11/28/2022</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6118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11/28/2022</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2224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11/28/2022</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09093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11/28/2022</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19806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11/28/2022</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46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11/28/2022</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681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11/28/2022</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0725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11/28/2022</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77020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11/28/2022</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14177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11/28/2022</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025351"/>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8">
            <a:extLst>
              <a:ext uri="{FF2B5EF4-FFF2-40B4-BE49-F238E27FC236}">
                <a16:creationId xmlns:a16="http://schemas.microsoft.com/office/drawing/2014/main" id="{2FDF0794-1B86-42B2-B8C7-F60123E638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4"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3" descr="Triangular abstract background">
            <a:extLst>
              <a:ext uri="{FF2B5EF4-FFF2-40B4-BE49-F238E27FC236}">
                <a16:creationId xmlns:a16="http://schemas.microsoft.com/office/drawing/2014/main" id="{8E2A62F3-4324-184F-6117-0D25546DECD9}"/>
              </a:ext>
            </a:extLst>
          </p:cNvPr>
          <p:cNvPicPr>
            <a:picLocks noChangeAspect="1"/>
          </p:cNvPicPr>
          <p:nvPr/>
        </p:nvPicPr>
        <p:blipFill rotWithShape="1">
          <a:blip r:embed="rId2"/>
          <a:srcRect t="15730"/>
          <a:stretch/>
        </p:blipFill>
        <p:spPr>
          <a:xfrm>
            <a:off x="20" y="975"/>
            <a:ext cx="12191980" cy="6858000"/>
          </a:xfrm>
          <a:prstGeom prst="rect">
            <a:avLst/>
          </a:prstGeom>
        </p:spPr>
      </p:pic>
      <p:sp>
        <p:nvSpPr>
          <p:cNvPr id="18" name="Rectangle 10">
            <a:extLst>
              <a:ext uri="{FF2B5EF4-FFF2-40B4-BE49-F238E27FC236}">
                <a16:creationId xmlns:a16="http://schemas.microsoft.com/office/drawing/2014/main" id="{C5373426-E26E-431D-959C-5DB96C0B6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1238442"/>
            <a:ext cx="3635926" cy="43557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5165A5-E1FA-01E4-5D3E-FA63E3C980DA}"/>
              </a:ext>
            </a:extLst>
          </p:cNvPr>
          <p:cNvSpPr>
            <a:spLocks noGrp="1"/>
          </p:cNvSpPr>
          <p:nvPr>
            <p:ph type="ctrTitle"/>
          </p:nvPr>
        </p:nvSpPr>
        <p:spPr>
          <a:xfrm>
            <a:off x="854277" y="1475234"/>
            <a:ext cx="3214307" cy="2901694"/>
          </a:xfrm>
        </p:spPr>
        <p:txBody>
          <a:bodyPr anchor="b">
            <a:normAutofit/>
          </a:bodyPr>
          <a:lstStyle/>
          <a:p>
            <a:r>
              <a:rPr lang="en-US" sz="4400" dirty="0">
                <a:solidFill>
                  <a:schemeClr val="tx1"/>
                </a:solidFill>
              </a:rPr>
              <a:t>Internship Final Paper </a:t>
            </a:r>
          </a:p>
        </p:txBody>
      </p:sp>
      <p:sp>
        <p:nvSpPr>
          <p:cNvPr id="3" name="Subtitle 2">
            <a:extLst>
              <a:ext uri="{FF2B5EF4-FFF2-40B4-BE49-F238E27FC236}">
                <a16:creationId xmlns:a16="http://schemas.microsoft.com/office/drawing/2014/main" id="{8B72CD47-5DE4-B1F9-D777-4FC6395A218B}"/>
              </a:ext>
            </a:extLst>
          </p:cNvPr>
          <p:cNvSpPr>
            <a:spLocks noGrp="1"/>
          </p:cNvSpPr>
          <p:nvPr>
            <p:ph type="subTitle" idx="1"/>
          </p:nvPr>
        </p:nvSpPr>
        <p:spPr>
          <a:xfrm>
            <a:off x="858610" y="4608576"/>
            <a:ext cx="3205640" cy="774186"/>
          </a:xfrm>
        </p:spPr>
        <p:txBody>
          <a:bodyPr anchor="t">
            <a:normAutofit/>
          </a:bodyPr>
          <a:lstStyle/>
          <a:p>
            <a:r>
              <a:rPr lang="en-US" sz="2000" dirty="0"/>
              <a:t>Terms to Know before you read</a:t>
            </a:r>
          </a:p>
        </p:txBody>
      </p:sp>
      <p:cxnSp>
        <p:nvCxnSpPr>
          <p:cNvPr id="19" name="!!Straight Connector">
            <a:extLst>
              <a:ext uri="{FF2B5EF4-FFF2-40B4-BE49-F238E27FC236}">
                <a16:creationId xmlns:a16="http://schemas.microsoft.com/office/drawing/2014/main" id="{96D07482-83A3-4451-943C-B469610829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950" y="4508519"/>
            <a:ext cx="3108960" cy="0"/>
          </a:xfrm>
          <a:prstGeom prst="line">
            <a:avLst/>
          </a:prstGeom>
          <a:ln w="12700">
            <a:solidFill>
              <a:schemeClr val="tx1">
                <a:lumMod val="75000"/>
                <a:lumOff val="25000"/>
                <a:alpha val="90000"/>
              </a:schemeClr>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E239D8CC-16F4-4B2B-80F0-203C56D0D2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77351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FEBD0D2-AA2A-4936-A509-D629383EFF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141862-F134-4C00-DE45-D01D54ED9BBF}"/>
              </a:ext>
            </a:extLst>
          </p:cNvPr>
          <p:cNvSpPr>
            <a:spLocks noGrp="1"/>
          </p:cNvSpPr>
          <p:nvPr>
            <p:ph type="title"/>
          </p:nvPr>
        </p:nvSpPr>
        <p:spPr>
          <a:xfrm>
            <a:off x="8177212" y="634946"/>
            <a:ext cx="3372529" cy="5055904"/>
          </a:xfrm>
        </p:spPr>
        <p:txBody>
          <a:bodyPr anchor="ctr">
            <a:normAutofit/>
          </a:bodyPr>
          <a:lstStyle/>
          <a:p>
            <a:r>
              <a:rPr lang="en-US"/>
              <a:t>Key terms </a:t>
            </a:r>
          </a:p>
        </p:txBody>
      </p:sp>
      <p:cxnSp>
        <p:nvCxnSpPr>
          <p:cNvPr id="20" name="Straight Connector 19">
            <a:extLst>
              <a:ext uri="{FF2B5EF4-FFF2-40B4-BE49-F238E27FC236}">
                <a16:creationId xmlns:a16="http://schemas.microsoft.com/office/drawing/2014/main" id="{2752F38C-F560-47AA-90AD-209F39C041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56978" y="1791298"/>
            <a:ext cx="0" cy="27432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86506110-E6E1-4309-83FA-C6B068FA3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4" name="Content Placeholder 2">
            <a:extLst>
              <a:ext uri="{FF2B5EF4-FFF2-40B4-BE49-F238E27FC236}">
                <a16:creationId xmlns:a16="http://schemas.microsoft.com/office/drawing/2014/main" id="{DD1079F7-9EAC-D0FA-173E-90F3841EDCBA}"/>
              </a:ext>
            </a:extLst>
          </p:cNvPr>
          <p:cNvGraphicFramePr>
            <a:graphicFrameLocks noGrp="1"/>
          </p:cNvGraphicFramePr>
          <p:nvPr>
            <p:ph idx="1"/>
            <p:extLst>
              <p:ext uri="{D42A27DB-BD31-4B8C-83A1-F6EECF244321}">
                <p14:modId xmlns:p14="http://schemas.microsoft.com/office/powerpoint/2010/main" val="4013218877"/>
              </p:ext>
            </p:extLst>
          </p:nvPr>
        </p:nvGraphicFramePr>
        <p:xfrm>
          <a:off x="633413" y="639763"/>
          <a:ext cx="6910387" cy="5051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2464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033" name="Straight Connector 1032">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035" name="Rectangle 1034">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37" name="Rectangle 1036">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29ADE7"/>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7D07E53-8F3E-B7CB-36F5-17F2BE6D6AA5}"/>
              </a:ext>
            </a:extLst>
          </p:cNvPr>
          <p:cNvSpPr>
            <a:spLocks noGrp="1"/>
          </p:cNvSpPr>
          <p:nvPr>
            <p:ph type="title"/>
          </p:nvPr>
        </p:nvSpPr>
        <p:spPr>
          <a:xfrm>
            <a:off x="492370" y="516836"/>
            <a:ext cx="3084844" cy="1961086"/>
          </a:xfrm>
        </p:spPr>
        <p:txBody>
          <a:bodyPr vert="horz" lIns="91440" tIns="45720" rIns="91440" bIns="45720" rtlCol="0" anchor="b">
            <a:normAutofit/>
          </a:bodyPr>
          <a:lstStyle/>
          <a:p>
            <a:r>
              <a:rPr lang="en-US" sz="4000"/>
              <a:t>PPPY</a:t>
            </a:r>
          </a:p>
        </p:txBody>
      </p:sp>
      <p:cxnSp>
        <p:nvCxnSpPr>
          <p:cNvPr id="1039" name="Straight Connector 1038">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62E3FCCB-0515-E02B-EB0C-33053D7842C7}"/>
              </a:ext>
            </a:extLst>
          </p:cNvPr>
          <p:cNvSpPr>
            <a:spLocks noGrp="1"/>
          </p:cNvSpPr>
          <p:nvPr>
            <p:ph type="body" sz="half" idx="2"/>
          </p:nvPr>
        </p:nvSpPr>
        <p:spPr>
          <a:xfrm>
            <a:off x="571752" y="2799654"/>
            <a:ext cx="3005462" cy="3189665"/>
          </a:xfrm>
        </p:spPr>
        <p:txBody>
          <a:bodyPr vert="horz" lIns="0" tIns="45720" rIns="0" bIns="45720" rtlCol="0">
            <a:normAutofit/>
          </a:bodyPr>
          <a:lstStyle/>
          <a:p>
            <a:pPr>
              <a:lnSpc>
                <a:spcPct val="100000"/>
              </a:lnSpc>
            </a:pPr>
            <a:r>
              <a:rPr lang="en-US" dirty="0"/>
              <a:t>The Propulsion Plant Planning Yard, is the part of Nuclear Aircraft Carrier, where both analog and technological components work together to control and monitor the functions that deal with the nuclear reactor and the propulsion of the ship. </a:t>
            </a:r>
          </a:p>
        </p:txBody>
      </p:sp>
      <p:pic>
        <p:nvPicPr>
          <p:cNvPr id="1026" name="Picture 2" descr="Different Types of Marine Propulsion Systems Used in the Shipping World">
            <a:extLst>
              <a:ext uri="{FF2B5EF4-FFF2-40B4-BE49-F238E27FC236}">
                <a16:creationId xmlns:a16="http://schemas.microsoft.com/office/drawing/2014/main" id="{B60BD594-D405-4DEA-B56C-A2E9B88025E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626002" y="1692164"/>
            <a:ext cx="7493221" cy="3784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079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68" name="Rectangle 2067">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070" name="Straight Connector 2069">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2072" name="Rectangle 2071">
            <a:extLst>
              <a:ext uri="{FF2B5EF4-FFF2-40B4-BE49-F238E27FC236}">
                <a16:creationId xmlns:a16="http://schemas.microsoft.com/office/drawing/2014/main" id="{F64BBAA4-C62B-4146-B49F-FE4CC4655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AF317F-5196-FCEC-EDD5-ADD5AD74E45B}"/>
              </a:ext>
            </a:extLst>
          </p:cNvPr>
          <p:cNvSpPr>
            <a:spLocks noGrp="1"/>
          </p:cNvSpPr>
          <p:nvPr>
            <p:ph type="title"/>
          </p:nvPr>
        </p:nvSpPr>
        <p:spPr>
          <a:xfrm>
            <a:off x="878911" y="643468"/>
            <a:ext cx="3177847" cy="1674180"/>
          </a:xfrm>
        </p:spPr>
        <p:txBody>
          <a:bodyPr vert="horz" lIns="91440" tIns="45720" rIns="91440" bIns="45720" rtlCol="0" anchor="b">
            <a:normAutofit/>
          </a:bodyPr>
          <a:lstStyle/>
          <a:p>
            <a:r>
              <a:rPr lang="en-US" sz="4000">
                <a:solidFill>
                  <a:schemeClr val="tx1">
                    <a:lumMod val="75000"/>
                    <a:lumOff val="25000"/>
                  </a:schemeClr>
                </a:solidFill>
              </a:rPr>
              <a:t>NNS</a:t>
            </a:r>
          </a:p>
        </p:txBody>
      </p:sp>
      <p:cxnSp>
        <p:nvCxnSpPr>
          <p:cNvPr id="2074" name="Straight Connector 2073">
            <a:extLst>
              <a:ext uri="{FF2B5EF4-FFF2-40B4-BE49-F238E27FC236}">
                <a16:creationId xmlns:a16="http://schemas.microsoft.com/office/drawing/2014/main" id="{EEB57AA8-F021-480C-A9E2-F899133136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62164" y="2478513"/>
            <a:ext cx="292608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4AB77-7F3F-678A-9EEF-D8CFCD31042E}"/>
              </a:ext>
            </a:extLst>
          </p:cNvPr>
          <p:cNvSpPr>
            <a:spLocks noGrp="1"/>
          </p:cNvSpPr>
          <p:nvPr>
            <p:ph type="body" sz="half" idx="2"/>
          </p:nvPr>
        </p:nvSpPr>
        <p:spPr>
          <a:xfrm>
            <a:off x="858064" y="2639380"/>
            <a:ext cx="3205049" cy="3229714"/>
          </a:xfrm>
        </p:spPr>
        <p:txBody>
          <a:bodyPr vert="horz" lIns="0" tIns="45720" rIns="0" bIns="45720" rtlCol="0">
            <a:normAutofit/>
          </a:bodyPr>
          <a:lstStyle/>
          <a:p>
            <a:pPr>
              <a:lnSpc>
                <a:spcPct val="100000"/>
              </a:lnSpc>
            </a:pPr>
            <a:r>
              <a:rPr lang="en-US">
                <a:solidFill>
                  <a:schemeClr val="tx1">
                    <a:lumMod val="75000"/>
                    <a:lumOff val="25000"/>
                  </a:schemeClr>
                </a:solidFill>
              </a:rPr>
              <a:t>Newport News Shipbuilding is the largest shipbuilding company in America, the largest industrial employer in VA, and is where both Nuclear Aircraft Carriers and Submarines are constructed. </a:t>
            </a:r>
          </a:p>
        </p:txBody>
      </p:sp>
      <p:pic>
        <p:nvPicPr>
          <p:cNvPr id="2050" name="Picture 2" descr="The Arts Adventurer | Newport News Shipyard | Victory Landing Park">
            <a:extLst>
              <a:ext uri="{FF2B5EF4-FFF2-40B4-BE49-F238E27FC236}">
                <a16:creationId xmlns:a16="http://schemas.microsoft.com/office/drawing/2014/main" id="{024BDB7F-7864-EDFE-8EFE-AA8AA67964D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653447" y="930037"/>
            <a:ext cx="6892560" cy="4652478"/>
          </a:xfrm>
          <a:prstGeom prst="rect">
            <a:avLst/>
          </a:prstGeom>
          <a:noFill/>
          <a:extLst>
            <a:ext uri="{909E8E84-426E-40DD-AFC4-6F175D3DCCD1}">
              <a14:hiddenFill xmlns:a14="http://schemas.microsoft.com/office/drawing/2010/main">
                <a:solidFill>
                  <a:srgbClr val="FFFFFF"/>
                </a:solidFill>
              </a14:hiddenFill>
            </a:ext>
          </a:extLst>
        </p:spPr>
      </p:pic>
      <p:sp>
        <p:nvSpPr>
          <p:cNvPr id="2082" name="Rectangle 2075">
            <a:extLst>
              <a:ext uri="{FF2B5EF4-FFF2-40B4-BE49-F238E27FC236}">
                <a16:creationId xmlns:a16="http://schemas.microsoft.com/office/drawing/2014/main" id="{6BF36B24-6632-4516-9692-731462896C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88609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081" name="Straight Connector 3080">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3083" name="Rectangle 3082">
            <a:extLst>
              <a:ext uri="{FF2B5EF4-FFF2-40B4-BE49-F238E27FC236}">
                <a16:creationId xmlns:a16="http://schemas.microsoft.com/office/drawing/2014/main" id="{873ECEC8-0F24-45B8-950F-35FC94BCEA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450AE1-A312-0061-CFB7-950CFE8CBBDF}"/>
              </a:ext>
            </a:extLst>
          </p:cNvPr>
          <p:cNvSpPr>
            <a:spLocks noGrp="1"/>
          </p:cNvSpPr>
          <p:nvPr>
            <p:ph type="title"/>
          </p:nvPr>
        </p:nvSpPr>
        <p:spPr>
          <a:xfrm>
            <a:off x="642257" y="634946"/>
            <a:ext cx="3690257" cy="1450757"/>
          </a:xfrm>
        </p:spPr>
        <p:txBody>
          <a:bodyPr vert="horz" lIns="91440" tIns="45720" rIns="91440" bIns="45720" rtlCol="0" anchor="b">
            <a:normAutofit/>
          </a:bodyPr>
          <a:lstStyle/>
          <a:p>
            <a:r>
              <a:rPr lang="en-US" sz="4800">
                <a:solidFill>
                  <a:schemeClr val="tx1">
                    <a:lumMod val="75000"/>
                    <a:lumOff val="25000"/>
                  </a:schemeClr>
                </a:solidFill>
              </a:rPr>
              <a:t>HII</a:t>
            </a:r>
          </a:p>
        </p:txBody>
      </p:sp>
      <p:cxnSp>
        <p:nvCxnSpPr>
          <p:cNvPr id="3085" name="Straight Connector 3084">
            <a:extLst>
              <a:ext uri="{FF2B5EF4-FFF2-40B4-BE49-F238E27FC236}">
                <a16:creationId xmlns:a16="http://schemas.microsoft.com/office/drawing/2014/main" id="{89EB8C68-FF1B-4849-867B-32D29B19F1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797" y="2250460"/>
            <a:ext cx="34747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DF8A8C4C-D0B6-E749-67FE-9219BA97806E}"/>
              </a:ext>
            </a:extLst>
          </p:cNvPr>
          <p:cNvSpPr>
            <a:spLocks noGrp="1"/>
          </p:cNvSpPr>
          <p:nvPr>
            <p:ph type="body" sz="half" idx="2"/>
          </p:nvPr>
        </p:nvSpPr>
        <p:spPr>
          <a:xfrm>
            <a:off x="642257" y="2407436"/>
            <a:ext cx="3690257" cy="3461658"/>
          </a:xfrm>
        </p:spPr>
        <p:txBody>
          <a:bodyPr vert="horz" lIns="0" tIns="45720" rIns="0" bIns="45720" rtlCol="0">
            <a:normAutofit/>
          </a:bodyPr>
          <a:lstStyle/>
          <a:p>
            <a:pPr>
              <a:lnSpc>
                <a:spcPct val="100000"/>
              </a:lnSpc>
            </a:pPr>
            <a:r>
              <a:rPr lang="en-US" dirty="0">
                <a:solidFill>
                  <a:schemeClr val="tx1">
                    <a:lumMod val="75000"/>
                    <a:lumOff val="25000"/>
                  </a:schemeClr>
                </a:solidFill>
              </a:rPr>
              <a:t>HII, formally known as Huntington Ingles Industries, is the parent company of NNS, and control the operations the Newport News Shipyard. </a:t>
            </a:r>
          </a:p>
        </p:txBody>
      </p:sp>
      <p:pic>
        <p:nvPicPr>
          <p:cNvPr id="3074" name="Picture 2" descr="HII">
            <a:extLst>
              <a:ext uri="{FF2B5EF4-FFF2-40B4-BE49-F238E27FC236}">
                <a16:creationId xmlns:a16="http://schemas.microsoft.com/office/drawing/2014/main" id="{CCA607F6-8208-C1B2-C3F4-8BD6068E20FD}"/>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3431" r="13436" b="5"/>
          <a:stretch/>
        </p:blipFill>
        <p:spPr bwMode="auto">
          <a:xfrm>
            <a:off x="4648201" y="640081"/>
            <a:ext cx="6909801" cy="5314406"/>
          </a:xfrm>
          <a:prstGeom prst="rect">
            <a:avLst/>
          </a:prstGeom>
          <a:noFill/>
          <a:extLst>
            <a:ext uri="{909E8E84-426E-40DD-AFC4-6F175D3DCCD1}">
              <a14:hiddenFill xmlns:a14="http://schemas.microsoft.com/office/drawing/2010/main">
                <a:solidFill>
                  <a:srgbClr val="FFFFFF"/>
                </a:solidFill>
              </a14:hiddenFill>
            </a:ext>
          </a:extLst>
        </p:spPr>
      </p:pic>
      <p:sp>
        <p:nvSpPr>
          <p:cNvPr id="3087" name="Rectangle 3086">
            <a:extLst>
              <a:ext uri="{FF2B5EF4-FFF2-40B4-BE49-F238E27FC236}">
                <a16:creationId xmlns:a16="http://schemas.microsoft.com/office/drawing/2014/main" id="{8B53612E-ADB2-4457-9688-89506397AF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4787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3" name="Rectangle 4102">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105" name="Straight Connector 4104">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4107" name="Rectangle 4106">
            <a:extLst>
              <a:ext uri="{FF2B5EF4-FFF2-40B4-BE49-F238E27FC236}">
                <a16:creationId xmlns:a16="http://schemas.microsoft.com/office/drawing/2014/main" id="{F64BBAA4-C62B-4146-B49F-FE4CC4655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618DD1-03D2-E828-E13D-2CD6C7471C24}"/>
              </a:ext>
            </a:extLst>
          </p:cNvPr>
          <p:cNvSpPr>
            <a:spLocks noGrp="1"/>
          </p:cNvSpPr>
          <p:nvPr>
            <p:ph type="title"/>
          </p:nvPr>
        </p:nvSpPr>
        <p:spPr>
          <a:xfrm>
            <a:off x="878911" y="643468"/>
            <a:ext cx="3177847" cy="1674180"/>
          </a:xfrm>
        </p:spPr>
        <p:txBody>
          <a:bodyPr vert="horz" lIns="91440" tIns="45720" rIns="91440" bIns="45720" rtlCol="0" anchor="b">
            <a:normAutofit/>
          </a:bodyPr>
          <a:lstStyle/>
          <a:p>
            <a:r>
              <a:rPr lang="en-US" sz="4000">
                <a:solidFill>
                  <a:schemeClr val="tx1">
                    <a:lumMod val="75000"/>
                    <a:lumOff val="25000"/>
                  </a:schemeClr>
                </a:solidFill>
              </a:rPr>
              <a:t>STIGs</a:t>
            </a:r>
          </a:p>
        </p:txBody>
      </p:sp>
      <p:cxnSp>
        <p:nvCxnSpPr>
          <p:cNvPr id="4109" name="Straight Connector 4108">
            <a:extLst>
              <a:ext uri="{FF2B5EF4-FFF2-40B4-BE49-F238E27FC236}">
                <a16:creationId xmlns:a16="http://schemas.microsoft.com/office/drawing/2014/main" id="{EEB57AA8-F021-480C-A9E2-F899133136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62164" y="2478513"/>
            <a:ext cx="292608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351D9DEE-BE3D-B7FB-E3C9-15AD6C918601}"/>
              </a:ext>
            </a:extLst>
          </p:cNvPr>
          <p:cNvSpPr>
            <a:spLocks noGrp="1"/>
          </p:cNvSpPr>
          <p:nvPr>
            <p:ph type="body" sz="half" idx="2"/>
          </p:nvPr>
        </p:nvSpPr>
        <p:spPr>
          <a:xfrm>
            <a:off x="858064" y="2639380"/>
            <a:ext cx="3205049" cy="3229714"/>
          </a:xfrm>
        </p:spPr>
        <p:txBody>
          <a:bodyPr vert="horz" lIns="0" tIns="45720" rIns="0" bIns="45720" rtlCol="0">
            <a:normAutofit/>
          </a:bodyPr>
          <a:lstStyle/>
          <a:p>
            <a:pPr>
              <a:lnSpc>
                <a:spcPct val="100000"/>
              </a:lnSpc>
            </a:pPr>
            <a:r>
              <a:rPr lang="en-US" dirty="0">
                <a:solidFill>
                  <a:schemeClr val="tx1">
                    <a:lumMod val="75000"/>
                    <a:lumOff val="25000"/>
                  </a:schemeClr>
                </a:solidFill>
              </a:rPr>
              <a:t>A Security Technical Implementation Guide, is used to analyze a system, identify vulnerabilities, and can be used in conjunction with STIG Viewer to fix these vulnerabilities. </a:t>
            </a:r>
          </a:p>
        </p:txBody>
      </p:sp>
      <p:pic>
        <p:nvPicPr>
          <p:cNvPr id="4098" name="Picture 2">
            <a:extLst>
              <a:ext uri="{FF2B5EF4-FFF2-40B4-BE49-F238E27FC236}">
                <a16:creationId xmlns:a16="http://schemas.microsoft.com/office/drawing/2014/main" id="{52E4D273-7D78-F6FE-6B8B-A0A13FCD1B9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653447" y="1533136"/>
            <a:ext cx="6892560" cy="3446280"/>
          </a:xfrm>
          <a:prstGeom prst="rect">
            <a:avLst/>
          </a:prstGeom>
          <a:noFill/>
          <a:extLst>
            <a:ext uri="{909E8E84-426E-40DD-AFC4-6F175D3DCCD1}">
              <a14:hiddenFill xmlns:a14="http://schemas.microsoft.com/office/drawing/2010/main">
                <a:solidFill>
                  <a:srgbClr val="FFFFFF"/>
                </a:solidFill>
              </a14:hiddenFill>
            </a:ext>
          </a:extLst>
        </p:spPr>
      </p:pic>
      <p:sp>
        <p:nvSpPr>
          <p:cNvPr id="4111" name="Rectangle 4110">
            <a:extLst>
              <a:ext uri="{FF2B5EF4-FFF2-40B4-BE49-F238E27FC236}">
                <a16:creationId xmlns:a16="http://schemas.microsoft.com/office/drawing/2014/main" id="{6BF36B24-6632-4516-9692-731462896C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99873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7" name="Rectangle 5126">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129" name="Straight Connector 5128">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5131" name="Rectangle 5130">
            <a:extLst>
              <a:ext uri="{FF2B5EF4-FFF2-40B4-BE49-F238E27FC236}">
                <a16:creationId xmlns:a16="http://schemas.microsoft.com/office/drawing/2014/main" id="{F64BBAA4-C62B-4146-B49F-FE4CC4655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F2CE0A-716E-E0F6-3BF3-E6848C34114A}"/>
              </a:ext>
            </a:extLst>
          </p:cNvPr>
          <p:cNvSpPr>
            <a:spLocks noGrp="1"/>
          </p:cNvSpPr>
          <p:nvPr>
            <p:ph type="title"/>
          </p:nvPr>
        </p:nvSpPr>
        <p:spPr>
          <a:xfrm>
            <a:off x="878911" y="643468"/>
            <a:ext cx="3177847" cy="1674180"/>
          </a:xfrm>
        </p:spPr>
        <p:txBody>
          <a:bodyPr vert="horz" lIns="91440" tIns="45720" rIns="91440" bIns="45720" rtlCol="0" anchor="b">
            <a:normAutofit/>
          </a:bodyPr>
          <a:lstStyle/>
          <a:p>
            <a:r>
              <a:rPr lang="en-US" sz="4000">
                <a:solidFill>
                  <a:schemeClr val="tx1">
                    <a:lumMod val="75000"/>
                    <a:lumOff val="25000"/>
                  </a:schemeClr>
                </a:solidFill>
              </a:rPr>
              <a:t>STIG Viewer </a:t>
            </a:r>
          </a:p>
        </p:txBody>
      </p:sp>
      <p:cxnSp>
        <p:nvCxnSpPr>
          <p:cNvPr id="5133" name="Straight Connector 5132">
            <a:extLst>
              <a:ext uri="{FF2B5EF4-FFF2-40B4-BE49-F238E27FC236}">
                <a16:creationId xmlns:a16="http://schemas.microsoft.com/office/drawing/2014/main" id="{EEB57AA8-F021-480C-A9E2-F899133136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62164" y="2478513"/>
            <a:ext cx="292608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14199053-262F-5017-6C3B-8B5691BDE1F6}"/>
              </a:ext>
            </a:extLst>
          </p:cNvPr>
          <p:cNvSpPr>
            <a:spLocks noGrp="1"/>
          </p:cNvSpPr>
          <p:nvPr>
            <p:ph type="body" sz="half" idx="2"/>
          </p:nvPr>
        </p:nvSpPr>
        <p:spPr>
          <a:xfrm>
            <a:off x="858064" y="2639380"/>
            <a:ext cx="3205049" cy="3229714"/>
          </a:xfrm>
        </p:spPr>
        <p:txBody>
          <a:bodyPr vert="horz" lIns="0" tIns="45720" rIns="0" bIns="45720" rtlCol="0">
            <a:normAutofit/>
          </a:bodyPr>
          <a:lstStyle/>
          <a:p>
            <a:pPr>
              <a:lnSpc>
                <a:spcPct val="100000"/>
              </a:lnSpc>
            </a:pPr>
            <a:r>
              <a:rPr lang="en-US">
                <a:solidFill>
                  <a:schemeClr val="tx1">
                    <a:lumMod val="75000"/>
                    <a:lumOff val="25000"/>
                  </a:schemeClr>
                </a:solidFill>
              </a:rPr>
              <a:t>STIG Viewer is an application used in conjunction with STIGS, to review the vulnerabilities of a given system, in order to fix or make decisions on them. </a:t>
            </a:r>
          </a:p>
        </p:txBody>
      </p:sp>
      <p:pic>
        <p:nvPicPr>
          <p:cNvPr id="5122" name="Picture 2" descr="DISA STIG compliance tools – 4sysops">
            <a:extLst>
              <a:ext uri="{FF2B5EF4-FFF2-40B4-BE49-F238E27FC236}">
                <a16:creationId xmlns:a16="http://schemas.microsoft.com/office/drawing/2014/main" id="{A710A04E-6D1C-679E-9EFB-1F45F8060E9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653447" y="1510950"/>
            <a:ext cx="6892560" cy="3490652"/>
          </a:xfrm>
          <a:prstGeom prst="rect">
            <a:avLst/>
          </a:prstGeom>
          <a:noFill/>
          <a:extLst>
            <a:ext uri="{909E8E84-426E-40DD-AFC4-6F175D3DCCD1}">
              <a14:hiddenFill xmlns:a14="http://schemas.microsoft.com/office/drawing/2010/main">
                <a:solidFill>
                  <a:srgbClr val="FFFFFF"/>
                </a:solidFill>
              </a14:hiddenFill>
            </a:ext>
          </a:extLst>
        </p:spPr>
      </p:pic>
      <p:sp>
        <p:nvSpPr>
          <p:cNvPr id="5135" name="Rectangle 5134">
            <a:extLst>
              <a:ext uri="{FF2B5EF4-FFF2-40B4-BE49-F238E27FC236}">
                <a16:creationId xmlns:a16="http://schemas.microsoft.com/office/drawing/2014/main" id="{6BF36B24-6632-4516-9692-731462896C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4176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51" name="Rectangle 6150">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153" name="Straight Connector 6152">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6155" name="Rectangle 6154">
            <a:extLst>
              <a:ext uri="{FF2B5EF4-FFF2-40B4-BE49-F238E27FC236}">
                <a16:creationId xmlns:a16="http://schemas.microsoft.com/office/drawing/2014/main" id="{873ECEC8-0F24-45B8-950F-35FC94BCEA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C8655E-F01D-95A2-46AA-87908D55AD5E}"/>
              </a:ext>
            </a:extLst>
          </p:cNvPr>
          <p:cNvSpPr>
            <a:spLocks noGrp="1"/>
          </p:cNvSpPr>
          <p:nvPr>
            <p:ph type="title"/>
          </p:nvPr>
        </p:nvSpPr>
        <p:spPr>
          <a:xfrm>
            <a:off x="642257" y="634946"/>
            <a:ext cx="3690257" cy="1450757"/>
          </a:xfrm>
        </p:spPr>
        <p:txBody>
          <a:bodyPr vert="horz" lIns="91440" tIns="45720" rIns="91440" bIns="45720" rtlCol="0" anchor="b">
            <a:normAutofit/>
          </a:bodyPr>
          <a:lstStyle/>
          <a:p>
            <a:r>
              <a:rPr lang="en-US" sz="4800">
                <a:solidFill>
                  <a:schemeClr val="tx1">
                    <a:lumMod val="75000"/>
                    <a:lumOff val="25000"/>
                  </a:schemeClr>
                </a:solidFill>
              </a:rPr>
              <a:t>CIA Triad </a:t>
            </a:r>
          </a:p>
        </p:txBody>
      </p:sp>
      <p:cxnSp>
        <p:nvCxnSpPr>
          <p:cNvPr id="6157" name="Straight Connector 6156">
            <a:extLst>
              <a:ext uri="{FF2B5EF4-FFF2-40B4-BE49-F238E27FC236}">
                <a16:creationId xmlns:a16="http://schemas.microsoft.com/office/drawing/2014/main" id="{89EB8C68-FF1B-4849-867B-32D29B19F1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797" y="2250460"/>
            <a:ext cx="34747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970BF2C2-0AEA-F4E5-4855-8F0F982373EE}"/>
              </a:ext>
            </a:extLst>
          </p:cNvPr>
          <p:cNvSpPr>
            <a:spLocks noGrp="1"/>
          </p:cNvSpPr>
          <p:nvPr>
            <p:ph type="body" sz="half" idx="2"/>
          </p:nvPr>
        </p:nvSpPr>
        <p:spPr>
          <a:xfrm>
            <a:off x="642257" y="2407436"/>
            <a:ext cx="3690257" cy="3461658"/>
          </a:xfrm>
        </p:spPr>
        <p:txBody>
          <a:bodyPr vert="horz" lIns="0" tIns="45720" rIns="0" bIns="45720" rtlCol="0">
            <a:normAutofit/>
          </a:bodyPr>
          <a:lstStyle/>
          <a:p>
            <a:pPr>
              <a:lnSpc>
                <a:spcPct val="100000"/>
              </a:lnSpc>
            </a:pPr>
            <a:r>
              <a:rPr lang="en-US">
                <a:solidFill>
                  <a:schemeClr val="tx1">
                    <a:lumMod val="75000"/>
                    <a:lumOff val="25000"/>
                  </a:schemeClr>
                </a:solidFill>
              </a:rPr>
              <a:t>The CIA Triad, stands for Confidentiality, Integrity, and Availability, and serves as guidelines for cybersecurity specialist, in order to properly secure a system, network, device, or data. </a:t>
            </a:r>
          </a:p>
        </p:txBody>
      </p:sp>
      <p:pic>
        <p:nvPicPr>
          <p:cNvPr id="6146" name="Picture 2" descr="CIA Triad definition - Confidentiality, Integrity, Availability examples">
            <a:extLst>
              <a:ext uri="{FF2B5EF4-FFF2-40B4-BE49-F238E27FC236}">
                <a16:creationId xmlns:a16="http://schemas.microsoft.com/office/drawing/2014/main" id="{384B5FE0-8FF2-392D-ED90-DE79517B2400}"/>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8223" r="13764" b="-2"/>
          <a:stretch/>
        </p:blipFill>
        <p:spPr bwMode="auto">
          <a:xfrm>
            <a:off x="4648201" y="640081"/>
            <a:ext cx="6909801" cy="5314406"/>
          </a:xfrm>
          <a:prstGeom prst="rect">
            <a:avLst/>
          </a:prstGeom>
          <a:noFill/>
          <a:extLst>
            <a:ext uri="{909E8E84-426E-40DD-AFC4-6F175D3DCCD1}">
              <a14:hiddenFill xmlns:a14="http://schemas.microsoft.com/office/drawing/2010/main">
                <a:solidFill>
                  <a:srgbClr val="FFFFFF"/>
                </a:solidFill>
              </a14:hiddenFill>
            </a:ext>
          </a:extLst>
        </p:spPr>
      </p:pic>
      <p:sp>
        <p:nvSpPr>
          <p:cNvPr id="6159" name="Rectangle 6158">
            <a:extLst>
              <a:ext uri="{FF2B5EF4-FFF2-40B4-BE49-F238E27FC236}">
                <a16:creationId xmlns:a16="http://schemas.microsoft.com/office/drawing/2014/main" id="{8B53612E-ADB2-4457-9688-89506397AF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35488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85" name="Rectangle 7174">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7186" name="Straight Connector 7176">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7187" name="Rectangle 7178">
            <a:extLst>
              <a:ext uri="{FF2B5EF4-FFF2-40B4-BE49-F238E27FC236}">
                <a16:creationId xmlns:a16="http://schemas.microsoft.com/office/drawing/2014/main" id="{F64BBAA4-C62B-4146-B49F-FE4CC4655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82DFDF-FF08-0B22-8640-3A264946EFA4}"/>
              </a:ext>
            </a:extLst>
          </p:cNvPr>
          <p:cNvSpPr>
            <a:spLocks noGrp="1"/>
          </p:cNvSpPr>
          <p:nvPr>
            <p:ph type="title"/>
          </p:nvPr>
        </p:nvSpPr>
        <p:spPr>
          <a:xfrm>
            <a:off x="878911" y="643468"/>
            <a:ext cx="3177847" cy="1674180"/>
          </a:xfrm>
        </p:spPr>
        <p:txBody>
          <a:bodyPr vert="horz" lIns="91440" tIns="45720" rIns="91440" bIns="45720" rtlCol="0" anchor="b">
            <a:normAutofit/>
          </a:bodyPr>
          <a:lstStyle/>
          <a:p>
            <a:r>
              <a:rPr lang="en-US" sz="4000">
                <a:solidFill>
                  <a:schemeClr val="tx1">
                    <a:lumMod val="75000"/>
                    <a:lumOff val="25000"/>
                  </a:schemeClr>
                </a:solidFill>
              </a:rPr>
              <a:t>SCADA Systems </a:t>
            </a:r>
          </a:p>
        </p:txBody>
      </p:sp>
      <p:cxnSp>
        <p:nvCxnSpPr>
          <p:cNvPr id="7188" name="Straight Connector 7180">
            <a:extLst>
              <a:ext uri="{FF2B5EF4-FFF2-40B4-BE49-F238E27FC236}">
                <a16:creationId xmlns:a16="http://schemas.microsoft.com/office/drawing/2014/main" id="{EEB57AA8-F021-480C-A9E2-F899133136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62164" y="2478513"/>
            <a:ext cx="292608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DECF943A-B2FF-3D67-90DF-F4D3ABEFDD4C}"/>
              </a:ext>
            </a:extLst>
          </p:cNvPr>
          <p:cNvSpPr>
            <a:spLocks noGrp="1"/>
          </p:cNvSpPr>
          <p:nvPr>
            <p:ph type="body" sz="half" idx="2"/>
          </p:nvPr>
        </p:nvSpPr>
        <p:spPr>
          <a:xfrm>
            <a:off x="858064" y="2639380"/>
            <a:ext cx="3205049" cy="3229714"/>
          </a:xfrm>
        </p:spPr>
        <p:txBody>
          <a:bodyPr vert="horz" lIns="0" tIns="45720" rIns="0" bIns="45720" rtlCol="0">
            <a:normAutofit/>
          </a:bodyPr>
          <a:lstStyle/>
          <a:p>
            <a:pPr>
              <a:lnSpc>
                <a:spcPct val="100000"/>
              </a:lnSpc>
            </a:pPr>
            <a:r>
              <a:rPr lang="en-US" dirty="0">
                <a:solidFill>
                  <a:schemeClr val="tx1">
                    <a:lumMod val="75000"/>
                    <a:lumOff val="25000"/>
                  </a:schemeClr>
                </a:solidFill>
              </a:rPr>
              <a:t>SCADA Systems is the name for the software and hardware used in places such as factories and water treatment centers, that allows there to be constant monitoring of all processes and hardware performance. </a:t>
            </a:r>
          </a:p>
        </p:txBody>
      </p:sp>
      <p:pic>
        <p:nvPicPr>
          <p:cNvPr id="7170" name="Picture 2" descr="How SCADA Systems Work - data, sensors, networks, and RTUs">
            <a:extLst>
              <a:ext uri="{FF2B5EF4-FFF2-40B4-BE49-F238E27FC236}">
                <a16:creationId xmlns:a16="http://schemas.microsoft.com/office/drawing/2014/main" id="{333931B9-4070-D5A7-9374-A3255DB9803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653447" y="1576215"/>
            <a:ext cx="6892560" cy="3360122"/>
          </a:xfrm>
          <a:prstGeom prst="rect">
            <a:avLst/>
          </a:prstGeom>
          <a:noFill/>
          <a:extLst>
            <a:ext uri="{909E8E84-426E-40DD-AFC4-6F175D3DCCD1}">
              <a14:hiddenFill xmlns:a14="http://schemas.microsoft.com/office/drawing/2010/main">
                <a:solidFill>
                  <a:srgbClr val="FFFFFF"/>
                </a:solidFill>
              </a14:hiddenFill>
            </a:ext>
          </a:extLst>
        </p:spPr>
      </p:pic>
      <p:sp>
        <p:nvSpPr>
          <p:cNvPr id="7189" name="Rectangle 7182">
            <a:extLst>
              <a:ext uri="{FF2B5EF4-FFF2-40B4-BE49-F238E27FC236}">
                <a16:creationId xmlns:a16="http://schemas.microsoft.com/office/drawing/2014/main" id="{6BF36B24-6632-4516-9692-731462896C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5507408"/>
      </p:ext>
    </p:extLst>
  </p:cSld>
  <p:clrMapOvr>
    <a:masterClrMapping/>
  </p:clrMapOvr>
</p:sld>
</file>

<file path=ppt/theme/theme1.xml><?xml version="1.0" encoding="utf-8"?>
<a:theme xmlns:a="http://schemas.openxmlformats.org/drawingml/2006/main" name="RetrospectVTI">
  <a:themeElements>
    <a:clrScheme name="AnalogousFromRegularSeed_2SEEDS">
      <a:dk1>
        <a:srgbClr val="000000"/>
      </a:dk1>
      <a:lt1>
        <a:srgbClr val="FFFFFF"/>
      </a:lt1>
      <a:dk2>
        <a:srgbClr val="3D2229"/>
      </a:dk2>
      <a:lt2>
        <a:srgbClr val="E2E5E8"/>
      </a:lt2>
      <a:accent1>
        <a:srgbClr val="D56A17"/>
      </a:accent1>
      <a:accent2>
        <a:srgbClr val="E72D29"/>
      </a:accent2>
      <a:accent3>
        <a:srgbClr val="B8A221"/>
      </a:accent3>
      <a:accent4>
        <a:srgbClr val="14B4A3"/>
      </a:accent4>
      <a:accent5>
        <a:srgbClr val="29ADE7"/>
      </a:accent5>
      <a:accent6>
        <a:srgbClr val="174CD5"/>
      </a:accent6>
      <a:hlink>
        <a:srgbClr val="3F87BF"/>
      </a:hlink>
      <a:folHlink>
        <a:srgbClr val="7F7F7F"/>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23</TotalTime>
  <Words>258</Words>
  <Application>Microsoft Office PowerPoint</Application>
  <PresentationFormat>Widescreen</PresentationFormat>
  <Paragraphs>24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Bookman Old Style</vt:lpstr>
      <vt:lpstr>Calibri</vt:lpstr>
      <vt:lpstr>Franklin Gothic Book</vt:lpstr>
      <vt:lpstr>RetrospectVTI</vt:lpstr>
      <vt:lpstr>Internship Final Paper </vt:lpstr>
      <vt:lpstr>Key terms </vt:lpstr>
      <vt:lpstr>PPPY</vt:lpstr>
      <vt:lpstr>NNS</vt:lpstr>
      <vt:lpstr>HII</vt:lpstr>
      <vt:lpstr>STIGs</vt:lpstr>
      <vt:lpstr>STIG Viewer </vt:lpstr>
      <vt:lpstr>CIA Triad </vt:lpstr>
      <vt:lpstr>SCADA Systems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Internship Final Paper </dc:title>
  <dc:creator>JONES, MATT</dc:creator>
  <cp:lastModifiedBy>JONES, MATT</cp:lastModifiedBy>
  <cp:revision>4</cp:revision>
  <dcterms:created xsi:type="dcterms:W3CDTF">2022-11-18T17:43:42Z</dcterms:created>
  <dcterms:modified xsi:type="dcterms:W3CDTF">2022-11-28T19:33:07Z</dcterms:modified>
</cp:coreProperties>
</file>