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1B16D-AD6C-4C81-AC42-86FF05BD69B7}"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ECD4F-D6D0-4DC9-88BE-0A5301AE0058}" type="slidenum">
              <a:rPr lang="en-US" smtClean="0"/>
              <a:t>‹#›</a:t>
            </a:fld>
            <a:endParaRPr lang="en-US"/>
          </a:p>
        </p:txBody>
      </p:sp>
    </p:spTree>
    <p:extLst>
      <p:ext uri="{BB962C8B-B14F-4D97-AF65-F5344CB8AC3E}">
        <p14:creationId xmlns:p14="http://schemas.microsoft.com/office/powerpoint/2010/main" val="66154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I just wanted to make this short little slideshow, to better explain some concepts talked about in my Case </a:t>
            </a:r>
            <a:r>
              <a:rPr lang="en-US" dirty="0" err="1"/>
              <a:t>Anyalsis</a:t>
            </a:r>
            <a:r>
              <a:rPr lang="en-US" dirty="0"/>
              <a:t> 4, that you can find on my website. Hopefully this will provide you with a better understanding of the topics discussed in the paper, and will provide you with the tools to be successful. So, let’s jump right into it, and talk about the ACM code of ethics. </a:t>
            </a:r>
          </a:p>
        </p:txBody>
      </p:sp>
      <p:sp>
        <p:nvSpPr>
          <p:cNvPr id="4" name="Slide Number Placeholder 3"/>
          <p:cNvSpPr>
            <a:spLocks noGrp="1"/>
          </p:cNvSpPr>
          <p:nvPr>
            <p:ph type="sldNum" sz="quarter" idx="5"/>
          </p:nvPr>
        </p:nvSpPr>
        <p:spPr/>
        <p:txBody>
          <a:bodyPr/>
          <a:lstStyle/>
          <a:p>
            <a:fld id="{2D6ECD4F-D6D0-4DC9-88BE-0A5301AE0058}" type="slidenum">
              <a:rPr lang="en-US" smtClean="0"/>
              <a:t>1</a:t>
            </a:fld>
            <a:endParaRPr lang="en-US"/>
          </a:p>
        </p:txBody>
      </p:sp>
    </p:spTree>
    <p:extLst>
      <p:ext uri="{BB962C8B-B14F-4D97-AF65-F5344CB8AC3E}">
        <p14:creationId xmlns:p14="http://schemas.microsoft.com/office/powerpoint/2010/main" val="142751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might be wondering, is there really an official agreed upon code of ethics? Well, yes and no. There are many established codes of ethics, such as the ACM code of ethics, but they’re not always agreed upon. I just want to discuss the main topic, and let you decide for your own if they are applicable. The main topic covered in the case analysis, is to be Honest and Trustworthy. I think we can all agree that those are two pretty important traits to have. If you are in the business world, your employer will respect you greatly, and your company will have a great reputation, if you make the decision to be honest and trustworthy. </a:t>
            </a:r>
            <a:r>
              <a:rPr lang="en-US" dirty="0" err="1"/>
              <a:t>Sourour</a:t>
            </a:r>
            <a:r>
              <a:rPr lang="en-US" dirty="0"/>
              <a:t> wrote some problematic code for the company he was working for, and I will let you decide if you think what he did was honest and </a:t>
            </a:r>
            <a:r>
              <a:rPr lang="en-US" dirty="0" err="1"/>
              <a:t>trustowrhty</a:t>
            </a:r>
            <a:r>
              <a:rPr lang="en-US" dirty="0"/>
              <a:t>. </a:t>
            </a:r>
          </a:p>
        </p:txBody>
      </p:sp>
      <p:sp>
        <p:nvSpPr>
          <p:cNvPr id="4" name="Slide Number Placeholder 3"/>
          <p:cNvSpPr>
            <a:spLocks noGrp="1"/>
          </p:cNvSpPr>
          <p:nvPr>
            <p:ph type="sldNum" sz="quarter" idx="5"/>
          </p:nvPr>
        </p:nvSpPr>
        <p:spPr/>
        <p:txBody>
          <a:bodyPr/>
          <a:lstStyle/>
          <a:p>
            <a:fld id="{2D6ECD4F-D6D0-4DC9-88BE-0A5301AE0058}" type="slidenum">
              <a:rPr lang="en-US" smtClean="0"/>
              <a:t>2</a:t>
            </a:fld>
            <a:endParaRPr lang="en-US"/>
          </a:p>
        </p:txBody>
      </p:sp>
    </p:spTree>
    <p:extLst>
      <p:ext uri="{BB962C8B-B14F-4D97-AF65-F5344CB8AC3E}">
        <p14:creationId xmlns:p14="http://schemas.microsoft.com/office/powerpoint/2010/main" val="410353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topic covered in the Case Analysis is Confucianism and roles. For example, if you are a son, your role is to respect your father. If you are an employee, your role is to do what you have told. We each have our own specific roles, and Confucius thought that the most important thing in a controversial situation, is if you play your roll well or not. This makes things a little sticky, trying to figure out if we think </a:t>
            </a:r>
            <a:r>
              <a:rPr lang="en-US" dirty="0" err="1"/>
              <a:t>Sourour</a:t>
            </a:r>
            <a:r>
              <a:rPr lang="en-US" dirty="0"/>
              <a:t> did the right thing or not. </a:t>
            </a:r>
          </a:p>
        </p:txBody>
      </p:sp>
      <p:sp>
        <p:nvSpPr>
          <p:cNvPr id="4" name="Slide Number Placeholder 3"/>
          <p:cNvSpPr>
            <a:spLocks noGrp="1"/>
          </p:cNvSpPr>
          <p:nvPr>
            <p:ph type="sldNum" sz="quarter" idx="5"/>
          </p:nvPr>
        </p:nvSpPr>
        <p:spPr/>
        <p:txBody>
          <a:bodyPr/>
          <a:lstStyle/>
          <a:p>
            <a:fld id="{2D6ECD4F-D6D0-4DC9-88BE-0A5301AE0058}" type="slidenum">
              <a:rPr lang="en-US" smtClean="0"/>
              <a:t>3</a:t>
            </a:fld>
            <a:endParaRPr lang="en-US"/>
          </a:p>
        </p:txBody>
      </p:sp>
    </p:spTree>
    <p:extLst>
      <p:ext uri="{BB962C8B-B14F-4D97-AF65-F5344CB8AC3E}">
        <p14:creationId xmlns:p14="http://schemas.microsoft.com/office/powerpoint/2010/main" val="83900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topic in the paper, is the thoughts of Armstrong. He believed that we should take action and speak out, when we are aware of something wrong. If you are a construction worker, and your boss asks you to put your stamp of approval on something you know is unsafe, Armstrong believes that you should instead take action and speak out because it might prevent others from being inured by the construction. Should </a:t>
            </a:r>
            <a:r>
              <a:rPr lang="en-US" dirty="0" err="1"/>
              <a:t>Sourour</a:t>
            </a:r>
            <a:r>
              <a:rPr lang="en-US" dirty="0"/>
              <a:t> have taken action and spoken out? I’ll let you decide when you read the paper. </a:t>
            </a:r>
          </a:p>
        </p:txBody>
      </p:sp>
      <p:sp>
        <p:nvSpPr>
          <p:cNvPr id="4" name="Slide Number Placeholder 3"/>
          <p:cNvSpPr>
            <a:spLocks noGrp="1"/>
          </p:cNvSpPr>
          <p:nvPr>
            <p:ph type="sldNum" sz="quarter" idx="5"/>
          </p:nvPr>
        </p:nvSpPr>
        <p:spPr/>
        <p:txBody>
          <a:bodyPr/>
          <a:lstStyle/>
          <a:p>
            <a:fld id="{2D6ECD4F-D6D0-4DC9-88BE-0A5301AE0058}" type="slidenum">
              <a:rPr lang="en-US" smtClean="0"/>
              <a:t>4</a:t>
            </a:fld>
            <a:endParaRPr lang="en-US"/>
          </a:p>
        </p:txBody>
      </p:sp>
    </p:spTree>
    <p:extLst>
      <p:ext uri="{BB962C8B-B14F-4D97-AF65-F5344CB8AC3E}">
        <p14:creationId xmlns:p14="http://schemas.microsoft.com/office/powerpoint/2010/main" val="67763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more about the topics discussed in the paper, I think you are ready to tackle the case analysis and make your own judgements on whether </a:t>
            </a:r>
            <a:r>
              <a:rPr lang="en-US" dirty="0" err="1"/>
              <a:t>Sourour</a:t>
            </a:r>
            <a:r>
              <a:rPr lang="en-US" dirty="0"/>
              <a:t> was in the wrong or not. Regardless, we need to make sure that we operating in an ethical manner at work, you just have to decide whether your ethics comes from ACM and Armstrong, or from Confucius. Thanks for listening! </a:t>
            </a:r>
          </a:p>
        </p:txBody>
      </p:sp>
      <p:sp>
        <p:nvSpPr>
          <p:cNvPr id="4" name="Slide Number Placeholder 3"/>
          <p:cNvSpPr>
            <a:spLocks noGrp="1"/>
          </p:cNvSpPr>
          <p:nvPr>
            <p:ph type="sldNum" sz="quarter" idx="5"/>
          </p:nvPr>
        </p:nvSpPr>
        <p:spPr/>
        <p:txBody>
          <a:bodyPr/>
          <a:lstStyle/>
          <a:p>
            <a:fld id="{2D6ECD4F-D6D0-4DC9-88BE-0A5301AE0058}" type="slidenum">
              <a:rPr lang="en-US" smtClean="0"/>
              <a:t>5</a:t>
            </a:fld>
            <a:endParaRPr lang="en-US"/>
          </a:p>
        </p:txBody>
      </p:sp>
    </p:spTree>
    <p:extLst>
      <p:ext uri="{BB962C8B-B14F-4D97-AF65-F5344CB8AC3E}">
        <p14:creationId xmlns:p14="http://schemas.microsoft.com/office/powerpoint/2010/main" val="377753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033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4898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9064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7575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0220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0403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2273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1514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8485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4131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11/28/2022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6194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11/28/2022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532273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4" name="Picture 3" descr="Hourglass on a flat surface">
            <a:extLst>
              <a:ext uri="{FF2B5EF4-FFF2-40B4-BE49-F238E27FC236}">
                <a16:creationId xmlns:a16="http://schemas.microsoft.com/office/drawing/2014/main" id="{AB9659CE-D614-515D-F93C-621A74DE6F6D}"/>
              </a:ext>
            </a:extLst>
          </p:cNvPr>
          <p:cNvPicPr>
            <a:picLocks noChangeAspect="1"/>
          </p:cNvPicPr>
          <p:nvPr/>
        </p:nvPicPr>
        <p:blipFill rotWithShape="1">
          <a:blip r:embed="rId5"/>
          <a:srcRect l="20504" r="20162" b="-1"/>
          <a:stretch/>
        </p:blipFill>
        <p:spPr>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p:spPr>
      </p:pic>
      <p:sp>
        <p:nvSpPr>
          <p:cNvPr id="25" name="Freeform: Shape 10">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D88A7311-05B5-5CC5-137C-76B48EA1FF3D}"/>
              </a:ext>
            </a:extLst>
          </p:cNvPr>
          <p:cNvSpPr>
            <a:spLocks noGrp="1"/>
          </p:cNvSpPr>
          <p:nvPr>
            <p:ph type="ctrTitle"/>
          </p:nvPr>
        </p:nvSpPr>
        <p:spPr>
          <a:xfrm>
            <a:off x="6858000" y="1524000"/>
            <a:ext cx="4572000" cy="2286000"/>
          </a:xfrm>
        </p:spPr>
        <p:txBody>
          <a:bodyPr>
            <a:normAutofit/>
          </a:bodyPr>
          <a:lstStyle/>
          <a:p>
            <a:pPr algn="l"/>
            <a:r>
              <a:rPr lang="en-US" sz="4400" dirty="0"/>
              <a:t>Confucianism and Professional Ethics </a:t>
            </a:r>
          </a:p>
        </p:txBody>
      </p:sp>
      <p:sp>
        <p:nvSpPr>
          <p:cNvPr id="3" name="Subtitle 2">
            <a:extLst>
              <a:ext uri="{FF2B5EF4-FFF2-40B4-BE49-F238E27FC236}">
                <a16:creationId xmlns:a16="http://schemas.microsoft.com/office/drawing/2014/main" id="{2779EA51-52D7-E429-A397-987AB654D130}"/>
              </a:ext>
            </a:extLst>
          </p:cNvPr>
          <p:cNvSpPr>
            <a:spLocks noGrp="1"/>
          </p:cNvSpPr>
          <p:nvPr>
            <p:ph type="subTitle" idx="1"/>
          </p:nvPr>
        </p:nvSpPr>
        <p:spPr>
          <a:xfrm>
            <a:off x="6858000" y="4571999"/>
            <a:ext cx="4572000" cy="1524000"/>
          </a:xfrm>
        </p:spPr>
        <p:txBody>
          <a:bodyPr>
            <a:normAutofit/>
          </a:bodyPr>
          <a:lstStyle/>
          <a:p>
            <a:pPr algn="l"/>
            <a:r>
              <a:rPr lang="en-US" dirty="0"/>
              <a:t>Getting a better grasp on Case Analysis 4 </a:t>
            </a:r>
          </a:p>
        </p:txBody>
      </p:sp>
      <p:pic>
        <p:nvPicPr>
          <p:cNvPr id="7" name="Audio 6">
            <a:hlinkClick r:id="" action="ppaction://media"/>
            <a:extLst>
              <a:ext uri="{FF2B5EF4-FFF2-40B4-BE49-F238E27FC236}">
                <a16:creationId xmlns:a16="http://schemas.microsoft.com/office/drawing/2014/main" id="{0DEB63FC-0519-BBE0-0777-60B93FA6D9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872339269"/>
      </p:ext>
    </p:extLst>
  </p:cSld>
  <p:clrMapOvr>
    <a:masterClrMapping/>
  </p:clrMapOvr>
  <mc:AlternateContent xmlns:mc="http://schemas.openxmlformats.org/markup-compatibility/2006" xmlns:p14="http://schemas.microsoft.com/office/powerpoint/2010/main">
    <mc:Choice Requires="p14">
      <p:transition spd="slow" p14:dur="2000" advTm="21755"/>
    </mc:Choice>
    <mc:Fallback xmlns="">
      <p:transition spd="slow" advTm="217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1500"/>
                                  </p:stCondLst>
                                  <p:iterate>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700"/>
                                        <p:tgtEl>
                                          <p:spTgt spid="3">
                                            <p:txEl>
                                              <p:pRg st="0" end="0"/>
                                            </p:txEl>
                                          </p:spTgt>
                                        </p:tgtEl>
                                      </p:cBhvr>
                                    </p:animEffect>
                                  </p:childTnLst>
                                </p:cTn>
                              </p:par>
                              <p:par>
                                <p:cTn id="10" presetID="10" presetClass="entr" presetSubtype="0" fill="hold" grpId="0" nodeType="withEffect">
                                  <p:stCondLst>
                                    <p:cond delay="1000"/>
                                  </p:stCondLst>
                                  <p:iterate>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Freeform: Shape 1045">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48" name="Freeform: Shape 1047">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050" name="Freeform: Shape 1049">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052" name="Rectangle 1051">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6" name="Picture 2" descr="Want People to Think You're Smart and Trustworthy Within Seconds of Meeting  You? Science Says Do This | Inc.com">
            <a:extLst>
              <a:ext uri="{FF2B5EF4-FFF2-40B4-BE49-F238E27FC236}">
                <a16:creationId xmlns:a16="http://schemas.microsoft.com/office/drawing/2014/main" id="{57CB89D6-A69B-4489-52AB-8ACAD2A59A8E}"/>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2117" r="23865" b="-1"/>
          <a:stretch/>
        </p:blipFill>
        <p:spPr bwMode="auto">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a:noFill/>
          <a:extLst>
            <a:ext uri="{909E8E84-426E-40DD-AFC4-6F175D3DCCD1}">
              <a14:hiddenFill xmlns:a14="http://schemas.microsoft.com/office/drawing/2010/main">
                <a:solidFill>
                  <a:srgbClr val="FFFFFF"/>
                </a:solidFill>
              </a14:hiddenFill>
            </a:ext>
          </a:extLst>
        </p:spPr>
      </p:pic>
      <p:sp>
        <p:nvSpPr>
          <p:cNvPr id="1054" name="Freeform: Shape 1053">
            <a:extLst>
              <a:ext uri="{FF2B5EF4-FFF2-40B4-BE49-F238E27FC236}">
                <a16:creationId xmlns:a16="http://schemas.microsoft.com/office/drawing/2014/main" id="{1A0F8916-44ED-4BA2-B4A8-BFF92E4B4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254705" y="-79298"/>
            <a:ext cx="6064089" cy="78105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3CEF3A0B-F864-A314-7AB1-09C05C10DB39}"/>
              </a:ext>
            </a:extLst>
          </p:cNvPr>
          <p:cNvSpPr>
            <a:spLocks noGrp="1"/>
          </p:cNvSpPr>
          <p:nvPr>
            <p:ph type="title"/>
          </p:nvPr>
        </p:nvSpPr>
        <p:spPr>
          <a:xfrm>
            <a:off x="762000" y="1524000"/>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ACM’s code of Ethics </a:t>
            </a:r>
          </a:p>
        </p:txBody>
      </p:sp>
      <p:pic>
        <p:nvPicPr>
          <p:cNvPr id="1032" name="Picture 8" descr="talking teacher gif | Portfolio design, Teacher cartoon, Royalty free icons">
            <a:extLst>
              <a:ext uri="{FF2B5EF4-FFF2-40B4-BE49-F238E27FC236}">
                <a16:creationId xmlns:a16="http://schemas.microsoft.com/office/drawing/2014/main" id="{EF6129ED-7C59-CEDA-66F2-A4411B677F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758" y="3825952"/>
            <a:ext cx="1082992" cy="2842361"/>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1C8BF257-170A-61F1-070E-33AA4F8137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7265135"/>
      </p:ext>
    </p:extLst>
  </p:cSld>
  <p:clrMapOvr>
    <a:masterClrMapping/>
  </p:clrMapOvr>
  <mc:AlternateContent xmlns:mc="http://schemas.openxmlformats.org/markup-compatibility/2006" xmlns:p14="http://schemas.microsoft.com/office/powerpoint/2010/main">
    <mc:Choice Requires="p14">
      <p:transition spd="slow" p14:dur="2000" advTm="58199"/>
    </mc:Choice>
    <mc:Fallback xmlns="">
      <p:transition spd="slow" advTm="581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65" name="Freeform: Shape 2054">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066" name="Freeform: Shape 2056">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067" name="Freeform: Shape 2058">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068" name="Rectangle 2060">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50" name="Picture 2" descr="What is the Difference Between Daoism and Confucianism? | Britannica">
            <a:extLst>
              <a:ext uri="{FF2B5EF4-FFF2-40B4-BE49-F238E27FC236}">
                <a16:creationId xmlns:a16="http://schemas.microsoft.com/office/drawing/2014/main" id="{F9368E70-93FF-1A36-DF1D-B56EBC405B66}"/>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b="15835"/>
          <a:stretch/>
        </p:blipFill>
        <p:spPr bwMode="auto">
          <a:xfrm>
            <a:off x="20" y="10"/>
            <a:ext cx="1220722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9" name="Rectangle 2062">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249E0C-7C19-1B19-4FD4-ACDBAC1F7161}"/>
              </a:ext>
            </a:extLst>
          </p:cNvPr>
          <p:cNvSpPr>
            <a:spLocks noGrp="1"/>
          </p:cNvSpPr>
          <p:nvPr>
            <p:ph type="title"/>
          </p:nvPr>
        </p:nvSpPr>
        <p:spPr>
          <a:xfrm>
            <a:off x="762000" y="762000"/>
            <a:ext cx="3810000" cy="3048000"/>
          </a:xfrm>
        </p:spPr>
        <p:txBody>
          <a:bodyPr vert="horz" lIns="91440" tIns="45720" rIns="91440" bIns="45720" rtlCol="0" anchor="b">
            <a:normAutofit/>
          </a:bodyPr>
          <a:lstStyle/>
          <a:p>
            <a:r>
              <a:rPr lang="en-US" kern="1200" dirty="0">
                <a:solidFill>
                  <a:schemeClr val="tx1"/>
                </a:solidFill>
                <a:latin typeface="+mj-lt"/>
                <a:ea typeface="+mj-ea"/>
                <a:cs typeface="+mj-cs"/>
              </a:rPr>
              <a:t>Confucianism and Roles  </a:t>
            </a:r>
          </a:p>
        </p:txBody>
      </p:sp>
      <p:pic>
        <p:nvPicPr>
          <p:cNvPr id="2052" name="Picture 4" descr="Halaman Unduh untuk file Animasi Gif Pendidikan yang ke 4">
            <a:extLst>
              <a:ext uri="{FF2B5EF4-FFF2-40B4-BE49-F238E27FC236}">
                <a16:creationId xmlns:a16="http://schemas.microsoft.com/office/drawing/2014/main" id="{D67A8380-B287-EF4D-E56D-597070393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851" y="3935943"/>
            <a:ext cx="1688024" cy="2796114"/>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34005028-CB6B-C262-9F38-82D65A48384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18857699"/>
      </p:ext>
    </p:extLst>
  </p:cSld>
  <p:clrMapOvr>
    <a:masterClrMapping/>
  </p:clrMapOvr>
  <mc:AlternateContent xmlns:mc="http://schemas.openxmlformats.org/markup-compatibility/2006" xmlns:p14="http://schemas.microsoft.com/office/powerpoint/2010/main">
    <mc:Choice Requires="p14">
      <p:transition spd="slow" p14:dur="2000" advTm="44981"/>
    </mc:Choice>
    <mc:Fallback xmlns="">
      <p:transition spd="slow" advTm="44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081" name="Freeform: Shape 308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083" name="Freeform: Shape 308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085" name="Rectangle 308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074" name="Picture 2" descr="April 5 Stand Up, Speak Out - Stand Up Speak Up Png - Free Transparent PNG  Download - PNGkey">
            <a:extLst>
              <a:ext uri="{FF2B5EF4-FFF2-40B4-BE49-F238E27FC236}">
                <a16:creationId xmlns:a16="http://schemas.microsoft.com/office/drawing/2014/main" id="{01AAEB58-F05A-11C6-E52A-9A9130B191B5}"/>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5068" b="2073"/>
          <a:stretch/>
        </p:blipFill>
        <p:spPr bwMode="auto">
          <a:xfrm>
            <a:off x="20" y="10"/>
            <a:ext cx="1220722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9" name="Freeform: Shape 3088">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409529D6-CD3C-DD67-D60A-83F0261707EC}"/>
              </a:ext>
            </a:extLst>
          </p:cNvPr>
          <p:cNvSpPr>
            <a:spLocks noGrp="1"/>
          </p:cNvSpPr>
          <p:nvPr>
            <p:ph type="title"/>
          </p:nvPr>
        </p:nvSpPr>
        <p:spPr>
          <a:xfrm>
            <a:off x="139826" y="4192803"/>
            <a:ext cx="5213223" cy="1581912"/>
          </a:xfrm>
        </p:spPr>
        <p:txBody>
          <a:bodyPr vert="horz" lIns="91440" tIns="45720" rIns="91440" bIns="45720" rtlCol="0" anchor="b">
            <a:normAutofit/>
          </a:bodyPr>
          <a:lstStyle/>
          <a:p>
            <a:r>
              <a:rPr lang="en-US" sz="3600" kern="1200" dirty="0">
                <a:solidFill>
                  <a:schemeClr val="tx1"/>
                </a:solidFill>
                <a:latin typeface="+mj-lt"/>
                <a:ea typeface="+mj-ea"/>
                <a:cs typeface="+mj-cs"/>
              </a:rPr>
              <a:t>Take Action, Speak </a:t>
            </a:r>
            <a:r>
              <a:rPr lang="en-US" sz="3600" dirty="0"/>
              <a:t>O</a:t>
            </a:r>
            <a:r>
              <a:rPr lang="en-US" sz="3600" kern="1200" dirty="0">
                <a:solidFill>
                  <a:schemeClr val="tx1"/>
                </a:solidFill>
                <a:latin typeface="+mj-lt"/>
                <a:ea typeface="+mj-ea"/>
                <a:cs typeface="+mj-cs"/>
              </a:rPr>
              <a:t>ut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 Armstrong </a:t>
            </a:r>
          </a:p>
        </p:txBody>
      </p:sp>
      <p:pic>
        <p:nvPicPr>
          <p:cNvPr id="3076" name="Picture 4" descr="Local Directory Animation and Intro — Minneapolis Mobile-Friendly Website  Design">
            <a:extLst>
              <a:ext uri="{FF2B5EF4-FFF2-40B4-BE49-F238E27FC236}">
                <a16:creationId xmlns:a16="http://schemas.microsoft.com/office/drawing/2014/main" id="{6FC6E17B-7A35-9CF1-B1C9-DFB5D9C50E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436" y="4345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EAE5ECDD-8ECD-9682-8ED6-3A1A39E8E5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76563327"/>
      </p:ext>
    </p:extLst>
  </p:cSld>
  <p:clrMapOvr>
    <a:masterClrMapping/>
  </p:clrMapOvr>
  <mc:AlternateContent xmlns:mc="http://schemas.openxmlformats.org/markup-compatibility/2006" xmlns:p14="http://schemas.microsoft.com/office/powerpoint/2010/main">
    <mc:Choice Requires="p14">
      <p:transition spd="slow" p14:dur="2000" advTm="49666"/>
    </mc:Choice>
    <mc:Fallback xmlns="">
      <p:transition spd="slow" advTm="49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04B8C9C5-03A0-3EF3-74D5-6C9C398226DB}"/>
              </a:ext>
            </a:extLst>
          </p:cNvPr>
          <p:cNvPicPr>
            <a:picLocks noChangeAspect="1"/>
          </p:cNvPicPr>
          <p:nvPr/>
        </p:nvPicPr>
        <p:blipFill rotWithShape="1">
          <a:blip r:embed="rId5"/>
          <a:srcRect b="125"/>
          <a:stretch/>
        </p:blipFill>
        <p:spPr>
          <a:xfrm>
            <a:off x="20" y="10"/>
            <a:ext cx="12207220" cy="6857990"/>
          </a:xfrm>
          <a:prstGeom prst="rect">
            <a:avLst/>
          </a:prstGeom>
        </p:spPr>
      </p:pic>
      <p:sp>
        <p:nvSpPr>
          <p:cNvPr id="17" name="Rectangle 16">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DE02F2-7FE2-2240-AC3E-61FC456F9717}"/>
              </a:ext>
            </a:extLst>
          </p:cNvPr>
          <p:cNvSpPr>
            <a:spLocks noGrp="1"/>
          </p:cNvSpPr>
          <p:nvPr>
            <p:ph type="title"/>
          </p:nvPr>
        </p:nvSpPr>
        <p:spPr>
          <a:xfrm>
            <a:off x="762000" y="762000"/>
            <a:ext cx="3810000" cy="3048000"/>
          </a:xfrm>
        </p:spPr>
        <p:txBody>
          <a:bodyPr vert="horz" lIns="91440" tIns="45720" rIns="91440" bIns="45720" rtlCol="0" anchor="b">
            <a:normAutofit/>
          </a:bodyPr>
          <a:lstStyle/>
          <a:p>
            <a:r>
              <a:rPr lang="en-US" kern="1200" dirty="0">
                <a:solidFill>
                  <a:schemeClr val="tx1"/>
                </a:solidFill>
                <a:latin typeface="+mj-lt"/>
                <a:ea typeface="+mj-ea"/>
                <a:cs typeface="+mj-cs"/>
              </a:rPr>
              <a:t>Conclusion </a:t>
            </a:r>
          </a:p>
        </p:txBody>
      </p:sp>
      <p:pic>
        <p:nvPicPr>
          <p:cNvPr id="4" name="Audio 3">
            <a:hlinkClick r:id="" action="ppaction://media"/>
            <a:extLst>
              <a:ext uri="{FF2B5EF4-FFF2-40B4-BE49-F238E27FC236}">
                <a16:creationId xmlns:a16="http://schemas.microsoft.com/office/drawing/2014/main" id="{0734F80D-C9C3-4759-E72E-E54EB9A8A9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pic>
        <p:nvPicPr>
          <p:cNvPr id="3" name="Picture 8" descr="talking teacher gif | Portfolio design, Teacher cartoon, Royalty free icons">
            <a:extLst>
              <a:ext uri="{FF2B5EF4-FFF2-40B4-BE49-F238E27FC236}">
                <a16:creationId xmlns:a16="http://schemas.microsoft.com/office/drawing/2014/main" id="{AA140F3E-3BA1-F878-C7C7-A84E694D3A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1709" y="4000500"/>
            <a:ext cx="991082" cy="260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8543"/>
      </p:ext>
    </p:extLst>
  </p:cSld>
  <p:clrMapOvr>
    <a:masterClrMapping/>
  </p:clrMapOvr>
  <mc:AlternateContent xmlns:mc="http://schemas.openxmlformats.org/markup-compatibility/2006" xmlns:p14="http://schemas.microsoft.com/office/powerpoint/2010/main">
    <mc:Choice Requires="p14">
      <p:transition spd="slow" p14:dur="2000" advTm="29762"/>
    </mc:Choice>
    <mc:Fallback xmlns="">
      <p:transition spd="slow" advTm="29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heme/theme1.xml><?xml version="1.0" encoding="utf-8"?>
<a:theme xmlns:a="http://schemas.openxmlformats.org/drawingml/2006/main" name="PebbleVTI">
  <a:themeElements>
    <a:clrScheme name="AnalogousFromDarkSeedRightStep">
      <a:dk1>
        <a:srgbClr val="000000"/>
      </a:dk1>
      <a:lt1>
        <a:srgbClr val="FFFFFF"/>
      </a:lt1>
      <a:dk2>
        <a:srgbClr val="28311B"/>
      </a:dk2>
      <a:lt2>
        <a:srgbClr val="F0F3F3"/>
      </a:lt2>
      <a:accent1>
        <a:srgbClr val="C35E4D"/>
      </a:accent1>
      <a:accent2>
        <a:srgbClr val="B17D3B"/>
      </a:accent2>
      <a:accent3>
        <a:srgbClr val="A9A742"/>
      </a:accent3>
      <a:accent4>
        <a:srgbClr val="83B13B"/>
      </a:accent4>
      <a:accent5>
        <a:srgbClr val="5DB647"/>
      </a:accent5>
      <a:accent6>
        <a:srgbClr val="3BB156"/>
      </a:accent6>
      <a:hlink>
        <a:srgbClr val="A059C7"/>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552</Words>
  <Application>Microsoft Office PowerPoint</Application>
  <PresentationFormat>Widescreen</PresentationFormat>
  <Paragraphs>16</Paragraphs>
  <Slides>5</Slides>
  <Notes>5</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Avenir Next LT Pro</vt:lpstr>
      <vt:lpstr>Avenir Next LT Pro Light</vt:lpstr>
      <vt:lpstr>Calibri</vt:lpstr>
      <vt:lpstr>Sitka Subheading</vt:lpstr>
      <vt:lpstr>PebbleVTI</vt:lpstr>
      <vt:lpstr>Confucianism and Professional Ethics </vt:lpstr>
      <vt:lpstr>ACM’s code of Ethics </vt:lpstr>
      <vt:lpstr>Confucianism and Roles  </vt:lpstr>
      <vt:lpstr>Take Action, Speak Out  – Armstrong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Confucianism and Professional Ethics </dc:title>
  <dc:creator>JONES, MATT</dc:creator>
  <cp:lastModifiedBy>JONES, MATT</cp:lastModifiedBy>
  <cp:revision>5</cp:revision>
  <dcterms:created xsi:type="dcterms:W3CDTF">2022-11-18T19:25:35Z</dcterms:created>
  <dcterms:modified xsi:type="dcterms:W3CDTF">2022-11-28T19:38:05Z</dcterms:modified>
</cp:coreProperties>
</file>