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layfair Display"/>
      <p:regular r:id="rId33"/>
      <p:bold r:id="rId34"/>
      <p:italic r:id="rId35"/>
      <p:boldItalic r:id="rId36"/>
    </p:embeddedFont>
    <p:embeddedFont>
      <p:font typeface="Amatic SC"/>
      <p:regular r:id="rId37"/>
      <p:bold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AmaticSC-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AmaticS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b51fbc0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b51fbc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38870517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f38870517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388705179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388705179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1" marL="914400" rtl="0" algn="l">
              <a:lnSpc>
                <a:spcPct val="115000"/>
              </a:lnSpc>
              <a:spcBef>
                <a:spcPts val="1200"/>
              </a:spcBef>
              <a:spcAft>
                <a:spcPts val="0"/>
              </a:spcAft>
              <a:buClr>
                <a:schemeClr val="dk1"/>
              </a:buClr>
              <a:buSzPts val="1000"/>
              <a:buChar char="●"/>
            </a:pPr>
            <a:r>
              <a:rPr lang="en" sz="1000">
                <a:solidFill>
                  <a:schemeClr val="dk1"/>
                </a:solidFill>
              </a:rPr>
              <a:t>Much like the name implies, a live virus vaccine is created by using the actual live virus itself, but in a weakened state. This weakened state decreases its virulence, and in turn, prevents the virus from actually causing harm to the patient being given the vaccine. However, it is important to note that it is not typically recommended for pregnant women, or those with compromised immune systems to receive a live virus vaccine. An example of this type of vaccine is the Chickenpox vaccine.</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Inactivated vaccines are much alike the live vaccine, in regards to the real pathogen being used in it, however, in an inactivated form, the pathogen is killed, and so it tends to be a safer option in many cases. Inactivated vaccines don’t generally work to the same extent as live vaccines do, and so, multiple boosters may be required in order to receive its full immunity. An example of this is the Rabies vaccine.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mRNA vaccines are a fairly new, yet increasingly popular type of vaccine due to Covid-19. mRNA vaccines are made of proteins which, to your immune system, resembles the actual virus. This allows the vaccine to be effective against the virus without actually needing to contain it. One benefit to this particular type of vaccine is that because it does not contain any actual pathogen, there is no associated risk of becoming infected due to the vaccine itself. As stated previously, the covid-19 vaccine is a type of mRNA vaccine. </a:t>
            </a:r>
            <a:endParaRPr sz="10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5ed89de30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5ed89de30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b51fbc09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b51fbc09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388705179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388705179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chemeClr val="dk1"/>
                </a:solidFill>
              </a:rPr>
              <a:t>Importance of getting them as babies</a:t>
            </a:r>
            <a:endParaRPr sz="1000">
              <a:solidFill>
                <a:schemeClr val="dk1"/>
              </a:solidFill>
            </a:endParaRPr>
          </a:p>
          <a:p>
            <a:pPr indent="-292100" lvl="1" marL="914400" rtl="0" algn="l">
              <a:lnSpc>
                <a:spcPct val="115000"/>
              </a:lnSpc>
              <a:spcBef>
                <a:spcPts val="1200"/>
              </a:spcBef>
              <a:spcAft>
                <a:spcPts val="0"/>
              </a:spcAft>
              <a:buClr>
                <a:schemeClr val="dk1"/>
              </a:buClr>
              <a:buSzPts val="1000"/>
              <a:buChar char="●"/>
            </a:pPr>
            <a:r>
              <a:rPr lang="en" sz="1000">
                <a:solidFill>
                  <a:schemeClr val="dk1"/>
                </a:solidFill>
              </a:rPr>
              <a:t>Protects children from deadly diseases</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At birth and the future</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Example: polio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Protects children as well as anyone around the children</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Children are susceptible to diseases at a young age</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Failure to vaccinate your baby can put them at risk</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A baby’s immune system is weak and the vaccines help strengthen them</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They handle most germs but can’t handle the deadly diseases</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Vaccines allow the baby’s immune system to recognize and fight diseases</a:t>
            </a:r>
            <a:endParaRPr sz="1000">
              <a:solidFill>
                <a:schemeClr val="dk1"/>
              </a:solidFill>
            </a:endParaRPr>
          </a:p>
          <a:p>
            <a:pPr indent="-292100" lvl="3" marL="1828800" rtl="0" algn="l">
              <a:lnSpc>
                <a:spcPct val="115000"/>
              </a:lnSpc>
              <a:spcBef>
                <a:spcPts val="0"/>
              </a:spcBef>
              <a:spcAft>
                <a:spcPts val="0"/>
              </a:spcAft>
              <a:buClr>
                <a:schemeClr val="dk1"/>
              </a:buClr>
              <a:buSzPts val="1000"/>
              <a:buChar char="●"/>
            </a:pPr>
            <a:r>
              <a:rPr lang="en" sz="1000">
                <a:solidFill>
                  <a:schemeClr val="dk1"/>
                </a:solidFill>
              </a:rPr>
              <a:t>Small amounts of antigens are in the vaccines to assist with this</a:t>
            </a:r>
            <a:endParaRPr sz="1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5ed89de30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5ed89de30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388705179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388705179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388705179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3887051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Font typeface="Arial"/>
              <a:buChar char="●"/>
            </a:pPr>
            <a:r>
              <a:rPr lang="en" sz="1000">
                <a:solidFill>
                  <a:schemeClr val="dk1"/>
                </a:solidFill>
              </a:rPr>
              <a:t>Effect of not vaccinating</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The US has experienced 667 measles case from 27 states in 2014 which was the highest number of cases since the eradication of the disease in 2000. This was due to vaccine refusal. </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Over ½ of cases of measle outbreaks occurred among unvaccinated individuals. Most of these cases had nonmedical exemptions</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Herd immunity is important because some vaccines may have greater immunization effects in some individuals than others. Having a well immunized community protects the less protected individuals as well as the individuals who cannot get vaccinated for medical issues. </a:t>
            </a:r>
            <a:endParaRPr sz="1000">
              <a:solidFill>
                <a:schemeClr val="dk1"/>
              </a:solidFill>
            </a:endParaRPr>
          </a:p>
          <a:p>
            <a:pPr indent="-292100" lvl="2" marL="1371600" rtl="0" algn="l">
              <a:lnSpc>
                <a:spcPct val="115000"/>
              </a:lnSpc>
              <a:spcBef>
                <a:spcPts val="0"/>
              </a:spcBef>
              <a:spcAft>
                <a:spcPts val="0"/>
              </a:spcAft>
              <a:buClr>
                <a:srgbClr val="DCA10D"/>
              </a:buClr>
              <a:buSzPts val="1000"/>
              <a:buFont typeface="Arial"/>
              <a:buChar char="■"/>
            </a:pPr>
            <a:r>
              <a:rPr lang="en" sz="1000">
                <a:solidFill>
                  <a:schemeClr val="dk1"/>
                </a:solidFill>
              </a:rPr>
              <a:t>The third elimination effort of measles was started in the 1990s and included the formal second dose of the vaccination. This reduced the case in the United States to less than 1 case/ 1 million population. Since then, there have been. Number of measles cases in the United States. Importation related cases in 2014 totaled fewer than 250 cases out of the 668 reported cases that year. This totaled 23 outbreaks</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Pertussis (whooping cough) has held a steady increase in cases with an interval like the prevaccine era</a:t>
            </a:r>
            <a:endParaRPr sz="1000">
              <a:solidFill>
                <a:schemeClr val="dk1"/>
              </a:solidFill>
            </a:endParaRPr>
          </a:p>
          <a:p>
            <a:pPr indent="-292100" lvl="2" marL="1371600" rtl="0" algn="l">
              <a:lnSpc>
                <a:spcPct val="115000"/>
              </a:lnSpc>
              <a:spcBef>
                <a:spcPts val="0"/>
              </a:spcBef>
              <a:spcAft>
                <a:spcPts val="0"/>
              </a:spcAft>
              <a:buClr>
                <a:srgbClr val="DCA10D"/>
              </a:buClr>
              <a:buSzPts val="1000"/>
              <a:buFont typeface="Arial"/>
              <a:buChar char="■"/>
            </a:pPr>
            <a:r>
              <a:t/>
            </a:r>
            <a:endParaRPr sz="1000">
              <a:solidFill>
                <a:srgbClr val="5E696C"/>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b51fbc09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b51fbc09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5ed89de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5ed89de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Kahoot.it</a:t>
            </a:r>
            <a:endParaRPr/>
          </a:p>
          <a:p>
            <a:pPr indent="0" lvl="0" marL="0" rtl="0" algn="l">
              <a:spcBef>
                <a:spcPts val="0"/>
              </a:spcBef>
              <a:spcAft>
                <a:spcPts val="0"/>
              </a:spcAft>
              <a:buNone/>
            </a:pPr>
            <a:r>
              <a:rPr lang="en"/>
              <a:t>Note Sheet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388705179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388705179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388705179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388705179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Font typeface="Arial"/>
              <a:buChar char="●"/>
            </a:pPr>
            <a:r>
              <a:rPr lang="en" sz="1000">
                <a:solidFill>
                  <a:schemeClr val="dk1"/>
                </a:solidFill>
              </a:rPr>
              <a:t>Side effects/ health effects</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Common side effects</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A new vaccine normally requires safety studies involving thousands of individuals. Most side effects are common and very well known.</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Common side effects include:</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Pain, redness and swelling are injections site</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Fever</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Malaise</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Feeling of discomfort, illness, or uneasiness</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Headache</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Most common side effects subside within the first couple of days after vaccination.</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Most side effects reflect the development of vaccine-induced protection.</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Arial"/>
              <a:buChar char="○"/>
            </a:pPr>
            <a:r>
              <a:rPr lang="en" sz="1000">
                <a:solidFill>
                  <a:schemeClr val="dk1"/>
                </a:solidFill>
              </a:rPr>
              <a:t>Rare side effects</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Severe side effects are rare</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Anaphylaxis (Fewer than one in a million doses)</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Potentially life-threatening reaction to an allergen</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Individuals with known allergies should avoid vaccines that may have those products left over from the production period.</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Cannot predict this side effect but can be managed if the vaccine is administered by a trained health professional.</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Idiopathic thrombocytopenic purpura (1 in 24,000 doses)</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Autoimmune condition characterized by low levels of platelets in the blood</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This side effects comes from the measles vaccination</a:t>
            </a:r>
            <a:endParaRPr sz="1000">
              <a:solidFill>
                <a:schemeClr val="dk1"/>
              </a:solidFill>
            </a:endParaRPr>
          </a:p>
          <a:p>
            <a:pPr indent="-292100" lvl="3" marL="1828800" rtl="0" algn="l">
              <a:lnSpc>
                <a:spcPct val="115000"/>
              </a:lnSpc>
              <a:spcBef>
                <a:spcPts val="0"/>
              </a:spcBef>
              <a:spcAft>
                <a:spcPts val="0"/>
              </a:spcAft>
              <a:buClr>
                <a:schemeClr val="dk1"/>
              </a:buClr>
              <a:buSzPts val="1000"/>
              <a:buFont typeface="Arial"/>
              <a:buChar char="●"/>
            </a:pPr>
            <a:r>
              <a:rPr lang="en" sz="1000">
                <a:solidFill>
                  <a:schemeClr val="dk1"/>
                </a:solidFill>
              </a:rPr>
              <a:t>Narcolepsy</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Rare common sleep disorder characterized by extreme sleepiness during the day and sudden sleep attacks.</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From 1 in 55,000 to 1 in 16,000 recipients of an AS03-adjuvanted 2009 pandemic H1N1 influenza vaccine</a:t>
            </a:r>
            <a:endParaRPr sz="1000">
              <a:solidFill>
                <a:schemeClr val="dk1"/>
              </a:solidFill>
            </a:endParaRPr>
          </a:p>
          <a:p>
            <a:pPr indent="-292100" lvl="4" marL="2286000" rtl="0" algn="l">
              <a:lnSpc>
                <a:spcPct val="115000"/>
              </a:lnSpc>
              <a:spcBef>
                <a:spcPts val="0"/>
              </a:spcBef>
              <a:spcAft>
                <a:spcPts val="0"/>
              </a:spcAft>
              <a:buClr>
                <a:schemeClr val="dk1"/>
              </a:buClr>
              <a:buSzPts val="1000"/>
              <a:buFont typeface="Arial"/>
              <a:buChar char="○"/>
            </a:pPr>
            <a:r>
              <a:rPr lang="en" sz="1000">
                <a:solidFill>
                  <a:schemeClr val="dk1"/>
                </a:solidFill>
              </a:rPr>
              <a:t>There is debate whether the trigger was the vaccine, the adjuvant or some combination or ever the circulating virus</a:t>
            </a:r>
            <a:endParaRPr sz="1000">
              <a:solidFill>
                <a:srgbClr val="5E696C"/>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5ed89de30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5ed89de30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388705179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388705179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91896fb2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91896fb2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rgbClr val="F55E61"/>
              </a:buClr>
              <a:buSzPts val="1000"/>
              <a:buFont typeface="Arial"/>
              <a:buChar char="●"/>
            </a:pPr>
            <a:r>
              <a:rPr lang="en" sz="1000">
                <a:solidFill>
                  <a:srgbClr val="F55E61"/>
                </a:solidFill>
              </a:rPr>
              <a:t>After a 2 -dose COVID vaccine</a:t>
            </a:r>
            <a:endParaRPr sz="1000">
              <a:solidFill>
                <a:srgbClr val="F55E61"/>
              </a:solidFill>
            </a:endParaRPr>
          </a:p>
          <a:p>
            <a:pPr indent="-292100" lvl="1" marL="914400" rtl="0" algn="l">
              <a:lnSpc>
                <a:spcPct val="115000"/>
              </a:lnSpc>
              <a:spcBef>
                <a:spcPts val="0"/>
              </a:spcBef>
              <a:spcAft>
                <a:spcPts val="0"/>
              </a:spcAft>
              <a:buClr>
                <a:srgbClr val="F55E61"/>
              </a:buClr>
              <a:buSzPts val="1000"/>
              <a:buFont typeface="Arial"/>
              <a:buChar char="○"/>
            </a:pPr>
            <a:r>
              <a:rPr lang="en" sz="1000">
                <a:solidFill>
                  <a:srgbClr val="F55E61"/>
                </a:solidFill>
              </a:rPr>
              <a:t> Overall attack rates (%age of an at-risk population that gets the disease) was reduced from 9% to 4.6% in the unvaccinated</a:t>
            </a:r>
            <a:endParaRPr sz="1000">
              <a:solidFill>
                <a:srgbClr val="F55E61"/>
              </a:solidFill>
            </a:endParaRPr>
          </a:p>
          <a:p>
            <a:pPr indent="-292100" lvl="1" marL="914400" rtl="0" algn="l">
              <a:lnSpc>
                <a:spcPct val="115000"/>
              </a:lnSpc>
              <a:spcBef>
                <a:spcPts val="0"/>
              </a:spcBef>
              <a:spcAft>
                <a:spcPts val="0"/>
              </a:spcAft>
              <a:buClr>
                <a:srgbClr val="F55E61"/>
              </a:buClr>
              <a:buSzPts val="1000"/>
              <a:buFont typeface="Arial"/>
              <a:buChar char="○"/>
            </a:pPr>
            <a:r>
              <a:rPr lang="en" sz="1000">
                <a:solidFill>
                  <a:srgbClr val="F55E61"/>
                </a:solidFill>
              </a:rPr>
              <a:t>  Non ICU hospitalization were reduced by 63.5%; ICU hospitalizations by 65.6%, and deaths by 69.3%</a:t>
            </a:r>
            <a:endParaRPr sz="1000">
              <a:solidFill>
                <a:srgbClr val="F55E61"/>
              </a:solidFill>
            </a:endParaRPr>
          </a:p>
          <a:p>
            <a:pPr indent="-292100" lvl="0" marL="457200" rtl="0" algn="l">
              <a:lnSpc>
                <a:spcPct val="115000"/>
              </a:lnSpc>
              <a:spcBef>
                <a:spcPts val="0"/>
              </a:spcBef>
              <a:spcAft>
                <a:spcPts val="0"/>
              </a:spcAft>
              <a:buClr>
                <a:srgbClr val="F55E61"/>
              </a:buClr>
              <a:buSzPts val="1000"/>
              <a:buFont typeface="Arial"/>
              <a:buChar char="●"/>
            </a:pPr>
            <a:r>
              <a:rPr lang="en" sz="1000">
                <a:solidFill>
                  <a:srgbClr val="F55E61"/>
                </a:solidFill>
              </a:rPr>
              <a:t>The faster everyone gets vaccinated, the less likely a resistant strain will be formed (Which is part of the reason why there’s some new strands forming; total of 6 variants {Alpha, Beta, Gamma, Delta, Lambda, and Mu})</a:t>
            </a:r>
            <a:endParaRPr sz="1000">
              <a:solidFill>
                <a:srgbClr val="F55E61"/>
              </a:solidFill>
            </a:endParaRPr>
          </a:p>
          <a:p>
            <a:pPr indent="-292100" lvl="1" marL="914400" rtl="0" algn="l">
              <a:lnSpc>
                <a:spcPct val="115000"/>
              </a:lnSpc>
              <a:spcBef>
                <a:spcPts val="0"/>
              </a:spcBef>
              <a:spcAft>
                <a:spcPts val="0"/>
              </a:spcAft>
              <a:buClr>
                <a:srgbClr val="F55E61"/>
              </a:buClr>
              <a:buSzPts val="1000"/>
              <a:buFont typeface="Arial"/>
              <a:buChar char="○"/>
            </a:pPr>
            <a:r>
              <a:rPr lang="en" sz="1000">
                <a:solidFill>
                  <a:srgbClr val="F55E61"/>
                </a:solidFill>
              </a:rPr>
              <a:t>Issue because as new strands form, the vaccine may become less effective because, like all vaccines, they aren’t 100% effective and it could form a ‘superbug’</a:t>
            </a:r>
            <a:endParaRPr sz="10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5ed89de3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5ed89de3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388705179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388705179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5E696C"/>
              </a:solidFill>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38870517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38870517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5ed89de30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5ed89de30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388031c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388031c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38870517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38870517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Font typeface="Arial"/>
              <a:buChar char="●"/>
            </a:pPr>
            <a:r>
              <a:rPr lang="en" sz="1000">
                <a:solidFill>
                  <a:schemeClr val="dk1"/>
                </a:solidFill>
              </a:rPr>
              <a:t>Evidence supports smallpox inoculation as early as 1000 CE in China, but was found to be practiced in other regions including Turkey and regions in Africa</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rPr>
              <a:t>Edward Jenner is considered the founder of vaccinology in the West in 1796, after he inoculated a 13 year-old-boy with cowpox, and it demonstrated immunity to smallpox. In 1798, the first smallpox vaccine was developed. Over the 18th and 19th centuries, systematic implementation of mass smallpox immunisation led to its global eradication in 1979.</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rPr>
              <a:t>In 1885 Louis Pasteur contributed to science by making the rabies vaccine which set off many more vaccines to be discovered including those for diphtheria, tetanus, anthrax, cholera, plague, typhoid, tuberculosis, and more were developed through the 1930s.</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rPr>
              <a:t>The mid 1900’s was a very innovative period of vaccine development due to scientific and technological advances. Vaccines for polio were developed as well as other common childhood diseases like measles, mumps, and rubella.</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rPr>
              <a:t>Some other notable vaccines which became available in the late 1900’s to early 2000’s include the chickenpox vaccine, hepatitis vaccines, the Tdap vaccine, meningitis vaccine, and the HPV vaccine.</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rPr>
              <a:t>And finally, the vaccine of the hottest topic currently is the mRNA vaccine which came out in December of 2020 to combat the respiratory disease COVID-19.</a:t>
            </a:r>
            <a:endParaRPr sz="1000">
              <a:solidFill>
                <a:schemeClr val="dk1"/>
              </a:solidFill>
            </a:endParaRPr>
          </a:p>
          <a:p>
            <a:pPr indent="0" lvl="0" marL="0" rtl="0" algn="l">
              <a:lnSpc>
                <a:spcPct val="115000"/>
              </a:lnSpc>
              <a:spcBef>
                <a:spcPts val="1200"/>
              </a:spcBef>
              <a:spcAft>
                <a:spcPts val="1200"/>
              </a:spcAft>
              <a:buNone/>
            </a:pPr>
            <a:r>
              <a:t/>
            </a:r>
            <a:endParaRPr sz="1000">
              <a:solidFill>
                <a:srgbClr val="5E696C"/>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5ed89de30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5ed89de3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388031ca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388031ca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388031ca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388031ca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388705179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388705179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1" marL="914400" rtl="0" algn="l">
              <a:lnSpc>
                <a:spcPct val="115000"/>
              </a:lnSpc>
              <a:spcBef>
                <a:spcPts val="1200"/>
              </a:spcBef>
              <a:spcAft>
                <a:spcPts val="0"/>
              </a:spcAft>
              <a:buClr>
                <a:schemeClr val="dk1"/>
              </a:buClr>
              <a:buSzPts val="1000"/>
              <a:buChar char="●"/>
            </a:pPr>
            <a:r>
              <a:rPr lang="en" sz="1000">
                <a:solidFill>
                  <a:schemeClr val="dk1"/>
                </a:solidFill>
              </a:rPr>
              <a:t>What are vaccines?</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In simple terms, vaccines are protectors in the body, and they form specific immunity to certain diseases. Immunity means that once the product is injected into the body, you can be exposed to that sickness without getting sick. </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There are a few different ways a vaccine can be introduced into the body, the most common is through a needle. Through the naval cavity but spraying is a second way and then a lesser common tactic is by the mouth. </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More specifically, vaccines are usually made from lesser amounts of dead germs that cause the disease that is being vaccinated against. </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Biological defense in body</a:t>
            </a:r>
            <a:endParaRPr sz="1000">
              <a:solidFill>
                <a:schemeClr val="dk1"/>
              </a:solidFill>
            </a:endParaRPr>
          </a:p>
          <a:p>
            <a:pPr indent="-292100" lvl="1" marL="914400" rtl="0" algn="l">
              <a:lnSpc>
                <a:spcPct val="115000"/>
              </a:lnSpc>
              <a:spcBef>
                <a:spcPts val="0"/>
              </a:spcBef>
              <a:spcAft>
                <a:spcPts val="0"/>
              </a:spcAft>
              <a:buClr>
                <a:srgbClr val="F55E61"/>
              </a:buClr>
              <a:buSzPts val="1000"/>
              <a:buChar char="●"/>
            </a:pPr>
            <a:r>
              <a:rPr lang="en" sz="1000">
                <a:solidFill>
                  <a:srgbClr val="F55E61"/>
                </a:solidFill>
              </a:rPr>
              <a:t>How vaccines work in the body</a:t>
            </a:r>
            <a:endParaRPr sz="1000">
              <a:solidFill>
                <a:srgbClr val="F55E61"/>
              </a:solidFill>
            </a:endParaRPr>
          </a:p>
          <a:p>
            <a:pPr indent="-292100" lvl="2" marL="1371600" rtl="0" algn="l">
              <a:lnSpc>
                <a:spcPct val="115000"/>
              </a:lnSpc>
              <a:spcBef>
                <a:spcPts val="0"/>
              </a:spcBef>
              <a:spcAft>
                <a:spcPts val="0"/>
              </a:spcAft>
              <a:buClr>
                <a:srgbClr val="F55E61"/>
              </a:buClr>
              <a:buSzPts val="1000"/>
              <a:buChar char="●"/>
            </a:pPr>
            <a:r>
              <a:rPr lang="en" sz="1000">
                <a:solidFill>
                  <a:srgbClr val="F55E61"/>
                </a:solidFill>
              </a:rPr>
              <a:t>Again, to put it simply vaccines are made to create immunity in the body against a specific antigen. (an antigen is a fancy term to describe a foreign object entering the body; something that causes an immune response)</a:t>
            </a:r>
            <a:endParaRPr sz="1000">
              <a:solidFill>
                <a:srgbClr val="F55E61"/>
              </a:solidFill>
            </a:endParaRPr>
          </a:p>
          <a:p>
            <a:pPr indent="-292100" lvl="2" marL="1371600" rtl="0" algn="l">
              <a:lnSpc>
                <a:spcPct val="115000"/>
              </a:lnSpc>
              <a:spcBef>
                <a:spcPts val="0"/>
              </a:spcBef>
              <a:spcAft>
                <a:spcPts val="0"/>
              </a:spcAft>
              <a:buClr>
                <a:srgbClr val="F55E61"/>
              </a:buClr>
              <a:buSzPts val="1000"/>
              <a:buChar char="●"/>
            </a:pPr>
            <a:r>
              <a:rPr lang="en" sz="1000">
                <a:solidFill>
                  <a:srgbClr val="F55E61"/>
                </a:solidFill>
              </a:rPr>
              <a:t>Vaccines introduce a harmless version of a dangerous germ into the body, which then causes the body to react in a way that will give immunity. The body senses that it needs to fight off that germ, and then it remembers that germ in the future to continue to fight against it</a:t>
            </a:r>
            <a:endParaRPr sz="1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rgbClr val="56B7C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youtube.com/watch?v=k7DGeWlKu0Q"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immune.org.nz/vaccines/vaccine-development/brief-history-vaccination" TargetMode="External"/><Relationship Id="rId4" Type="http://schemas.openxmlformats.org/officeDocument/2006/relationships/hyperlink" Target="https://www.cdc.gov/vaccines/vpd/varicella/public/index.html" TargetMode="External"/><Relationship Id="rId9" Type="http://schemas.openxmlformats.org/officeDocument/2006/relationships/hyperlink" Target="https://www.ncbi.nlm.nih.gov/pmc/articles/PMC5007135/" TargetMode="External"/><Relationship Id="rId5" Type="http://schemas.openxmlformats.org/officeDocument/2006/relationships/hyperlink" Target="https://www.historyofvaccines.org/timeline/all" TargetMode="External"/><Relationship Id="rId6" Type="http://schemas.openxmlformats.org/officeDocument/2006/relationships/hyperlink" Target="https://www.immunize.org/catg.d/p4205.pdf" TargetMode="External"/><Relationship Id="rId7" Type="http://schemas.openxmlformats.org/officeDocument/2006/relationships/hyperlink" Target="https://www.cdc.gov/mmwr/preview/mmwrhtml/rr5517a1.htm" TargetMode="External"/><Relationship Id="rId8" Type="http://schemas.openxmlformats.org/officeDocument/2006/relationships/hyperlink" Target="https://labblog.uofmhealth.org/body-work/new-study-emphasizes-harm-of-vaccine-refus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ugDLVPCehYs"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375" y="3052075"/>
            <a:ext cx="2951400" cy="529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Vaccines:</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Impact &amp; Influence</a:t>
            </a:r>
            <a:endParaRPr/>
          </a:p>
        </p:txBody>
      </p:sp>
      <p:pic>
        <p:nvPicPr>
          <p:cNvPr id="61" name="Google Shape;61;p13"/>
          <p:cNvPicPr preferRelativeResize="0"/>
          <p:nvPr/>
        </p:nvPicPr>
        <p:blipFill>
          <a:blip r:embed="rId3">
            <a:alphaModFix/>
          </a:blip>
          <a:stretch>
            <a:fillRect/>
          </a:stretch>
        </p:blipFill>
        <p:spPr>
          <a:xfrm>
            <a:off x="3567525" y="1360925"/>
            <a:ext cx="2008951" cy="1691149"/>
          </a:xfrm>
          <a:prstGeom prst="rect">
            <a:avLst/>
          </a:prstGeom>
          <a:noFill/>
          <a:ln>
            <a:noFill/>
          </a:ln>
          <a:effectLst>
            <a:outerShdw blurRad="514350" rotWithShape="0" algn="bl" dir="13320000" dist="95250">
              <a:schemeClr val="accent5">
                <a:alpha val="31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265500" y="724200"/>
            <a:ext cx="4045200" cy="20676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There are Different </a:t>
            </a:r>
            <a:endParaRPr/>
          </a:p>
          <a:p>
            <a:pPr indent="0" lvl="0" marL="0" rtl="0" algn="ctr">
              <a:spcBef>
                <a:spcPts val="0"/>
              </a:spcBef>
              <a:spcAft>
                <a:spcPts val="0"/>
              </a:spcAft>
              <a:buNone/>
            </a:pPr>
            <a:r>
              <a:rPr lang="en"/>
              <a:t>Types?</a:t>
            </a:r>
            <a:endParaRPr/>
          </a:p>
        </p:txBody>
      </p:sp>
      <p:sp>
        <p:nvSpPr>
          <p:cNvPr id="117" name="Google Shape;117;p22"/>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a:t>
            </a:r>
            <a:endParaRPr/>
          </a:p>
          <a:p>
            <a:pPr indent="0" lvl="0" marL="0" rtl="0" algn="ctr">
              <a:spcBef>
                <a:spcPts val="0"/>
              </a:spcBef>
              <a:spcAft>
                <a:spcPts val="0"/>
              </a:spcAft>
              <a:buNone/>
            </a:pPr>
            <a:r>
              <a:rPr lang="en"/>
              <a:t>Sarah</a:t>
            </a:r>
            <a:endParaRPr/>
          </a:p>
        </p:txBody>
      </p:sp>
      <p:pic>
        <p:nvPicPr>
          <p:cNvPr id="118" name="Google Shape;118;p22"/>
          <p:cNvPicPr preferRelativeResize="0"/>
          <p:nvPr/>
        </p:nvPicPr>
        <p:blipFill>
          <a:blip r:embed="rId3">
            <a:alphaModFix/>
          </a:blip>
          <a:stretch>
            <a:fillRect/>
          </a:stretch>
        </p:blipFill>
        <p:spPr>
          <a:xfrm>
            <a:off x="5796450" y="259000"/>
            <a:ext cx="2795400" cy="1899000"/>
          </a:xfrm>
          <a:prstGeom prst="rect">
            <a:avLst/>
          </a:prstGeom>
          <a:noFill/>
          <a:ln cap="flat" cmpd="sng" w="76200">
            <a:solidFill>
              <a:schemeClr val="dk2"/>
            </a:solidFill>
            <a:prstDash val="solid"/>
            <a:round/>
            <a:headEnd len="sm" w="sm" type="none"/>
            <a:tailEnd len="sm" w="sm" type="none"/>
          </a:ln>
        </p:spPr>
      </p:pic>
      <p:pic>
        <p:nvPicPr>
          <p:cNvPr id="119" name="Google Shape;119;p22"/>
          <p:cNvPicPr preferRelativeResize="0"/>
          <p:nvPr/>
        </p:nvPicPr>
        <p:blipFill>
          <a:blip r:embed="rId4">
            <a:alphaModFix/>
          </a:blip>
          <a:stretch>
            <a:fillRect/>
          </a:stretch>
        </p:blipFill>
        <p:spPr>
          <a:xfrm>
            <a:off x="7098384" y="2158096"/>
            <a:ext cx="1493616" cy="2137703"/>
          </a:xfrm>
          <a:prstGeom prst="rect">
            <a:avLst/>
          </a:prstGeom>
          <a:noFill/>
          <a:ln cap="flat" cmpd="sng" w="76200">
            <a:solidFill>
              <a:schemeClr val="dk2"/>
            </a:solidFill>
            <a:prstDash val="solid"/>
            <a:round/>
            <a:headEnd len="sm" w="sm" type="none"/>
            <a:tailEnd len="sm" w="sm" type="none"/>
          </a:ln>
        </p:spPr>
      </p:pic>
      <p:pic>
        <p:nvPicPr>
          <p:cNvPr id="120" name="Google Shape;120;p22"/>
          <p:cNvPicPr preferRelativeResize="0"/>
          <p:nvPr/>
        </p:nvPicPr>
        <p:blipFill rotWithShape="1">
          <a:blip r:embed="rId5">
            <a:alphaModFix/>
          </a:blip>
          <a:srcRect b="0" l="3520" r="-3520" t="0"/>
          <a:stretch/>
        </p:blipFill>
        <p:spPr>
          <a:xfrm>
            <a:off x="5796450" y="2158095"/>
            <a:ext cx="1301936" cy="2137699"/>
          </a:xfrm>
          <a:prstGeom prst="rect">
            <a:avLst/>
          </a:prstGeom>
          <a:noFill/>
          <a:ln cap="flat" cmpd="sng" w="762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a:t>
            </a:r>
            <a:endParaRPr/>
          </a:p>
        </p:txBody>
      </p:sp>
      <p:sp>
        <p:nvSpPr>
          <p:cNvPr id="126" name="Google Shape;126;p23"/>
          <p:cNvSpPr txBox="1"/>
          <p:nvPr/>
        </p:nvSpPr>
        <p:spPr>
          <a:xfrm>
            <a:off x="1013400" y="262950"/>
            <a:ext cx="7117200" cy="4617600"/>
          </a:xfrm>
          <a:prstGeom prst="rect">
            <a:avLst/>
          </a:prstGeom>
          <a:noFill/>
          <a:ln>
            <a:noFill/>
          </a:ln>
          <a:effectLst>
            <a:outerShdw blurRad="300038" rotWithShape="0" algn="bl" dir="5400000" dist="2476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chemeClr val="lt1"/>
                </a:solidFill>
                <a:latin typeface="Lato"/>
                <a:ea typeface="Lato"/>
                <a:cs typeface="Lato"/>
                <a:sym typeface="Lato"/>
              </a:rPr>
              <a:t>Pathogen, mRNA Vaccine</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25"/>
                                        </p:tgtEl>
                                      </p:cBhvr>
                                    </p:animEffect>
                                    <p:set>
                                      <p:cBhvr>
                                        <p:cTn dur="1" fill="hold">
                                          <p:stCondLst>
                                            <p:cond delay="1000"/>
                                          </p:stCondLst>
                                        </p:cTn>
                                        <p:tgtEl>
                                          <p:spTgt spid="125"/>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500"/>
                                        <p:tgtEl>
                                          <p:spTgt spid="126"/>
                                        </p:tgtEl>
                                        <p:attrNameLst>
                                          <p:attrName>ppt_w</p:attrName>
                                        </p:attrNameLst>
                                      </p:cBhvr>
                                      <p:tavLst>
                                        <p:tav fmla="" tm="0">
                                          <p:val>
                                            <p:strVal val="0"/>
                                          </p:val>
                                        </p:tav>
                                        <p:tav fmla="" tm="100000">
                                          <p:val>
                                            <p:strVal val="#ppt_w"/>
                                          </p:val>
                                        </p:tav>
                                      </p:tavLst>
                                    </p:anim>
                                    <p:anim calcmode="lin" valueType="num">
                                      <p:cBhvr additive="base">
                                        <p:cTn dur="15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132" name="Google Shape;132;p24"/>
          <p:cNvSpPr txBox="1"/>
          <p:nvPr>
            <p:ph idx="1" type="body"/>
          </p:nvPr>
        </p:nvSpPr>
        <p:spPr>
          <a:xfrm>
            <a:off x="506700" y="1172525"/>
            <a:ext cx="8130600" cy="3267300"/>
          </a:xfrm>
          <a:prstGeom prst="rect">
            <a:avLst/>
          </a:prstGeom>
        </p:spPr>
        <p:txBody>
          <a:bodyPr anchorCtr="0" anchor="t" bIns="91425" lIns="91425" spcFirstLastPara="1" rIns="91425" wrap="square" tIns="91425">
            <a:normAutofit lnSpcReduction="20000"/>
          </a:bodyPr>
          <a:lstStyle/>
          <a:p>
            <a:pPr indent="-406400" lvl="0" marL="457200" rtl="0" algn="l">
              <a:spcBef>
                <a:spcPts val="0"/>
              </a:spcBef>
              <a:spcAft>
                <a:spcPts val="0"/>
              </a:spcAft>
              <a:buSzPts val="2800"/>
              <a:buChar char="●"/>
            </a:pPr>
            <a:r>
              <a:rPr lang="en" sz="2800"/>
              <a:t>Pathogen: a microorganism, virus, or bacteria that has potential to cause disease</a:t>
            </a:r>
            <a:endParaRPr sz="2800"/>
          </a:p>
          <a:p>
            <a:pPr indent="-406400" lvl="0" marL="457200" rtl="0" algn="l">
              <a:spcBef>
                <a:spcPts val="0"/>
              </a:spcBef>
              <a:spcAft>
                <a:spcPts val="0"/>
              </a:spcAft>
              <a:buSzPts val="2800"/>
              <a:buChar char="●"/>
            </a:pPr>
            <a:r>
              <a:rPr lang="en" sz="2800"/>
              <a:t>Live: Weakened state (Chickenpox)</a:t>
            </a:r>
            <a:endParaRPr sz="2800"/>
          </a:p>
          <a:p>
            <a:pPr indent="-406400" lvl="0" marL="457200" rtl="0" algn="l">
              <a:spcBef>
                <a:spcPts val="0"/>
              </a:spcBef>
              <a:spcAft>
                <a:spcPts val="0"/>
              </a:spcAft>
              <a:buSzPts val="2800"/>
              <a:buChar char="●"/>
            </a:pPr>
            <a:r>
              <a:rPr lang="en" sz="2800"/>
              <a:t>Inactivated: Pathogen Killed/Series Vaccinations (Rabies)</a:t>
            </a:r>
            <a:endParaRPr sz="2800"/>
          </a:p>
          <a:p>
            <a:pPr indent="-406400" lvl="0" marL="457200" rtl="0" algn="l">
              <a:spcBef>
                <a:spcPts val="0"/>
              </a:spcBef>
              <a:spcAft>
                <a:spcPts val="0"/>
              </a:spcAft>
              <a:buSzPts val="2800"/>
              <a:buChar char="●"/>
            </a:pPr>
            <a:r>
              <a:rPr lang="en" sz="2800"/>
              <a:t>mRNA: No actual pathogen/No risk to become infected by vaccine (Covid-19)</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265500" y="1250700"/>
            <a:ext cx="4045200" cy="15408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
              <a:t>When Should We Get Them?</a:t>
            </a:r>
            <a:endParaRPr/>
          </a:p>
        </p:txBody>
      </p:sp>
      <p:sp>
        <p:nvSpPr>
          <p:cNvPr id="138" name="Google Shape;138;p25"/>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a:t>
            </a:r>
            <a:endParaRPr/>
          </a:p>
          <a:p>
            <a:pPr indent="0" lvl="0" marL="0" rtl="0" algn="ctr">
              <a:spcBef>
                <a:spcPts val="0"/>
              </a:spcBef>
              <a:spcAft>
                <a:spcPts val="0"/>
              </a:spcAft>
              <a:buNone/>
            </a:pPr>
            <a:r>
              <a:rPr lang="en"/>
              <a:t>Annika</a:t>
            </a:r>
            <a:endParaRPr/>
          </a:p>
        </p:txBody>
      </p:sp>
      <p:pic>
        <p:nvPicPr>
          <p:cNvPr id="139" name="Google Shape;139;p25"/>
          <p:cNvPicPr preferRelativeResize="0"/>
          <p:nvPr/>
        </p:nvPicPr>
        <p:blipFill>
          <a:blip r:embed="rId3">
            <a:alphaModFix/>
          </a:blip>
          <a:stretch>
            <a:fillRect/>
          </a:stretch>
        </p:blipFill>
        <p:spPr>
          <a:xfrm>
            <a:off x="4709600" y="171975"/>
            <a:ext cx="2725754" cy="1540800"/>
          </a:xfrm>
          <a:prstGeom prst="rect">
            <a:avLst/>
          </a:prstGeom>
          <a:noFill/>
          <a:ln>
            <a:noFill/>
          </a:ln>
        </p:spPr>
      </p:pic>
      <p:pic>
        <p:nvPicPr>
          <p:cNvPr id="140" name="Google Shape;140;p25"/>
          <p:cNvPicPr preferRelativeResize="0"/>
          <p:nvPr/>
        </p:nvPicPr>
        <p:blipFill>
          <a:blip r:embed="rId4">
            <a:alphaModFix/>
          </a:blip>
          <a:stretch>
            <a:fillRect/>
          </a:stretch>
        </p:blipFill>
        <p:spPr>
          <a:xfrm>
            <a:off x="6808150" y="1117825"/>
            <a:ext cx="1656950" cy="1453924"/>
          </a:xfrm>
          <a:prstGeom prst="rect">
            <a:avLst/>
          </a:prstGeom>
          <a:noFill/>
          <a:ln>
            <a:noFill/>
          </a:ln>
        </p:spPr>
      </p:pic>
      <p:pic>
        <p:nvPicPr>
          <p:cNvPr id="141" name="Google Shape;141;p25"/>
          <p:cNvPicPr preferRelativeResize="0"/>
          <p:nvPr/>
        </p:nvPicPr>
        <p:blipFill>
          <a:blip r:embed="rId5">
            <a:alphaModFix/>
          </a:blip>
          <a:stretch>
            <a:fillRect/>
          </a:stretch>
        </p:blipFill>
        <p:spPr>
          <a:xfrm>
            <a:off x="5456175" y="2240350"/>
            <a:ext cx="1744674" cy="2034726"/>
          </a:xfrm>
          <a:prstGeom prst="rect">
            <a:avLst/>
          </a:prstGeom>
          <a:noFill/>
          <a:ln>
            <a:noFill/>
          </a:ln>
        </p:spPr>
      </p:pic>
      <p:pic>
        <p:nvPicPr>
          <p:cNvPr id="142" name="Google Shape;142;p25"/>
          <p:cNvPicPr preferRelativeResize="0"/>
          <p:nvPr/>
        </p:nvPicPr>
        <p:blipFill>
          <a:blip r:embed="rId6">
            <a:alphaModFix/>
          </a:blip>
          <a:stretch>
            <a:fillRect/>
          </a:stretch>
        </p:blipFill>
        <p:spPr>
          <a:xfrm>
            <a:off x="6808149" y="3689575"/>
            <a:ext cx="1500826" cy="1125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900"/>
                                        <p:tgtEl>
                                          <p:spTgt spid="139"/>
                                        </p:tgtEl>
                                        <p:attrNameLst>
                                          <p:attrName>ppt_x</p:attrName>
                                        </p:attrNameLst>
                                      </p:cBhvr>
                                      <p:tavLst>
                                        <p:tav fmla="" tm="0">
                                          <p:val>
                                            <p:strVal val="#ppt_x-1"/>
                                          </p:val>
                                        </p:tav>
                                        <p:tav fmla="" tm="100000">
                                          <p:val>
                                            <p:strVal val="#ppt_x"/>
                                          </p:val>
                                        </p:tav>
                                      </p:tavLst>
                                    </p:anim>
                                  </p:childTnLst>
                                </p:cTn>
                              </p:par>
                            </p:childTnLst>
                          </p:cTn>
                        </p:par>
                        <p:par>
                          <p:cTn fill="hold">
                            <p:stCondLst>
                              <p:cond delay="900"/>
                            </p:stCondLst>
                            <p:childTnLst>
                              <p:par>
                                <p:cTn fill="hold" nodeType="afterEffect" presetClass="entr" presetID="2" presetSubtype="2">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600"/>
                                        <p:tgtEl>
                                          <p:spTgt spid="140"/>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How do vaccines work with your child’s immune system to fight infections? Learn more here: https://www.cdc.gov/vaccines/parents/childhood-vaccines  &#10; &#10;Join baby Jack and his #parents as they find out how #vaccines help train your baby’s immune system to help prevent disease in this #HowVaccinesWork video. &#10; &#10;Vaccines contain a small number of weakened or dead antigens, the parts of germs that cause a baby’s immune system to go to work. After babies receive a vaccine, their immune system will remember that antigen and attack it if it ever enters the body again. Vaccines only contain a tiny fraction of the antigens that babies encounter in their everyday surroundings.  &#10; &#10;It may take a few weeks for a vaccine to start working. Babies may also need more doses later to protect them. That’s why the recommended immunization schedule exists: it’s designed to give babies the best protection against 14 serious diseases by two years old.  &#10; &#10;Learn more about #childhood immunizations by visiting https://www.cdc.gov/vaccines/parents/childhood-vaccines or talk with your child’s doctor.&#10;&#10;Comments on this video are allowed in accordance with our comment policy:&#10;http://www.cdc.gov/SocialMedia/Tools/CommentPolicy.html &#10;&#10;This video can also be viewed at&#10;https://www.cdc.gov/vaccines/videos/low-res/CDC_How_Vaccines_Work_Script2_LowRes.mp4" id="147" name="Google Shape;147;p26" title="How do vaccines help babies fight infections? | How Vaccines Work">
            <a:hlinkClick r:id="rId3"/>
          </p:cNvPr>
          <p:cNvPicPr preferRelativeResize="0"/>
          <p:nvPr/>
        </p:nvPicPr>
        <p:blipFill>
          <a:blip r:embed="rId4">
            <a:alphaModFix/>
          </a:blip>
          <a:stretch>
            <a:fillRect/>
          </a:stretch>
        </p:blipFill>
        <p:spPr>
          <a:xfrm>
            <a:off x="1337563" y="145925"/>
            <a:ext cx="6468875" cy="485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153" name="Google Shape;153;p27"/>
          <p:cNvSpPr txBox="1"/>
          <p:nvPr>
            <p:ph idx="1" type="body"/>
          </p:nvPr>
        </p:nvSpPr>
        <p:spPr>
          <a:xfrm>
            <a:off x="506700" y="1172525"/>
            <a:ext cx="6966300" cy="31581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Protect child from deadly diseases</a:t>
            </a:r>
            <a:endParaRPr sz="2800"/>
          </a:p>
          <a:p>
            <a:pPr indent="-406400" lvl="0" marL="457200" rtl="0" algn="l">
              <a:spcBef>
                <a:spcPts val="0"/>
              </a:spcBef>
              <a:spcAft>
                <a:spcPts val="0"/>
              </a:spcAft>
              <a:buSzPts val="2800"/>
              <a:buChar char="●"/>
            </a:pPr>
            <a:r>
              <a:rPr lang="en" sz="2800"/>
              <a:t>Polio</a:t>
            </a:r>
            <a:endParaRPr sz="2800"/>
          </a:p>
          <a:p>
            <a:pPr indent="-406400" lvl="0" marL="457200" rtl="0" algn="l">
              <a:spcBef>
                <a:spcPts val="0"/>
              </a:spcBef>
              <a:spcAft>
                <a:spcPts val="0"/>
              </a:spcAft>
              <a:buSzPts val="2800"/>
              <a:buChar char="●"/>
            </a:pPr>
            <a:r>
              <a:rPr lang="en" sz="2800"/>
              <a:t>Milk is to the bones as vaccines are to baby immune systems</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265500" y="724200"/>
            <a:ext cx="4045200" cy="20673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happens if we don’t get them?</a:t>
            </a:r>
            <a:endParaRPr/>
          </a:p>
        </p:txBody>
      </p:sp>
      <p:sp>
        <p:nvSpPr>
          <p:cNvPr id="159" name="Google Shape;159;p28"/>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a:t>
            </a:r>
            <a:endParaRPr/>
          </a:p>
          <a:p>
            <a:pPr indent="0" lvl="0" marL="0" rtl="0" algn="ctr">
              <a:spcBef>
                <a:spcPts val="0"/>
              </a:spcBef>
              <a:spcAft>
                <a:spcPts val="0"/>
              </a:spcAft>
              <a:buNone/>
            </a:pPr>
            <a:r>
              <a:rPr lang="en"/>
              <a:t>Shannon</a:t>
            </a:r>
            <a:endParaRPr/>
          </a:p>
        </p:txBody>
      </p:sp>
      <p:pic>
        <p:nvPicPr>
          <p:cNvPr id="160" name="Google Shape;160;p28"/>
          <p:cNvPicPr preferRelativeResize="0"/>
          <p:nvPr/>
        </p:nvPicPr>
        <p:blipFill rotWithShape="1">
          <a:blip r:embed="rId3">
            <a:alphaModFix/>
          </a:blip>
          <a:srcRect b="0" l="26101" r="28481" t="0"/>
          <a:stretch/>
        </p:blipFill>
        <p:spPr>
          <a:xfrm>
            <a:off x="5753225" y="516363"/>
            <a:ext cx="2563800" cy="4110900"/>
          </a:xfrm>
          <a:prstGeom prst="bevel">
            <a:avLst>
              <a:gd fmla="val 12500"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509550" y="1672650"/>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Keywords</a:t>
            </a:r>
            <a:endParaRPr/>
          </a:p>
        </p:txBody>
      </p:sp>
      <p:sp>
        <p:nvSpPr>
          <p:cNvPr id="166" name="Google Shape;166;p29"/>
          <p:cNvSpPr txBox="1"/>
          <p:nvPr/>
        </p:nvSpPr>
        <p:spPr>
          <a:xfrm>
            <a:off x="1287000" y="1001700"/>
            <a:ext cx="6570000" cy="3140100"/>
          </a:xfrm>
          <a:prstGeom prst="rect">
            <a:avLst/>
          </a:prstGeom>
          <a:noFill/>
          <a:ln>
            <a:noFill/>
          </a:ln>
          <a:effectLst>
            <a:outerShdw blurRad="385763" rotWithShape="0" algn="bl" dir="5400000" dist="38100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chemeClr val="lt1"/>
                </a:solidFill>
                <a:latin typeface="Lato"/>
                <a:ea typeface="Lato"/>
                <a:cs typeface="Lato"/>
                <a:sym typeface="Lato"/>
              </a:rPr>
              <a:t> Measles, Pertussis</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65"/>
                                        </p:tgtEl>
                                      </p:cBhvr>
                                    </p:animEffect>
                                    <p:set>
                                      <p:cBhvr>
                                        <p:cTn dur="1" fill="hold">
                                          <p:stCondLst>
                                            <p:cond delay="1000"/>
                                          </p:stCondLst>
                                        </p:cTn>
                                        <p:tgtEl>
                                          <p:spTgt spid="165"/>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ppt_w</p:attrName>
                                        </p:attrNameLst>
                                      </p:cBhvr>
                                      <p:tavLst>
                                        <p:tav fmla="" tm="0">
                                          <p:val>
                                            <p:strVal val="0"/>
                                          </p:val>
                                        </p:tav>
                                        <p:tav fmla="" tm="100000">
                                          <p:val>
                                            <p:strVal val="#ppt_w"/>
                                          </p:val>
                                        </p:tav>
                                      </p:tavLst>
                                    </p:anim>
                                    <p:anim calcmode="lin" valueType="num">
                                      <p:cBhvr additive="base">
                                        <p:cTn dur="1000"/>
                                        <p:tgtEl>
                                          <p:spTgt spid="1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172" name="Google Shape;172;p30"/>
          <p:cNvSpPr txBox="1"/>
          <p:nvPr>
            <p:ph idx="1" type="body"/>
          </p:nvPr>
        </p:nvSpPr>
        <p:spPr>
          <a:xfrm>
            <a:off x="311700" y="1152475"/>
            <a:ext cx="7427100" cy="28809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2014: 667 measles cases in 27 U.S. States</a:t>
            </a:r>
            <a:endParaRPr sz="2800"/>
          </a:p>
          <a:p>
            <a:pPr indent="-406400" lvl="0" marL="457200" rtl="0" algn="l">
              <a:spcBef>
                <a:spcPts val="0"/>
              </a:spcBef>
              <a:spcAft>
                <a:spcPts val="0"/>
              </a:spcAft>
              <a:buSzPts val="2800"/>
              <a:buChar char="●"/>
            </a:pPr>
            <a:r>
              <a:rPr lang="en" sz="2800"/>
              <a:t>Over 50% of cases </a:t>
            </a:r>
            <a:r>
              <a:rPr lang="en" sz="2800"/>
              <a:t>occurred</a:t>
            </a:r>
            <a:r>
              <a:rPr lang="en" sz="2800"/>
              <a:t> among unvaccinated individuals</a:t>
            </a:r>
            <a:endParaRPr sz="2800"/>
          </a:p>
          <a:p>
            <a:pPr indent="-406400" lvl="0" marL="457200" rtl="0" algn="l">
              <a:spcBef>
                <a:spcPts val="0"/>
              </a:spcBef>
              <a:spcAft>
                <a:spcPts val="0"/>
              </a:spcAft>
              <a:buSzPts val="2800"/>
              <a:buChar char="●"/>
            </a:pPr>
            <a:r>
              <a:rPr lang="en" sz="2800"/>
              <a:t>Pertussis: Whooping Cough</a:t>
            </a:r>
            <a:endParaRPr sz="2800"/>
          </a:p>
          <a:p>
            <a:pPr indent="0" lvl="0" marL="457200" rtl="0" algn="l">
              <a:spcBef>
                <a:spcPts val="1200"/>
              </a:spcBef>
              <a:spcAft>
                <a:spcPts val="1200"/>
              </a:spcAft>
              <a:buNone/>
            </a:pPr>
            <a:r>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265500" y="1203800"/>
            <a:ext cx="4045200" cy="15879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
              <a:t>Possible Complications?</a:t>
            </a:r>
            <a:endParaRPr/>
          </a:p>
        </p:txBody>
      </p:sp>
      <p:sp>
        <p:nvSpPr>
          <p:cNvPr id="178" name="Google Shape;178;p31"/>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a:t>
            </a:r>
            <a:endParaRPr/>
          </a:p>
          <a:p>
            <a:pPr indent="0" lvl="0" marL="0" rtl="0" algn="ctr">
              <a:spcBef>
                <a:spcPts val="0"/>
              </a:spcBef>
              <a:spcAft>
                <a:spcPts val="0"/>
              </a:spcAft>
              <a:buNone/>
            </a:pPr>
            <a:r>
              <a:rPr lang="en"/>
              <a:t>Shelby </a:t>
            </a:r>
            <a:endParaRPr/>
          </a:p>
        </p:txBody>
      </p:sp>
      <p:pic>
        <p:nvPicPr>
          <p:cNvPr id="179" name="Google Shape;179;p31"/>
          <p:cNvPicPr preferRelativeResize="0"/>
          <p:nvPr/>
        </p:nvPicPr>
        <p:blipFill>
          <a:blip r:embed="rId3">
            <a:alphaModFix/>
          </a:blip>
          <a:stretch>
            <a:fillRect/>
          </a:stretch>
        </p:blipFill>
        <p:spPr>
          <a:xfrm>
            <a:off x="4572000" y="0"/>
            <a:ext cx="4571999"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80">
                <a:solidFill>
                  <a:schemeClr val="accent2"/>
                </a:solidFill>
              </a:rPr>
              <a:t>Welcome to the Lesson</a:t>
            </a:r>
            <a:endParaRPr sz="3280">
              <a:solidFill>
                <a:schemeClr val="accent2"/>
              </a:solidFill>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i="1" lang="en" sz="2300"/>
              <a:t>We’re a collection of ODU students from various backgrounds. Today we’ll be teaching you all about viruses!! </a:t>
            </a:r>
            <a:endParaRPr b="1" i="1" sz="2300"/>
          </a:p>
        </p:txBody>
      </p:sp>
      <p:pic>
        <p:nvPicPr>
          <p:cNvPr id="68" name="Google Shape;68;p14"/>
          <p:cNvPicPr preferRelativeResize="0"/>
          <p:nvPr/>
        </p:nvPicPr>
        <p:blipFill rotWithShape="1">
          <a:blip r:embed="rId3">
            <a:alphaModFix/>
          </a:blip>
          <a:srcRect b="-5496" l="0" r="0" t="0"/>
          <a:stretch/>
        </p:blipFill>
        <p:spPr>
          <a:xfrm>
            <a:off x="1632900" y="2375550"/>
            <a:ext cx="5878200" cy="2580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a:t>
            </a:r>
            <a:endParaRPr/>
          </a:p>
        </p:txBody>
      </p:sp>
      <p:sp>
        <p:nvSpPr>
          <p:cNvPr id="185" name="Google Shape;185;p32"/>
          <p:cNvSpPr txBox="1"/>
          <p:nvPr/>
        </p:nvSpPr>
        <p:spPr>
          <a:xfrm>
            <a:off x="144450" y="262950"/>
            <a:ext cx="8855100" cy="4617600"/>
          </a:xfrm>
          <a:prstGeom prst="rect">
            <a:avLst/>
          </a:prstGeom>
          <a:noFill/>
          <a:ln>
            <a:noFill/>
          </a:ln>
          <a:effectLst>
            <a:outerShdw blurRad="485775" rotWithShape="0" algn="bl" dir="5400000" dist="180975">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chemeClr val="lt1"/>
                </a:solidFill>
                <a:latin typeface="Lato"/>
                <a:ea typeface="Lato"/>
                <a:cs typeface="Lato"/>
                <a:sym typeface="Lato"/>
              </a:rPr>
              <a:t>Idiopathic </a:t>
            </a:r>
            <a:r>
              <a:rPr lang="en" sz="8100">
                <a:solidFill>
                  <a:schemeClr val="lt1"/>
                </a:solidFill>
                <a:latin typeface="Lato"/>
                <a:ea typeface="Lato"/>
                <a:cs typeface="Lato"/>
                <a:sym typeface="Lato"/>
              </a:rPr>
              <a:t>Thrombocytopenic</a:t>
            </a:r>
            <a:r>
              <a:rPr lang="en" sz="9600">
                <a:solidFill>
                  <a:schemeClr val="lt1"/>
                </a:solidFill>
                <a:latin typeface="Lato"/>
                <a:ea typeface="Lato"/>
                <a:cs typeface="Lato"/>
                <a:sym typeface="Lato"/>
              </a:rPr>
              <a:t> Purpura</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84"/>
                                        </p:tgtEl>
                                      </p:cBhvr>
                                    </p:animEffect>
                                    <p:set>
                                      <p:cBhvr>
                                        <p:cTn dur="1" fill="hold">
                                          <p:stCondLst>
                                            <p:cond delay="1000"/>
                                          </p:stCondLst>
                                        </p:cTn>
                                        <p:tgtEl>
                                          <p:spTgt spid="184"/>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500"/>
                                        <p:tgtEl>
                                          <p:spTgt spid="185"/>
                                        </p:tgtEl>
                                        <p:attrNameLst>
                                          <p:attrName>ppt_w</p:attrName>
                                        </p:attrNameLst>
                                      </p:cBhvr>
                                      <p:tavLst>
                                        <p:tav fmla="" tm="0">
                                          <p:val>
                                            <p:strVal val="0"/>
                                          </p:val>
                                        </p:tav>
                                        <p:tav fmla="" tm="100000">
                                          <p:val>
                                            <p:strVal val="#ppt_w"/>
                                          </p:val>
                                        </p:tav>
                                      </p:tavLst>
                                    </p:anim>
                                    <p:anim calcmode="lin" valueType="num">
                                      <p:cBhvr additive="base">
                                        <p:cTn dur="1500"/>
                                        <p:tgtEl>
                                          <p:spTgt spid="1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191" name="Google Shape;191;p33"/>
          <p:cNvSpPr txBox="1"/>
          <p:nvPr>
            <p:ph idx="1" type="body"/>
          </p:nvPr>
        </p:nvSpPr>
        <p:spPr>
          <a:xfrm>
            <a:off x="311700" y="1152475"/>
            <a:ext cx="8622000" cy="36057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Minor: Pain, Redness &amp; Swelling at the injection site, Fever, Malaise, Headache</a:t>
            </a:r>
            <a:endParaRPr sz="2800"/>
          </a:p>
          <a:p>
            <a:pPr indent="-406400" lvl="0" marL="457200" rtl="0" algn="l">
              <a:spcBef>
                <a:spcPts val="0"/>
              </a:spcBef>
              <a:spcAft>
                <a:spcPts val="0"/>
              </a:spcAft>
              <a:buSzPts val="2800"/>
              <a:buChar char="●"/>
            </a:pPr>
            <a:r>
              <a:rPr lang="en" sz="2800"/>
              <a:t>Severe: Anaphylaxis, Idiopathic thrombocytopenic purpura, Narcolepsy</a:t>
            </a:r>
            <a:endParaRPr sz="2800"/>
          </a:p>
          <a:p>
            <a:pPr indent="-406400" lvl="0" marL="457200" rtl="0" algn="l">
              <a:spcBef>
                <a:spcPts val="0"/>
              </a:spcBef>
              <a:spcAft>
                <a:spcPts val="0"/>
              </a:spcAft>
              <a:buSzPts val="2800"/>
              <a:buChar char="●"/>
            </a:pPr>
            <a:r>
              <a:rPr lang="en" sz="2800"/>
              <a:t>Idiopathic thrombocytopenic purpura: Measles/Autoimmune condition (1/24,000 doses)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265500" y="1172525"/>
            <a:ext cx="4045200" cy="16191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
              <a:t>Present Day Applications</a:t>
            </a:r>
            <a:endParaRPr/>
          </a:p>
        </p:txBody>
      </p:sp>
      <p:sp>
        <p:nvSpPr>
          <p:cNvPr id="197" name="Google Shape;197;p34"/>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 Makayla</a:t>
            </a:r>
            <a:endParaRPr/>
          </a:p>
        </p:txBody>
      </p:sp>
      <p:pic>
        <p:nvPicPr>
          <p:cNvPr id="198" name="Google Shape;198;p34"/>
          <p:cNvPicPr preferRelativeResize="0"/>
          <p:nvPr/>
        </p:nvPicPr>
        <p:blipFill>
          <a:blip r:embed="rId3">
            <a:alphaModFix/>
          </a:blip>
          <a:stretch>
            <a:fillRect/>
          </a:stretch>
        </p:blipFill>
        <p:spPr>
          <a:xfrm>
            <a:off x="5150975" y="422125"/>
            <a:ext cx="3555276" cy="3555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700"/>
                                        <p:tgtEl>
                                          <p:spTgt spid="198"/>
                                        </p:tgtEl>
                                        <p:attrNameLst>
                                          <p:attrName>ppt_w</p:attrName>
                                        </p:attrNameLst>
                                      </p:cBhvr>
                                      <p:tavLst>
                                        <p:tav fmla="" tm="0">
                                          <p:val>
                                            <p:strVal val="0"/>
                                          </p:val>
                                        </p:tav>
                                        <p:tav fmla="" tm="100000">
                                          <p:val>
                                            <p:strVal val="#ppt_w"/>
                                          </p:val>
                                        </p:tav>
                                      </p:tavLst>
                                    </p:anim>
                                    <p:anim calcmode="lin" valueType="num">
                                      <p:cBhvr additive="base">
                                        <p:cTn dur="700"/>
                                        <p:tgtEl>
                                          <p:spTgt spid="198"/>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19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775325" y="1672650"/>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Keywords</a:t>
            </a:r>
            <a:endParaRPr/>
          </a:p>
        </p:txBody>
      </p:sp>
      <p:sp>
        <p:nvSpPr>
          <p:cNvPr id="204" name="Google Shape;204;p35"/>
          <p:cNvSpPr txBox="1"/>
          <p:nvPr/>
        </p:nvSpPr>
        <p:spPr>
          <a:xfrm>
            <a:off x="1302600" y="1740600"/>
            <a:ext cx="6538800" cy="1662300"/>
          </a:xfrm>
          <a:prstGeom prst="rect">
            <a:avLst/>
          </a:prstGeom>
          <a:noFill/>
          <a:ln>
            <a:noFill/>
          </a:ln>
          <a:effectLst>
            <a:outerShdw blurRad="300038" rotWithShape="0" algn="bl" dir="5400000" dist="161925">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chemeClr val="lt1"/>
                </a:solidFill>
                <a:latin typeface="Lato"/>
                <a:ea typeface="Lato"/>
                <a:cs typeface="Lato"/>
                <a:sym typeface="Lato"/>
              </a:rPr>
              <a:t>Pandemic</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03"/>
                                        </p:tgtEl>
                                      </p:cBhvr>
                                    </p:animEffect>
                                    <p:set>
                                      <p:cBhvr>
                                        <p:cTn dur="1" fill="hold">
                                          <p:stCondLst>
                                            <p:cond delay="1000"/>
                                          </p:stCondLst>
                                        </p:cTn>
                                        <p:tgtEl>
                                          <p:spTgt spid="203"/>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300"/>
                                        <p:tgtEl>
                                          <p:spTgt spid="204"/>
                                        </p:tgtEl>
                                        <p:attrNameLst>
                                          <p:attrName>ppt_w</p:attrName>
                                        </p:attrNameLst>
                                      </p:cBhvr>
                                      <p:tavLst>
                                        <p:tav fmla="" tm="0">
                                          <p:val>
                                            <p:strVal val="0"/>
                                          </p:val>
                                        </p:tav>
                                        <p:tav fmla="" tm="100000">
                                          <p:val>
                                            <p:strVal val="#ppt_w"/>
                                          </p:val>
                                        </p:tav>
                                      </p:tavLst>
                                    </p:anim>
                                    <p:anim calcmode="lin" valueType="num">
                                      <p:cBhvr additive="base">
                                        <p:cTn dur="1300"/>
                                        <p:tgtEl>
                                          <p:spTgt spid="2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210" name="Google Shape;210;p36"/>
          <p:cNvSpPr txBox="1"/>
          <p:nvPr>
            <p:ph idx="1" type="body"/>
          </p:nvPr>
        </p:nvSpPr>
        <p:spPr>
          <a:xfrm>
            <a:off x="311700" y="1017450"/>
            <a:ext cx="8622000" cy="11043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Overall attack rate</a:t>
            </a:r>
            <a:endParaRPr sz="2800"/>
          </a:p>
          <a:p>
            <a:pPr indent="-406400" lvl="1" marL="914400" rtl="0" algn="l">
              <a:spcBef>
                <a:spcPts val="0"/>
              </a:spcBef>
              <a:spcAft>
                <a:spcPts val="0"/>
              </a:spcAft>
              <a:buSzPts val="2800"/>
              <a:buChar char="○"/>
            </a:pPr>
            <a:r>
              <a:rPr lang="en" sz="2800"/>
              <a:t>9% to 4.6%</a:t>
            </a:r>
            <a:endParaRPr sz="2800"/>
          </a:p>
        </p:txBody>
      </p:sp>
      <p:sp>
        <p:nvSpPr>
          <p:cNvPr id="211" name="Google Shape;211;p36"/>
          <p:cNvSpPr txBox="1"/>
          <p:nvPr/>
        </p:nvSpPr>
        <p:spPr>
          <a:xfrm>
            <a:off x="311700" y="1956150"/>
            <a:ext cx="7980900" cy="6156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2"/>
              </a:buClr>
              <a:buSzPts val="2800"/>
              <a:buFont typeface="Lato"/>
              <a:buChar char="●"/>
            </a:pPr>
            <a:r>
              <a:rPr lang="en" sz="2800">
                <a:solidFill>
                  <a:schemeClr val="dk2"/>
                </a:solidFill>
                <a:latin typeface="Lato"/>
                <a:ea typeface="Lato"/>
                <a:cs typeface="Lato"/>
                <a:sym typeface="Lato"/>
              </a:rPr>
              <a:t>Non-ICU hospitalization decreased by 63.5%</a:t>
            </a:r>
            <a:endParaRPr/>
          </a:p>
        </p:txBody>
      </p:sp>
      <p:sp>
        <p:nvSpPr>
          <p:cNvPr id="212" name="Google Shape;212;p36"/>
          <p:cNvSpPr txBox="1"/>
          <p:nvPr/>
        </p:nvSpPr>
        <p:spPr>
          <a:xfrm>
            <a:off x="311700" y="2454975"/>
            <a:ext cx="8268300" cy="10497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2"/>
              </a:buClr>
              <a:buSzPts val="2800"/>
              <a:buFont typeface="Lato"/>
              <a:buChar char="●"/>
            </a:pPr>
            <a:r>
              <a:rPr lang="en" sz="2800">
                <a:solidFill>
                  <a:schemeClr val="dk2"/>
                </a:solidFill>
                <a:latin typeface="Lato"/>
                <a:ea typeface="Lato"/>
                <a:cs typeface="Lato"/>
                <a:sym typeface="Lato"/>
              </a:rPr>
              <a:t>ICU hospitalization were reduced by 65.6%</a:t>
            </a:r>
            <a:endParaRPr sz="2800">
              <a:solidFill>
                <a:schemeClr val="dk2"/>
              </a:solidFill>
              <a:latin typeface="Lato"/>
              <a:ea typeface="Lato"/>
              <a:cs typeface="Lato"/>
              <a:sym typeface="Lato"/>
            </a:endParaRPr>
          </a:p>
          <a:p>
            <a:pPr indent="0" lvl="0" marL="457200" rtl="0" algn="l">
              <a:lnSpc>
                <a:spcPct val="115000"/>
              </a:lnSpc>
              <a:spcBef>
                <a:spcPts val="1200"/>
              </a:spcBef>
              <a:spcAft>
                <a:spcPts val="1200"/>
              </a:spcAft>
              <a:buNone/>
            </a:pPr>
            <a:r>
              <a:t/>
            </a:r>
            <a:endParaRPr/>
          </a:p>
        </p:txBody>
      </p:sp>
      <p:sp>
        <p:nvSpPr>
          <p:cNvPr id="213" name="Google Shape;213;p36"/>
          <p:cNvSpPr txBox="1"/>
          <p:nvPr/>
        </p:nvSpPr>
        <p:spPr>
          <a:xfrm>
            <a:off x="311700" y="2947525"/>
            <a:ext cx="7557000" cy="6156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2"/>
              </a:buClr>
              <a:buSzPts val="2800"/>
              <a:buFont typeface="Lato"/>
              <a:buChar char="●"/>
            </a:pPr>
            <a:r>
              <a:rPr lang="en" sz="2800">
                <a:solidFill>
                  <a:schemeClr val="dk2"/>
                </a:solidFill>
                <a:latin typeface="Lato"/>
                <a:ea typeface="Lato"/>
                <a:cs typeface="Lato"/>
                <a:sym typeface="Lato"/>
              </a:rPr>
              <a:t>Deaths by 69.3%</a:t>
            </a:r>
            <a:endParaRPr/>
          </a:p>
        </p:txBody>
      </p:sp>
      <p:sp>
        <p:nvSpPr>
          <p:cNvPr id="214" name="Google Shape;214;p36"/>
          <p:cNvSpPr txBox="1"/>
          <p:nvPr/>
        </p:nvSpPr>
        <p:spPr>
          <a:xfrm>
            <a:off x="311700" y="3510450"/>
            <a:ext cx="7716300" cy="6156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2"/>
              </a:buClr>
              <a:buSzPts val="2800"/>
              <a:buFont typeface="Lato"/>
              <a:buChar char="●"/>
            </a:pPr>
            <a:r>
              <a:rPr lang="en" sz="2800">
                <a:solidFill>
                  <a:schemeClr val="dk2"/>
                </a:solidFill>
                <a:latin typeface="Lato"/>
                <a:ea typeface="Lato"/>
                <a:cs typeface="Lato"/>
                <a:sym typeface="Lato"/>
              </a:rPr>
              <a:t>Only </a:t>
            </a:r>
            <a:r>
              <a:rPr b="1" i="1" lang="en" sz="2800" u="sng">
                <a:solidFill>
                  <a:schemeClr val="dk2"/>
                </a:solidFill>
                <a:latin typeface="Lato"/>
                <a:ea typeface="Lato"/>
                <a:cs typeface="Lato"/>
                <a:sym typeface="Lato"/>
              </a:rPr>
              <a:t>40 %</a:t>
            </a:r>
            <a:r>
              <a:rPr lang="en" sz="2800">
                <a:solidFill>
                  <a:schemeClr val="dk2"/>
                </a:solidFill>
                <a:latin typeface="Lato"/>
                <a:ea typeface="Lato"/>
                <a:cs typeface="Lato"/>
                <a:sym typeface="Lato"/>
              </a:rPr>
              <a:t> of the population is vaccinated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1000"/>
                                        <p:tgtEl>
                                          <p:spTgt spid="2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311700" y="870625"/>
            <a:ext cx="8520600" cy="246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7200">
                <a:solidFill>
                  <a:srgbClr val="000000"/>
                </a:solidFill>
                <a:latin typeface="Amatic SC"/>
                <a:ea typeface="Amatic SC"/>
                <a:cs typeface="Amatic SC"/>
                <a:sym typeface="Amatic SC"/>
              </a:rPr>
              <a:t>“Everything is theoretically impossible, until it is done”</a:t>
            </a:r>
            <a:endParaRPr i="1" sz="7200">
              <a:solidFill>
                <a:srgbClr val="000000"/>
              </a:solidFill>
              <a:latin typeface="Amatic SC"/>
              <a:ea typeface="Amatic SC"/>
              <a:cs typeface="Amatic SC"/>
              <a:sym typeface="Amatic SC"/>
            </a:endParaRPr>
          </a:p>
        </p:txBody>
      </p:sp>
      <p:sp>
        <p:nvSpPr>
          <p:cNvPr id="220" name="Google Shape;220;p37"/>
          <p:cNvSpPr txBox="1"/>
          <p:nvPr>
            <p:ph idx="1" type="body"/>
          </p:nvPr>
        </p:nvSpPr>
        <p:spPr>
          <a:xfrm>
            <a:off x="2583750" y="4068075"/>
            <a:ext cx="3976500" cy="49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-Robert A. Heinlein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2400"/>
                                        <p:tgtEl>
                                          <p:spTgt spid="219"/>
                                        </p:tgtEl>
                                        <p:attrNameLst>
                                          <p:attrName>ppt_w</p:attrName>
                                        </p:attrNameLst>
                                      </p:cBhvr>
                                      <p:tavLst>
                                        <p:tav fmla="" tm="0">
                                          <p:val>
                                            <p:strVal val="0"/>
                                          </p:val>
                                        </p:tav>
                                        <p:tav fmla="" tm="100000">
                                          <p:val>
                                            <p:strVal val="#ppt_w"/>
                                          </p:val>
                                        </p:tav>
                                      </p:tavLst>
                                    </p:anim>
                                    <p:anim calcmode="lin" valueType="num">
                                      <p:cBhvr additive="base">
                                        <p:cTn dur="2400"/>
                                        <p:tgtEl>
                                          <p:spTgt spid="21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1546350" y="1649550"/>
            <a:ext cx="6051300" cy="184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780">
                <a:solidFill>
                  <a:schemeClr val="accent1"/>
                </a:solidFill>
              </a:rPr>
              <a:t>Any </a:t>
            </a:r>
            <a:endParaRPr sz="4780">
              <a:solidFill>
                <a:schemeClr val="accent1"/>
              </a:solidFill>
            </a:endParaRPr>
          </a:p>
          <a:p>
            <a:pPr indent="0" lvl="0" marL="0" rtl="0" algn="ctr">
              <a:spcBef>
                <a:spcPts val="0"/>
              </a:spcBef>
              <a:spcAft>
                <a:spcPts val="0"/>
              </a:spcAft>
              <a:buSzPts val="990"/>
              <a:buNone/>
            </a:pPr>
            <a:r>
              <a:rPr lang="en" sz="4780">
                <a:solidFill>
                  <a:schemeClr val="accent1"/>
                </a:solidFill>
              </a:rPr>
              <a:t>Questions?</a:t>
            </a:r>
            <a:endParaRPr sz="478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2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Sources: Websites and Citations</a:t>
            </a:r>
            <a:endParaRPr>
              <a:solidFill>
                <a:schemeClr val="lt1"/>
              </a:solidFill>
            </a:endParaRPr>
          </a:p>
        </p:txBody>
      </p:sp>
      <p:sp>
        <p:nvSpPr>
          <p:cNvPr id="231" name="Google Shape;231;p39"/>
          <p:cNvSpPr txBox="1"/>
          <p:nvPr>
            <p:ph idx="1" type="body"/>
          </p:nvPr>
        </p:nvSpPr>
        <p:spPr>
          <a:xfrm>
            <a:off x="311700" y="1152475"/>
            <a:ext cx="4201800" cy="3416400"/>
          </a:xfrm>
          <a:prstGeom prst="rect">
            <a:avLst/>
          </a:prstGeom>
        </p:spPr>
        <p:txBody>
          <a:bodyPr anchorCtr="0" anchor="t" bIns="91425" lIns="91425" spcFirstLastPara="1" rIns="91425" wrap="square" tIns="91425">
            <a:normAutofit/>
          </a:bodyPr>
          <a:lstStyle/>
          <a:p>
            <a:pPr indent="-292100" lvl="0" marL="457200" rtl="0" algn="l">
              <a:spcBef>
                <a:spcPts val="120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3">
                  <a:extLst>
                    <a:ext uri="{A12FA001-AC4F-418D-AE19-62706E023703}">
                      <ahyp:hlinkClr val="tx"/>
                    </a:ext>
                  </a:extLst>
                </a:hlinkClick>
              </a:rPr>
              <a:t>https://www.immune.org.nz/vaccines/vaccine-development/brief-history-vaccination</a:t>
            </a:r>
            <a:r>
              <a:rPr lang="en" sz="1000">
                <a:solidFill>
                  <a:schemeClr val="accent1"/>
                </a:solidFill>
                <a:latin typeface="Arial"/>
                <a:ea typeface="Arial"/>
                <a:cs typeface="Arial"/>
                <a:sym typeface="Arial"/>
              </a:rPr>
              <a:t> </a:t>
            </a:r>
            <a:endParaRPr sz="1000">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4">
                  <a:extLst>
                    <a:ext uri="{A12FA001-AC4F-418D-AE19-62706E023703}">
                      <ahyp:hlinkClr val="tx"/>
                    </a:ext>
                  </a:extLst>
                </a:hlinkClick>
              </a:rPr>
              <a:t>https://www.cdc.gov/vaccines/vpd/varicella/public/index.html</a:t>
            </a:r>
            <a:endParaRPr sz="1000" u="sng">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5">
                  <a:extLst>
                    <a:ext uri="{A12FA001-AC4F-418D-AE19-62706E023703}">
                      <ahyp:hlinkClr val="tx"/>
                    </a:ext>
                  </a:extLst>
                </a:hlinkClick>
              </a:rPr>
              <a:t>https://www.historyofvaccines.org/timeline/all</a:t>
            </a:r>
            <a:endParaRPr sz="1000" u="sng">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6">
                  <a:extLst>
                    <a:ext uri="{A12FA001-AC4F-418D-AE19-62706E023703}">
                      <ahyp:hlinkClr val="tx"/>
                    </a:ext>
                  </a:extLst>
                </a:hlinkClick>
              </a:rPr>
              <a:t>https://www.immunize.org/catg.d/p4205.pdf</a:t>
            </a:r>
            <a:endParaRPr sz="1000" u="sng">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7">
                  <a:extLst>
                    <a:ext uri="{A12FA001-AC4F-418D-AE19-62706E023703}">
                      <ahyp:hlinkClr val="tx"/>
                    </a:ext>
                  </a:extLst>
                </a:hlinkClick>
              </a:rPr>
              <a:t>https://www.cdc.gov/mmwr/preview/mmwrhtml/rr5517a1.htm</a:t>
            </a:r>
            <a:endParaRPr sz="1000" u="sng">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8">
                  <a:extLst>
                    <a:ext uri="{A12FA001-AC4F-418D-AE19-62706E023703}">
                      <ahyp:hlinkClr val="tx"/>
                    </a:ext>
                  </a:extLst>
                </a:hlinkClick>
              </a:rPr>
              <a:t>https://labblog.uofmhealth.org/body-work/new-study-emphasizes-harm-of-vaccine-refusals</a:t>
            </a:r>
            <a:endParaRPr sz="1000" u="sng">
              <a:solidFill>
                <a:schemeClr val="accent1"/>
              </a:solidFill>
              <a:latin typeface="Arial"/>
              <a:ea typeface="Arial"/>
              <a:cs typeface="Arial"/>
              <a:sym typeface="Arial"/>
            </a:endParaRPr>
          </a:p>
          <a:p>
            <a:pPr indent="-292100" lvl="0" marL="457200" rtl="0" algn="l">
              <a:spcBef>
                <a:spcPts val="0"/>
              </a:spcBef>
              <a:spcAft>
                <a:spcPts val="0"/>
              </a:spcAft>
              <a:buClr>
                <a:schemeClr val="accent1"/>
              </a:buClr>
              <a:buSzPts val="1000"/>
              <a:buFont typeface="Arial"/>
              <a:buChar char="●"/>
            </a:pPr>
            <a:r>
              <a:rPr lang="en" sz="1000" u="sng">
                <a:solidFill>
                  <a:schemeClr val="accent1"/>
                </a:solidFill>
                <a:latin typeface="Arial"/>
                <a:ea typeface="Arial"/>
                <a:cs typeface="Arial"/>
                <a:sym typeface="Arial"/>
                <a:hlinkClick r:id="rId9">
                  <a:extLst>
                    <a:ext uri="{A12FA001-AC4F-418D-AE19-62706E023703}">
                      <ahyp:hlinkClr val="tx"/>
                    </a:ext>
                  </a:extLst>
                </a:hlinkClick>
              </a:rPr>
              <a:t>https://www.ncbi.nlm.nih.gov/pmc/articles/PMC5007135/</a:t>
            </a:r>
            <a:endParaRPr sz="1000" u="sng">
              <a:solidFill>
                <a:schemeClr val="accent1"/>
              </a:solidFill>
              <a:latin typeface="Arial"/>
              <a:ea typeface="Arial"/>
              <a:cs typeface="Arial"/>
              <a:sym typeface="Arial"/>
            </a:endParaRPr>
          </a:p>
          <a:p>
            <a:pPr indent="0" lvl="0" marL="0" rtl="0" algn="l">
              <a:spcBef>
                <a:spcPts val="1200"/>
              </a:spcBef>
              <a:spcAft>
                <a:spcPts val="1200"/>
              </a:spcAft>
              <a:buNone/>
            </a:pPr>
            <a:r>
              <a:t/>
            </a:r>
            <a:endParaRPr>
              <a:solidFill>
                <a:schemeClr val="accent1"/>
              </a:solidFill>
            </a:endParaRPr>
          </a:p>
        </p:txBody>
      </p:sp>
      <p:sp>
        <p:nvSpPr>
          <p:cNvPr id="232" name="Google Shape;232;p39"/>
          <p:cNvSpPr txBox="1"/>
          <p:nvPr>
            <p:ph idx="2" type="body"/>
          </p:nvPr>
        </p:nvSpPr>
        <p:spPr>
          <a:xfrm>
            <a:off x="4089600" y="1152475"/>
            <a:ext cx="4742700" cy="3416400"/>
          </a:xfrm>
          <a:prstGeom prst="rect">
            <a:avLst/>
          </a:prstGeom>
        </p:spPr>
        <p:txBody>
          <a:bodyPr anchorCtr="0" anchor="t" bIns="91425" lIns="91425" spcFirstLastPara="1" rIns="91425" wrap="square" tIns="91425">
            <a:normAutofit/>
          </a:bodyPr>
          <a:lstStyle/>
          <a:p>
            <a:pPr indent="-292100" lvl="1" marL="914400" rtl="0" algn="l">
              <a:spcBef>
                <a:spcPts val="1200"/>
              </a:spcBef>
              <a:spcAft>
                <a:spcPts val="0"/>
              </a:spcAft>
              <a:buClr>
                <a:srgbClr val="000000"/>
              </a:buClr>
              <a:buSzPts val="1000"/>
              <a:buFont typeface="Arial"/>
              <a:buChar char="●"/>
            </a:pPr>
            <a:r>
              <a:rPr lang="en" sz="1000">
                <a:solidFill>
                  <a:srgbClr val="000000"/>
                </a:solidFill>
                <a:latin typeface="Arial"/>
                <a:ea typeface="Arial"/>
                <a:cs typeface="Arial"/>
                <a:sym typeface="Arial"/>
              </a:rPr>
              <a:t>Office of Infectious Disease and HIV/AIDS Policy (OIDP). (2021, May 4). </a:t>
            </a:r>
            <a:r>
              <a:rPr i="1" lang="en" sz="1000">
                <a:solidFill>
                  <a:srgbClr val="000000"/>
                </a:solidFill>
                <a:latin typeface="Arial"/>
                <a:ea typeface="Arial"/>
                <a:cs typeface="Arial"/>
                <a:sym typeface="Arial"/>
              </a:rPr>
              <a:t>Vaccine types</a:t>
            </a:r>
            <a:r>
              <a:rPr lang="en" sz="1000">
                <a:solidFill>
                  <a:srgbClr val="000000"/>
                </a:solidFill>
                <a:latin typeface="Arial"/>
                <a:ea typeface="Arial"/>
                <a:cs typeface="Arial"/>
                <a:sym typeface="Arial"/>
              </a:rPr>
              <a:t>. HHS.gov. Retrieved October 14, 2021, from https://www.hhs.gov/immunization/basics/types/ind</a:t>
            </a:r>
            <a:r>
              <a:rPr lang="en" sz="1000">
                <a:solidFill>
                  <a:schemeClr val="accent1"/>
                </a:solidFill>
                <a:latin typeface="Arial"/>
                <a:ea typeface="Arial"/>
                <a:cs typeface="Arial"/>
                <a:sym typeface="Arial"/>
              </a:rPr>
              <a:t>ex.html. </a:t>
            </a:r>
            <a:endParaRPr sz="1000">
              <a:solidFill>
                <a:schemeClr val="accent1"/>
              </a:solidFill>
              <a:latin typeface="Arial"/>
              <a:ea typeface="Arial"/>
              <a:cs typeface="Arial"/>
              <a:sym typeface="Arial"/>
            </a:endParaRPr>
          </a:p>
          <a:p>
            <a:pPr indent="-292100" lvl="1" marL="914400" rtl="0" algn="l">
              <a:spcBef>
                <a:spcPts val="0"/>
              </a:spcBef>
              <a:spcAft>
                <a:spcPts val="0"/>
              </a:spcAft>
              <a:buClr>
                <a:schemeClr val="accent1"/>
              </a:buClr>
              <a:buSzPts val="1000"/>
              <a:buFont typeface="Arial"/>
              <a:buChar char="●"/>
            </a:pPr>
            <a:r>
              <a:rPr lang="en" sz="1000">
                <a:solidFill>
                  <a:schemeClr val="accent1"/>
                </a:solidFill>
                <a:latin typeface="Arial"/>
                <a:ea typeface="Arial"/>
                <a:cs typeface="Arial"/>
                <a:sym typeface="Arial"/>
              </a:rPr>
              <a:t> </a:t>
            </a:r>
            <a:r>
              <a:rPr i="1" lang="en" sz="1000">
                <a:solidFill>
                  <a:schemeClr val="accent1"/>
                </a:solidFill>
                <a:latin typeface="Arial"/>
                <a:ea typeface="Arial"/>
                <a:cs typeface="Arial"/>
                <a:sym typeface="Arial"/>
              </a:rPr>
              <a:t>Live Virus Vaccine</a:t>
            </a:r>
            <a:r>
              <a:rPr lang="en" sz="1000">
                <a:solidFill>
                  <a:schemeClr val="accent1"/>
                </a:solidFill>
                <a:latin typeface="Arial"/>
                <a:ea typeface="Arial"/>
                <a:cs typeface="Arial"/>
                <a:sym typeface="Arial"/>
              </a:rPr>
              <a:t>. National Cancer Institute. (n.d.). Retrieved October 14, 2021, from https://www.cancer.gov/publications/dictionaries/cancer-terms/def/live-virus-vaccine. </a:t>
            </a:r>
            <a:endParaRPr sz="1000">
              <a:solidFill>
                <a:schemeClr val="accent1"/>
              </a:solidFill>
              <a:latin typeface="Arial"/>
              <a:ea typeface="Arial"/>
              <a:cs typeface="Arial"/>
              <a:sym typeface="Arial"/>
            </a:endParaRPr>
          </a:p>
          <a:p>
            <a:pPr indent="-292100" lvl="1" marL="9144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Pollard, A.J., Bijker, E.M. A guide to vaccinology: from basic principles to new developments. </a:t>
            </a:r>
            <a:r>
              <a:rPr i="1" lang="en" sz="1000">
                <a:solidFill>
                  <a:srgbClr val="000000"/>
                </a:solidFill>
                <a:latin typeface="Arial"/>
                <a:ea typeface="Arial"/>
                <a:cs typeface="Arial"/>
                <a:sym typeface="Arial"/>
              </a:rPr>
              <a:t>Nat Rev Immunol</a:t>
            </a:r>
            <a:r>
              <a:rPr lang="en" sz="1000">
                <a:solidFill>
                  <a:srgbClr val="000000"/>
                </a:solidFill>
                <a:latin typeface="Arial"/>
                <a:ea typeface="Arial"/>
                <a:cs typeface="Arial"/>
                <a:sym typeface="Arial"/>
              </a:rPr>
              <a:t> 21, 83–100 (2021). https://doi.org/10.1038/s41577-020-00479-7</a:t>
            </a:r>
            <a:endParaRPr sz="10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65500" y="1107950"/>
            <a:ext cx="4045200" cy="168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Where do Vaccines Come From?</a:t>
            </a:r>
            <a:endParaRPr>
              <a:solidFill>
                <a:srgbClr val="000000"/>
              </a:solidFill>
            </a:endParaRPr>
          </a:p>
        </p:txBody>
      </p:sp>
      <p:sp>
        <p:nvSpPr>
          <p:cNvPr id="74" name="Google Shape;74;p15"/>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Presented by: </a:t>
            </a:r>
            <a:endParaRPr/>
          </a:p>
          <a:p>
            <a:pPr indent="0" lvl="0" marL="0" rtl="0" algn="l">
              <a:spcBef>
                <a:spcPts val="0"/>
              </a:spcBef>
              <a:spcAft>
                <a:spcPts val="0"/>
              </a:spcAft>
              <a:buNone/>
            </a:pPr>
            <a:r>
              <a:rPr lang="en"/>
              <a:t>Savannah</a:t>
            </a:r>
            <a:endParaRPr/>
          </a:p>
        </p:txBody>
      </p:sp>
      <p:pic>
        <p:nvPicPr>
          <p:cNvPr descr="Cartoon Earth PNG Images | Vector and PSD Files | Free Download on Pngtree" id="75" name="Google Shape;75;p15"/>
          <p:cNvPicPr preferRelativeResize="0"/>
          <p:nvPr/>
        </p:nvPicPr>
        <p:blipFill rotWithShape="1">
          <a:blip r:embed="rId3">
            <a:alphaModFix/>
          </a:blip>
          <a:srcRect b="13802" l="11366" r="11359" t="10319"/>
          <a:stretch/>
        </p:blipFill>
        <p:spPr>
          <a:xfrm>
            <a:off x="5523975" y="851750"/>
            <a:ext cx="3208800" cy="31509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500" fill="hold"/>
                                        <p:tgtEl>
                                          <p:spTgt spid="7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a:t>
            </a:r>
            <a:endParaRPr/>
          </a:p>
        </p:txBody>
      </p:sp>
      <p:sp>
        <p:nvSpPr>
          <p:cNvPr id="81" name="Google Shape;81;p16"/>
          <p:cNvSpPr txBox="1"/>
          <p:nvPr/>
        </p:nvSpPr>
        <p:spPr>
          <a:xfrm>
            <a:off x="2460200" y="752925"/>
            <a:ext cx="4534200" cy="3140100"/>
          </a:xfrm>
          <a:prstGeom prst="rect">
            <a:avLst/>
          </a:prstGeom>
          <a:noFill/>
          <a:ln>
            <a:noFill/>
          </a:ln>
          <a:effectLst>
            <a:outerShdw blurRad="271463" rotWithShape="0" algn="bl" dir="5400000" dist="22860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9600">
                <a:solidFill>
                  <a:schemeClr val="lt1"/>
                </a:solidFill>
                <a:latin typeface="Lato"/>
                <a:ea typeface="Lato"/>
                <a:cs typeface="Lato"/>
                <a:sym typeface="Lato"/>
              </a:rPr>
              <a:t>Edward Jenner</a:t>
            </a:r>
            <a:endParaRPr b="1"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600"/>
                                        <p:tgtEl>
                                          <p:spTgt spid="80"/>
                                        </p:tgtEl>
                                      </p:cBhvr>
                                    </p:animEffect>
                                  </p:childTnLst>
                                </p:cTn>
                              </p:par>
                            </p:childTnLst>
                          </p:cTn>
                        </p:par>
                        <p:par>
                          <p:cTn fill="hold">
                            <p:stCondLst>
                              <p:cond delay="1600"/>
                            </p:stCondLst>
                            <p:childTnLst>
                              <p:par>
                                <p:cTn fill="hold" nodeType="afterEffect" presetClass="exit" presetID="10" presetSubtype="0">
                                  <p:stCondLst>
                                    <p:cond delay="0"/>
                                  </p:stCondLst>
                                  <p:childTnLst>
                                    <p:animEffect filter="fade" transition="out">
                                      <p:cBhvr>
                                        <p:cTn dur="1000"/>
                                        <p:tgtEl>
                                          <p:spTgt spid="80"/>
                                        </p:tgtEl>
                                      </p:cBhvr>
                                    </p:animEffect>
                                    <p:set>
                                      <p:cBhvr>
                                        <p:cTn dur="1" fill="hold">
                                          <p:stCondLst>
                                            <p:cond delay="1000"/>
                                          </p:stCondLst>
                                        </p:cTn>
                                        <p:tgtEl>
                                          <p:spTgt spid="80"/>
                                        </p:tgtEl>
                                        <p:attrNameLst>
                                          <p:attrName>style.visibility</p:attrName>
                                        </p:attrNameLst>
                                      </p:cBhvr>
                                      <p:to>
                                        <p:strVal val="hidden"/>
                                      </p:to>
                                    </p:set>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87" name="Google Shape;87;p17"/>
          <p:cNvSpPr txBox="1"/>
          <p:nvPr>
            <p:ph idx="1" type="body"/>
          </p:nvPr>
        </p:nvSpPr>
        <p:spPr>
          <a:xfrm>
            <a:off x="506700" y="1172525"/>
            <a:ext cx="8130600" cy="3267300"/>
          </a:xfrm>
          <a:prstGeom prst="rect">
            <a:avLst/>
          </a:prstGeom>
        </p:spPr>
        <p:txBody>
          <a:bodyPr anchorCtr="0" anchor="t" bIns="91425" lIns="91425" spcFirstLastPara="1" rIns="91425" wrap="square" tIns="91425">
            <a:normAutofit lnSpcReduction="20000"/>
          </a:bodyPr>
          <a:lstStyle/>
          <a:p>
            <a:pPr indent="-406400" lvl="0" marL="457200" rtl="0" algn="l">
              <a:spcBef>
                <a:spcPts val="0"/>
              </a:spcBef>
              <a:spcAft>
                <a:spcPts val="0"/>
              </a:spcAft>
              <a:buSzPts val="2800"/>
              <a:buChar char="●"/>
            </a:pPr>
            <a:r>
              <a:rPr lang="en" sz="2800"/>
              <a:t>China 1000 CE </a:t>
            </a:r>
            <a:endParaRPr sz="2800"/>
          </a:p>
          <a:p>
            <a:pPr indent="-406400" lvl="0" marL="457200" rtl="0" algn="l">
              <a:spcBef>
                <a:spcPts val="0"/>
              </a:spcBef>
              <a:spcAft>
                <a:spcPts val="0"/>
              </a:spcAft>
              <a:buSzPts val="2800"/>
              <a:buChar char="●"/>
            </a:pPr>
            <a:r>
              <a:rPr lang="en" sz="2800"/>
              <a:t>Practiced in China, Turkey, Egypt</a:t>
            </a:r>
            <a:endParaRPr sz="2800"/>
          </a:p>
          <a:p>
            <a:pPr indent="-406400" lvl="0" marL="457200" rtl="0" algn="l">
              <a:spcBef>
                <a:spcPts val="0"/>
              </a:spcBef>
              <a:spcAft>
                <a:spcPts val="0"/>
              </a:spcAft>
              <a:buSzPts val="2800"/>
              <a:buChar char="●"/>
            </a:pPr>
            <a:r>
              <a:rPr lang="en" sz="2800"/>
              <a:t>Influential Leaders</a:t>
            </a:r>
            <a:endParaRPr sz="2800"/>
          </a:p>
          <a:p>
            <a:pPr indent="-406400" lvl="1" marL="914400" rtl="0" algn="l">
              <a:spcBef>
                <a:spcPts val="0"/>
              </a:spcBef>
              <a:spcAft>
                <a:spcPts val="0"/>
              </a:spcAft>
              <a:buSzPts val="2800"/>
              <a:buChar char="○"/>
            </a:pPr>
            <a:r>
              <a:rPr lang="en" sz="2800"/>
              <a:t>Edward Jenner (Founder of Vaccinology)</a:t>
            </a:r>
            <a:endParaRPr sz="2800"/>
          </a:p>
          <a:p>
            <a:pPr indent="-406400" lvl="1" marL="914400" rtl="0" algn="l">
              <a:spcBef>
                <a:spcPts val="0"/>
              </a:spcBef>
              <a:spcAft>
                <a:spcPts val="0"/>
              </a:spcAft>
              <a:buSzPts val="2800"/>
              <a:buChar char="○"/>
            </a:pPr>
            <a:r>
              <a:rPr lang="en" sz="2800"/>
              <a:t>Louis Pasteur</a:t>
            </a:r>
            <a:endParaRPr sz="2800"/>
          </a:p>
          <a:p>
            <a:pPr indent="-406400" lvl="0" marL="457200" rtl="0" algn="l">
              <a:spcBef>
                <a:spcPts val="0"/>
              </a:spcBef>
              <a:spcAft>
                <a:spcPts val="0"/>
              </a:spcAft>
              <a:buSzPts val="2800"/>
              <a:buChar char="●"/>
            </a:pPr>
            <a:r>
              <a:rPr lang="en" sz="2800"/>
              <a:t>Notable Vaccines: Chicken Pox, Hepatitis, Tdap, </a:t>
            </a:r>
            <a:r>
              <a:rPr lang="en" sz="2800"/>
              <a:t>Meningitis</a:t>
            </a:r>
            <a:r>
              <a:rPr lang="en" sz="2800"/>
              <a:t>, HPV</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65500" y="1107950"/>
            <a:ext cx="4045200" cy="16836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
              <a:t>How Do They Work?</a:t>
            </a:r>
            <a:endParaRPr/>
          </a:p>
        </p:txBody>
      </p:sp>
      <p:sp>
        <p:nvSpPr>
          <p:cNvPr id="93" name="Google Shape;93;p18"/>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 </a:t>
            </a:r>
            <a:endParaRPr/>
          </a:p>
          <a:p>
            <a:pPr indent="0" lvl="0" marL="0" rtl="0" algn="ctr">
              <a:spcBef>
                <a:spcPts val="0"/>
              </a:spcBef>
              <a:spcAft>
                <a:spcPts val="0"/>
              </a:spcAft>
              <a:buNone/>
            </a:pPr>
            <a:r>
              <a:rPr lang="en"/>
              <a:t>Mackenzie</a:t>
            </a:r>
            <a:endParaRPr/>
          </a:p>
        </p:txBody>
      </p:sp>
      <p:pic>
        <p:nvPicPr>
          <p:cNvPr id="94" name="Google Shape;94;p18"/>
          <p:cNvPicPr preferRelativeResize="0"/>
          <p:nvPr/>
        </p:nvPicPr>
        <p:blipFill rotWithShape="1">
          <a:blip r:embed="rId3">
            <a:alphaModFix/>
          </a:blip>
          <a:srcRect b="0" l="22887" r="30678" t="9494"/>
          <a:stretch/>
        </p:blipFill>
        <p:spPr>
          <a:xfrm>
            <a:off x="5536725" y="577700"/>
            <a:ext cx="2780551" cy="3613000"/>
          </a:xfrm>
          <a:prstGeom prst="rect">
            <a:avLst/>
          </a:prstGeom>
          <a:noFill/>
          <a:ln cap="flat" cmpd="sng" w="114300">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Basic explanation on how vaccines work, aimed at encouraging persons to trust and take the COVID-19 vaccine." id="99" name="Google Shape;99;p19" title="How do vaccines work">
            <a:hlinkClick r:id="rId3"/>
          </p:cNvPr>
          <p:cNvPicPr preferRelativeResize="0"/>
          <p:nvPr/>
        </p:nvPicPr>
        <p:blipFill>
          <a:blip r:embed="rId4">
            <a:alphaModFix/>
          </a:blip>
          <a:stretch>
            <a:fillRect/>
          </a:stretch>
        </p:blipFill>
        <p:spPr>
          <a:xfrm>
            <a:off x="1426538" y="212650"/>
            <a:ext cx="6290926" cy="471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787050" y="1735350"/>
            <a:ext cx="7569900" cy="1719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Keyword</a:t>
            </a:r>
            <a:endParaRPr/>
          </a:p>
        </p:txBody>
      </p:sp>
      <p:sp>
        <p:nvSpPr>
          <p:cNvPr id="105" name="Google Shape;105;p20"/>
          <p:cNvSpPr txBox="1"/>
          <p:nvPr/>
        </p:nvSpPr>
        <p:spPr>
          <a:xfrm>
            <a:off x="1762800" y="1025100"/>
            <a:ext cx="5618400" cy="3140100"/>
          </a:xfrm>
          <a:prstGeom prst="rect">
            <a:avLst/>
          </a:prstGeom>
          <a:noFill/>
          <a:ln>
            <a:noFill/>
          </a:ln>
          <a:effectLst>
            <a:outerShdw blurRad="457200" rotWithShape="0" algn="bl" dir="5400000" dist="26670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chemeClr val="lt1"/>
                </a:solidFill>
                <a:latin typeface="Lato"/>
                <a:ea typeface="Lato"/>
                <a:cs typeface="Lato"/>
                <a:sym typeface="Lato"/>
              </a:rPr>
              <a:t>Immunity, Antigen</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04"/>
                                        </p:tgtEl>
                                      </p:cBhvr>
                                    </p:animEffect>
                                    <p:set>
                                      <p:cBhvr>
                                        <p:cTn dur="1" fill="hold">
                                          <p:stCondLst>
                                            <p:cond delay="1000"/>
                                          </p:stCondLst>
                                        </p:cTn>
                                        <p:tgtEl>
                                          <p:spTgt spid="104"/>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800"/>
                                        <p:tgtEl>
                                          <p:spTgt spid="105"/>
                                        </p:tgtEl>
                                        <p:attrNameLst>
                                          <p:attrName>ppt_w</p:attrName>
                                        </p:attrNameLst>
                                      </p:cBhvr>
                                      <p:tavLst>
                                        <p:tav fmla="" tm="0">
                                          <p:val>
                                            <p:strVal val="0"/>
                                          </p:val>
                                        </p:tav>
                                        <p:tav fmla="" tm="100000">
                                          <p:val>
                                            <p:strVal val="#ppt_w"/>
                                          </p:val>
                                        </p:tav>
                                      </p:tavLst>
                                    </p:anim>
                                    <p:anim calcmode="lin" valueType="num">
                                      <p:cBhvr additive="base">
                                        <p:cTn dur="18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solidFill>
                  <a:schemeClr val="accent1"/>
                </a:solidFill>
              </a:rPr>
              <a:t>Information</a:t>
            </a:r>
            <a:endParaRPr sz="3580">
              <a:solidFill>
                <a:schemeClr val="accent1"/>
              </a:solidFill>
            </a:endParaRPr>
          </a:p>
        </p:txBody>
      </p:sp>
      <p:sp>
        <p:nvSpPr>
          <p:cNvPr id="111" name="Google Shape;111;p21"/>
          <p:cNvSpPr txBox="1"/>
          <p:nvPr>
            <p:ph idx="1" type="body"/>
          </p:nvPr>
        </p:nvSpPr>
        <p:spPr>
          <a:xfrm>
            <a:off x="506700" y="1172525"/>
            <a:ext cx="8130600" cy="32673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Protectors in the body</a:t>
            </a:r>
            <a:endParaRPr sz="2800"/>
          </a:p>
          <a:p>
            <a:pPr indent="-406400" lvl="0" marL="457200" rtl="0" algn="l">
              <a:spcBef>
                <a:spcPts val="0"/>
              </a:spcBef>
              <a:spcAft>
                <a:spcPts val="0"/>
              </a:spcAft>
              <a:buSzPts val="2800"/>
              <a:buChar char="●"/>
            </a:pPr>
            <a:r>
              <a:rPr lang="en" sz="2800"/>
              <a:t>Antigen: Create immunity in the body </a:t>
            </a:r>
            <a:endParaRPr sz="2800"/>
          </a:p>
          <a:p>
            <a:pPr indent="-406400" lvl="0" marL="457200" rtl="0" algn="l">
              <a:spcBef>
                <a:spcPts val="0"/>
              </a:spcBef>
              <a:spcAft>
                <a:spcPts val="0"/>
              </a:spcAft>
              <a:buSzPts val="2800"/>
              <a:buChar char="●"/>
            </a:pPr>
            <a:r>
              <a:rPr lang="en" sz="2800"/>
              <a:t>Immunity: Prepare the body for e</a:t>
            </a:r>
            <a:r>
              <a:rPr lang="en" sz="2800"/>
              <a:t>xposure without getting sick</a:t>
            </a:r>
            <a:endParaRPr sz="2800"/>
          </a:p>
          <a:p>
            <a:pPr indent="-406400" lvl="0" marL="457200" rtl="0" algn="l">
              <a:spcBef>
                <a:spcPts val="0"/>
              </a:spcBef>
              <a:spcAft>
                <a:spcPts val="0"/>
              </a:spcAft>
              <a:buSzPts val="2800"/>
              <a:buChar char="●"/>
            </a:pPr>
            <a:r>
              <a:rPr lang="en" sz="2800"/>
              <a:t>Mouth, Needles, and Nasal Spray</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