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4"/>
  </p:notesMasterIdLst>
  <p:sldIdLst>
    <p:sldId id="256" r:id="rId2"/>
    <p:sldId id="266" r:id="rId3"/>
    <p:sldId id="267" r:id="rId4"/>
    <p:sldId id="270" r:id="rId5"/>
    <p:sldId id="271" r:id="rId6"/>
    <p:sldId id="274" r:id="rId7"/>
    <p:sldId id="272" r:id="rId8"/>
    <p:sldId id="273" r:id="rId9"/>
    <p:sldId id="275" r:id="rId10"/>
    <p:sldId id="276" r:id="rId11"/>
    <p:sldId id="277" r:id="rId12"/>
    <p:sldId id="2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D00F"/>
    <a:srgbClr val="25D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37"/>
    <p:restoredTop sz="36234"/>
  </p:normalViewPr>
  <p:slideViewPr>
    <p:cSldViewPr snapToGrid="0" snapToObjects="1">
      <p:cViewPr varScale="1">
        <p:scale>
          <a:sx n="96" d="100"/>
          <a:sy n="96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99321-29D4-AE43-9A79-C7F42764AAEA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1CE2F-1843-874F-85A5-AA7D43482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1CE2F-1843-874F-85A5-AA7D434821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8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1CE2F-1843-874F-85A5-AA7D434821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25CA-4B9D-4420-BB9E-C250DB30E421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7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6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3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8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2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F549-537C-41EC-B9CC-5B6A9AC2A6A7}" type="datetime1">
              <a:rPr lang="en-US" smtClean="0"/>
              <a:t>10/10/21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7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10/10/21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0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10/10/21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1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8F2B-E487-4905-B553-FB649F2B6F23}" type="datetime1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0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C3A7-D6F6-4D38-A7C3-B72967BB81A6}" type="datetime1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0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s.org/article/libraryattributes" TargetMode="External"/><Relationship Id="rId2" Type="http://schemas.openxmlformats.org/officeDocument/2006/relationships/hyperlink" Target="https://www.dumontlibrary.org/dixon-homestead-library-history-about-the-dumont-public-library-in-nj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mdb.org/m.asp?m=7507" TargetMode="External"/><Relationship Id="rId4" Type="http://schemas.openxmlformats.org/officeDocument/2006/relationships/hyperlink" Target="https://oldnorth.church/history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pngall.com/new-jersey-map-png/download/51102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BFA65F-7FF5-714C-9102-093BCECD99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744" y="329033"/>
            <a:ext cx="11456511" cy="6188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16558-B6F7-1F4F-A289-60FD0D42A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985" y="696807"/>
            <a:ext cx="7587650" cy="5111275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Library Visit #2 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</a:rPr>
              <a:t>The Exterior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AF3DB9-A1F0-6A49-8A32-E6A3780A5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3835" y="4356847"/>
            <a:ext cx="4435192" cy="1418388"/>
          </a:xfrm>
        </p:spPr>
        <p:txBody>
          <a:bodyPr anchor="t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r"/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A look at a historic building, </a:t>
            </a:r>
          </a:p>
          <a:p>
            <a:pPr algn="r"/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converted into a library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EDEBC3-882F-1A44-A301-B80B0C70A9D7}"/>
              </a:ext>
            </a:extLst>
          </p:cNvPr>
          <p:cNvSpPr txBox="1">
            <a:spLocks/>
          </p:cNvSpPr>
          <p:nvPr/>
        </p:nvSpPr>
        <p:spPr>
          <a:xfrm>
            <a:off x="853984" y="5469295"/>
            <a:ext cx="5510957" cy="982826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sz="1200" b="1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Old Dominion University | LIBS 608: Foundations of Library &amp; Information Science</a:t>
            </a:r>
          </a:p>
          <a:p>
            <a:pPr algn="l">
              <a:lnSpc>
                <a:spcPct val="120000"/>
              </a:lnSpc>
            </a:pP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</a:rPr>
              <a:t>Dr. Dawn Betts-Green | October 8, 2021| Christen Governale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554067-3691-5E43-BD9D-0CD7F8E21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75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4018-21CF-0E46-A7F4-BD6DEDB0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Grounds</a:t>
            </a:r>
          </a:p>
        </p:txBody>
      </p:sp>
      <p:pic>
        <p:nvPicPr>
          <p:cNvPr id="5" name="Content Placeholder 4" descr="A picture containing outdoor, building, grass, ground&#10;&#10;Description automatically generated">
            <a:extLst>
              <a:ext uri="{FF2B5EF4-FFF2-40B4-BE49-F238E27FC236}">
                <a16:creationId xmlns:a16="http://schemas.microsoft.com/office/drawing/2014/main" id="{4F966F91-0ADA-7742-B527-F991C2C6B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0569" y="918231"/>
            <a:ext cx="3544658" cy="2658494"/>
          </a:xfrm>
        </p:spPr>
      </p:pic>
      <p:pic>
        <p:nvPicPr>
          <p:cNvPr id="7" name="Picture 6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8DEF3E25-7D23-E14C-96ED-871E4158A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18231"/>
            <a:ext cx="3561570" cy="2671177"/>
          </a:xfrm>
          <a:prstGeom prst="rect">
            <a:avLst/>
          </a:prstGeom>
        </p:spPr>
      </p:pic>
      <p:pic>
        <p:nvPicPr>
          <p:cNvPr id="9" name="Picture 8" descr="A bench in a yard&#10;&#10;Description automatically generated with low confidence">
            <a:extLst>
              <a:ext uri="{FF2B5EF4-FFF2-40B4-BE49-F238E27FC236}">
                <a16:creationId xmlns:a16="http://schemas.microsoft.com/office/drawing/2014/main" id="{71CFE575-40F8-C946-8137-9C41C91DE4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1"/>
          <a:stretch/>
        </p:blipFill>
        <p:spPr>
          <a:xfrm>
            <a:off x="6096000" y="3906983"/>
            <a:ext cx="3561570" cy="2556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C0D46-27B0-5240-9DE6-BA18C2DDE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569" y="3906983"/>
            <a:ext cx="3544658" cy="25564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1C3754-A917-6145-B95E-58831A7E5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C82BD-9236-4848-AA77-669C132CD6D6}"/>
              </a:ext>
            </a:extLst>
          </p:cNvPr>
          <p:cNvSpPr txBox="1"/>
          <p:nvPr/>
        </p:nvSpPr>
        <p:spPr>
          <a:xfrm>
            <a:off x="5181602" y="1667435"/>
            <a:ext cx="84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0D5A7-5ED2-904B-B1BF-51306A5FE81C}"/>
              </a:ext>
            </a:extLst>
          </p:cNvPr>
          <p:cNvSpPr txBox="1"/>
          <p:nvPr/>
        </p:nvSpPr>
        <p:spPr>
          <a:xfrm>
            <a:off x="5247469" y="5000558"/>
            <a:ext cx="842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42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8"/>
    </mc:Choice>
    <mc:Fallback xmlns="">
      <p:transition spd="slow" advTm="2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EADA-072F-CB45-85ED-562CC0F5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8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Conclusion</a:t>
            </a:r>
          </a:p>
        </p:txBody>
      </p:sp>
      <p:pic>
        <p:nvPicPr>
          <p:cNvPr id="7" name="Picture 6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CDF23757-63E5-CB4E-8AEC-511ECA34B1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2406" y="-2626940"/>
            <a:ext cx="3427308" cy="1211188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E6CE96-FBBD-9C4C-8598-EC6908284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5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8"/>
    </mc:Choice>
    <mc:Fallback xmlns="">
      <p:transition spd="slow" advTm="29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A4B7-27A2-C743-95C5-96C3E4FE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64" y="105492"/>
            <a:ext cx="9118136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876CE-86A8-904B-83E6-1B138918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298711"/>
            <a:ext cx="10396595" cy="4717148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Dixon Homestead Library. (n.d.) About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https://www.dumontlibrary.org/dixon-homestead-library-history-about-the-dumont-public-library-in-nj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How to Make your Library Great. (January 1, 2009) 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</a:rPr>
              <a:t>Project for Public Spaces.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hlinkClick r:id="rId3"/>
              </a:rPr>
              <a:t>https://www.pps.org/article/libraryattributes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Old North Reformed Church. (n.d.)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hlinkClick r:id="rId4"/>
              </a:rPr>
              <a:t>https://oldnorth.church/history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Rubin, R. E. and Rubin, R. G. (2020). </a:t>
            </a:r>
            <a:r>
              <a:rPr lang="en-US" sz="1400" i="1" dirty="0">
                <a:solidFill>
                  <a:schemeClr val="accent2">
                    <a:lumMod val="50000"/>
                  </a:schemeClr>
                </a:solidFill>
              </a:rPr>
              <a:t>Foundations of Library and Information Science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 (5th ed.). ALA Neal-Schuman</a:t>
            </a:r>
          </a:p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The Historical Marker Database. (n.d.) Derick Banta House </a:t>
            </a:r>
            <a:r>
              <a:rPr lang="en-US" sz="14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https://www.hmdb.org/m.asp?m=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7507</a:t>
            </a:r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607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5521926-8228-6741-903E-40FE6B8628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29789" y="2003125"/>
            <a:ext cx="4357750" cy="3732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41DDA0-F702-CB47-9FE6-CD06E5B1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64" y="384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Location of Dixon Homestead Library in Dumont, NJ </a:t>
            </a:r>
            <a:endParaRPr lang="en-US" sz="3200" dirty="0"/>
          </a:p>
        </p:txBody>
      </p:sp>
      <p:pic>
        <p:nvPicPr>
          <p:cNvPr id="10" name="Content Placeholder 9" descr="Icon&#10;&#10;Description automatically generated">
            <a:extLst>
              <a:ext uri="{FF2B5EF4-FFF2-40B4-BE49-F238E27FC236}">
                <a16:creationId xmlns:a16="http://schemas.microsoft.com/office/drawing/2014/main" id="{1B0AD19A-7BFB-D444-A716-81C476E13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64167" y="1586706"/>
            <a:ext cx="3886359" cy="449006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D8DDCF-B453-8D4D-8E01-9CFFFAD3803F}"/>
              </a:ext>
            </a:extLst>
          </p:cNvPr>
          <p:cNvSpPr txBox="1"/>
          <p:nvPr/>
        </p:nvSpPr>
        <p:spPr>
          <a:xfrm>
            <a:off x="168603" y="6299482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://www.pngall.com/new-jersey-map-png/download/51102"/>
              </a:rPr>
              <a:t>This Photo</a:t>
            </a:r>
            <a:r>
              <a:rPr lang="en-US" sz="900" dirty="0"/>
              <a:t> by </a:t>
            </a:r>
            <a:r>
              <a:rPr lang="en-US" sz="900" dirty="0" err="1"/>
              <a:t>Uknown</a:t>
            </a:r>
            <a:r>
              <a:rPr lang="en-US" sz="900" dirty="0"/>
              <a:t> Author is licensed under </a:t>
            </a:r>
            <a:r>
              <a:rPr lang="en-US" sz="900" dirty="0">
                <a:hlinkClick r:id="rId8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7227AF27-7AB9-0B42-8593-20E74BC2C32E}"/>
              </a:ext>
            </a:extLst>
          </p:cNvPr>
          <p:cNvSpPr/>
          <p:nvPr/>
        </p:nvSpPr>
        <p:spPr>
          <a:xfrm>
            <a:off x="2443560" y="2476813"/>
            <a:ext cx="247675" cy="2875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09ECD0C2-B70C-3E4E-84EE-6A5FEBCF5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0503" y="1690688"/>
            <a:ext cx="3591692" cy="4357752"/>
          </a:xfrm>
          <a:prstGeom prst="rect">
            <a:avLst/>
          </a:prstGeom>
        </p:spPr>
      </p:pic>
      <p:pic>
        <p:nvPicPr>
          <p:cNvPr id="28" name="Picture 2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3F35A0C3-F1E4-1945-8E5F-A6D3F3048C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67399" y="3480911"/>
            <a:ext cx="743902" cy="2628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9F4C2C-C4EE-BF44-A10D-E1C3DBAE0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4"/>
    </mc:Choice>
    <mc:Fallback xmlns="">
      <p:transition spd="slow" advTm="2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with a flag in the front&#10;&#10;Description automatically generated with low confidence">
            <a:extLst>
              <a:ext uri="{FF2B5EF4-FFF2-40B4-BE49-F238E27FC236}">
                <a16:creationId xmlns:a16="http://schemas.microsoft.com/office/drawing/2014/main" id="{22990204-840F-4043-A7FE-E5BFAADF62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63" y="2790244"/>
            <a:ext cx="8251809" cy="3191256"/>
          </a:xfrm>
          <a:prstGeom prst="rect">
            <a:avLst/>
          </a:prstGeom>
        </p:spPr>
      </p:pic>
      <p:pic>
        <p:nvPicPr>
          <p:cNvPr id="9" name="Picture 8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98F61E1E-2D36-BB49-95D0-025A76420E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6197" y="1279366"/>
            <a:ext cx="3406140" cy="5444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41DDA0-F702-CB47-9FE6-CD06E5B1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63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Historical Uniqueness of Dixon Homestead Library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2A4977-4368-CA44-B367-5801B03B2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39"/>
    </mc:Choice>
    <mc:Fallback xmlns="">
      <p:transition spd="slow" advTm="8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1B7980-4678-6D4C-A155-4CC1910A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8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Other Local Points of Interest in Dumont </a:t>
            </a:r>
          </a:p>
        </p:txBody>
      </p:sp>
      <p:pic>
        <p:nvPicPr>
          <p:cNvPr id="7" name="Picture 6" descr="Old North Church - Dumont NJ">
            <a:extLst>
              <a:ext uri="{FF2B5EF4-FFF2-40B4-BE49-F238E27FC236}">
                <a16:creationId xmlns:a16="http://schemas.microsoft.com/office/drawing/2014/main" id="{A252536D-D614-1749-860B-3F9538E5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36322" y="4066396"/>
            <a:ext cx="3425609" cy="25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313EAE9-F51F-BD4F-A2A3-950CC4A0E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9460" y="222398"/>
            <a:ext cx="4390758" cy="64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Old North Church - Dumont NJ">
            <a:extLst>
              <a:ext uri="{FF2B5EF4-FFF2-40B4-BE49-F238E27FC236}">
                <a16:creationId xmlns:a16="http://schemas.microsoft.com/office/drawing/2014/main" id="{28E8D8B3-58EA-444D-A1A4-AB6F352B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7392" y="2007644"/>
            <a:ext cx="3423916" cy="25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191A8-3504-3049-B5DB-D8C1D775D729}"/>
              </a:ext>
            </a:extLst>
          </p:cNvPr>
          <p:cNvSpPr txBox="1"/>
          <p:nvPr/>
        </p:nvSpPr>
        <p:spPr>
          <a:xfrm>
            <a:off x="503583" y="1280021"/>
            <a:ext cx="328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The Old North Church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4F1934-E4D4-2A40-87A4-88FB5C880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2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2"/>
    </mc:Choice>
    <mc:Fallback xmlns="">
      <p:transition spd="slow" advTm="2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road, sky, house&#10;&#10;Description automatically generated">
            <a:extLst>
              <a:ext uri="{FF2B5EF4-FFF2-40B4-BE49-F238E27FC236}">
                <a16:creationId xmlns:a16="http://schemas.microsoft.com/office/drawing/2014/main" id="{D2A0E595-BD29-324C-850E-EDEABB2FE8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315" y="2587282"/>
            <a:ext cx="5388247" cy="37709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E0C560-6D19-3543-A2DE-890D9422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9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Dixon Homestead Library Exterior Building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1B611C-AF11-B946-8155-130C1ED8D4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42" y="2538736"/>
            <a:ext cx="5005952" cy="37544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59374C-0504-744C-911E-741086A9C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FF9E42-FCC0-674C-B4C1-502DA1260738}"/>
              </a:ext>
            </a:extLst>
          </p:cNvPr>
          <p:cNvSpPr txBox="1"/>
          <p:nvPr/>
        </p:nvSpPr>
        <p:spPr>
          <a:xfrm>
            <a:off x="3711388" y="2061881"/>
            <a:ext cx="183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ADDITION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31A1C-839A-554C-BD6E-848AB6D8E52A}"/>
              </a:ext>
            </a:extLst>
          </p:cNvPr>
          <p:cNvSpPr txBox="1"/>
          <p:nvPr/>
        </p:nvSpPr>
        <p:spPr>
          <a:xfrm>
            <a:off x="9796194" y="2127010"/>
            <a:ext cx="183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ADDITION</a:t>
            </a:r>
          </a:p>
        </p:txBody>
      </p:sp>
    </p:spTree>
    <p:extLst>
      <p:ext uri="{BB962C8B-B14F-4D97-AF65-F5344CB8AC3E}">
        <p14:creationId xmlns:p14="http://schemas.microsoft.com/office/powerpoint/2010/main" val="36864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21"/>
    </mc:Choice>
    <mc:Fallback xmlns="">
      <p:transition spd="slow" advTm="5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C121C-28EB-8F46-B992-EDBF5993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2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Bird’s Eye View and Main Entrances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F2EB435-CF5B-4649-AEE1-B51FE88433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043" y="1514735"/>
            <a:ext cx="2360598" cy="1687129"/>
          </a:xfrm>
          <a:prstGeom prst="rect">
            <a:avLst/>
          </a:prstGeom>
        </p:spPr>
      </p:pic>
      <p:pic>
        <p:nvPicPr>
          <p:cNvPr id="36" name="Picture 35" descr="A glass door with signs on it&#10;&#10;Description automatically generated with low confidence">
            <a:extLst>
              <a:ext uri="{FF2B5EF4-FFF2-40B4-BE49-F238E27FC236}">
                <a16:creationId xmlns:a16="http://schemas.microsoft.com/office/drawing/2014/main" id="{58D6E186-5B04-A041-BE8A-DB404B0FC6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982" y="3823167"/>
            <a:ext cx="2362171" cy="177162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85FD1D2-68B9-644C-93F1-D083E7BE2689}"/>
              </a:ext>
            </a:extLst>
          </p:cNvPr>
          <p:cNvGrpSpPr/>
          <p:nvPr/>
        </p:nvGrpSpPr>
        <p:grpSpPr>
          <a:xfrm>
            <a:off x="874643" y="1470991"/>
            <a:ext cx="6586331" cy="4123804"/>
            <a:chOff x="874643" y="1470991"/>
            <a:chExt cx="6586331" cy="41238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B016E5-C15D-E94A-B716-0DFF9E4F96ED}"/>
                </a:ext>
              </a:extLst>
            </p:cNvPr>
            <p:cNvGrpSpPr/>
            <p:nvPr/>
          </p:nvGrpSpPr>
          <p:grpSpPr>
            <a:xfrm>
              <a:off x="874643" y="1470991"/>
              <a:ext cx="6586331" cy="4123804"/>
              <a:chOff x="1925689" y="1987826"/>
              <a:chExt cx="6211146" cy="384550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BEC138D-2909-8746-8C5A-2EB45F6D1D5F}"/>
                  </a:ext>
                </a:extLst>
              </p:cNvPr>
              <p:cNvGrpSpPr/>
              <p:nvPr/>
            </p:nvGrpSpPr>
            <p:grpSpPr>
              <a:xfrm>
                <a:off x="1925689" y="1987826"/>
                <a:ext cx="6211146" cy="3845508"/>
                <a:chOff x="3648471" y="4133176"/>
                <a:chExt cx="4008330" cy="2548297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C096883-33BB-4742-A9C6-6DABECABB8A7}"/>
                    </a:ext>
                  </a:extLst>
                </p:cNvPr>
                <p:cNvSpPr/>
                <p:nvPr/>
              </p:nvSpPr>
              <p:spPr>
                <a:xfrm>
                  <a:off x="3648471" y="4150875"/>
                  <a:ext cx="3983764" cy="2530598"/>
                </a:xfrm>
                <a:prstGeom prst="rect">
                  <a:avLst/>
                </a:prstGeom>
                <a:blipFill>
                  <a:blip r:embed="rId6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DF9C0D3-48E1-D34E-B176-A897FEAC52B9}"/>
                    </a:ext>
                  </a:extLst>
                </p:cNvPr>
                <p:cNvSpPr/>
                <p:nvPr/>
              </p:nvSpPr>
              <p:spPr>
                <a:xfrm>
                  <a:off x="4415227" y="4839324"/>
                  <a:ext cx="2424140" cy="89647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2">
                        <a:lumMod val="50000"/>
                        <a:tint val="66000"/>
                        <a:satMod val="160000"/>
                      </a:schemeClr>
                    </a:gs>
                    <a:gs pos="50000">
                      <a:schemeClr val="accent2">
                        <a:lumMod val="50000"/>
                        <a:tint val="44500"/>
                        <a:satMod val="160000"/>
                      </a:schemeClr>
                    </a:gs>
                    <a:gs pos="100000">
                      <a:schemeClr val="accent2">
                        <a:lumMod val="50000"/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Dixon Homestead </a:t>
                  </a:r>
                </a:p>
                <a:p>
                  <a:pPr algn="ctr"/>
                  <a:r>
                    <a:rPr lang="en-US" dirty="0"/>
                    <a:t>Library Building</a:t>
                  </a:r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9825BE9A-51F7-D74D-9591-615FEECE6B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9339" y="4436538"/>
                  <a:ext cx="3160451" cy="927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87DC816A-B2CB-C04D-BE0B-EA1E33C25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3162" y="4436538"/>
                  <a:ext cx="0" cy="161803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AE466B6E-AF7A-2647-8B9B-428AB63461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06275" y="4445817"/>
                  <a:ext cx="0" cy="15399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BDC0C2-4C70-9B47-B80A-66FF80D4DAB0}"/>
                    </a:ext>
                  </a:extLst>
                </p:cNvPr>
                <p:cNvSpPr txBox="1"/>
                <p:nvPr/>
              </p:nvSpPr>
              <p:spPr>
                <a:xfrm>
                  <a:off x="4017127" y="5928446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EXIT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6B8D84D-5468-0B43-A40A-4EE0AABB11DC}"/>
                    </a:ext>
                  </a:extLst>
                </p:cNvPr>
                <p:cNvSpPr txBox="1"/>
                <p:nvPr/>
              </p:nvSpPr>
              <p:spPr>
                <a:xfrm>
                  <a:off x="7003696" y="5934715"/>
                  <a:ext cx="386644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/>
                    <a:t>ENTER</a:t>
                  </a: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686DE14-D772-EA40-8319-A367994CA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57407" y="4150875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139B909-5F8F-5143-9D63-72E2405651E4}"/>
                    </a:ext>
                  </a:extLst>
                </p:cNvPr>
                <p:cNvSpPr txBox="1"/>
                <p:nvPr/>
              </p:nvSpPr>
              <p:spPr>
                <a:xfrm>
                  <a:off x="4398957" y="6238825"/>
                  <a:ext cx="256390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Washington Ave</a:t>
                  </a:r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C0DB774-E1A7-2C45-BE74-124D43CEFB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36576" y="4151238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56D8E2A-5BBE-4447-A8F0-2598E5E2DD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23049" y="4142798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27F5DB4-BDCE-0E46-A7BB-A1C5C11EAF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75653" y="4133176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A1718DD3-B4BE-834D-AC1E-C810D0ADB0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63822" y="4152555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2715C8A-9834-644E-826D-1F811AE8C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42991" y="4152918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40D22F5-4EBD-E142-A5CC-815D637CF4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9464" y="4144478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B8DA52A-723B-6C45-820B-41DBD12C9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82068" y="4134856"/>
                  <a:ext cx="231112" cy="20618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72F9201-74A6-204B-A298-AF2F435CC2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001" y="4339397"/>
                  <a:ext cx="298269" cy="2959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2220EAA-3680-BF46-AD30-17CFB0CC73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001" y="4637264"/>
                  <a:ext cx="298269" cy="2959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C807444-05E5-4F4A-9F5F-38CA79873A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001" y="4919874"/>
                  <a:ext cx="298269" cy="2959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D262F04-7B6B-7E41-8A3E-5A1D9DD88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9983" y="5202766"/>
                  <a:ext cx="298269" cy="2959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B5926DF-B276-7E46-9EFE-E35CD84410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8532" y="5456719"/>
                  <a:ext cx="298269" cy="29591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66931AD-1458-6746-9756-957853715ADA}"/>
                    </a:ext>
                  </a:extLst>
                </p:cNvPr>
                <p:cNvSpPr/>
                <p:nvPr/>
              </p:nvSpPr>
              <p:spPr>
                <a:xfrm>
                  <a:off x="4415227" y="5735799"/>
                  <a:ext cx="2424140" cy="249954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F099F7A-EAD5-AC4C-A4FD-8D5E8CD8F9CB}"/>
                    </a:ext>
                  </a:extLst>
                </p:cNvPr>
                <p:cNvSpPr txBox="1"/>
                <p:nvPr/>
              </p:nvSpPr>
              <p:spPr>
                <a:xfrm>
                  <a:off x="4409210" y="5557613"/>
                  <a:ext cx="242390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Front Door - stair access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00B8262-55DC-CD43-84B1-494FA95743B2}"/>
                    </a:ext>
                  </a:extLst>
                </p:cNvPr>
                <p:cNvSpPr txBox="1"/>
                <p:nvPr/>
              </p:nvSpPr>
              <p:spPr>
                <a:xfrm>
                  <a:off x="4409210" y="4823414"/>
                  <a:ext cx="2429922" cy="2184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Back  Door – stair/ramp access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90CB73B-89CF-8E44-BEA8-AE2351CD7FBC}"/>
                    </a:ext>
                  </a:extLst>
                </p:cNvPr>
                <p:cNvSpPr txBox="1"/>
                <p:nvPr/>
              </p:nvSpPr>
              <p:spPr>
                <a:xfrm>
                  <a:off x="4409209" y="5803834"/>
                  <a:ext cx="242390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Street to stairs access</a:t>
                  </a:r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F3FAD4A-3108-B343-91B4-CBAC03FA3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17127" y="6367294"/>
                  <a:ext cx="3182663" cy="0"/>
                </a:xfrm>
                <a:prstGeom prst="line">
                  <a:avLst/>
                </a:prstGeom>
                <a:ln w="9525" cap="flat" cmpd="sng" algn="ctr">
                  <a:solidFill>
                    <a:schemeClr val="accent4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7230D623-8CF2-E045-8841-C94035538C96}"/>
                  </a:ext>
                </a:extLst>
              </p:cNvPr>
              <p:cNvSpPr/>
              <p:nvPr/>
            </p:nvSpPr>
            <p:spPr>
              <a:xfrm>
                <a:off x="3632476" y="2089397"/>
                <a:ext cx="155511" cy="15623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Multiply 39">
              <a:extLst>
                <a:ext uri="{FF2B5EF4-FFF2-40B4-BE49-F238E27FC236}">
                  <a16:creationId xmlns:a16="http://schemas.microsoft.com/office/drawing/2014/main" id="{C14660B0-3403-464C-AD77-060DEA2828F7}"/>
                </a:ext>
              </a:extLst>
            </p:cNvPr>
            <p:cNvSpPr/>
            <p:nvPr/>
          </p:nvSpPr>
          <p:spPr>
            <a:xfrm>
              <a:off x="4560487" y="2660149"/>
              <a:ext cx="410145" cy="484909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Multiply 40">
              <a:extLst>
                <a:ext uri="{FF2B5EF4-FFF2-40B4-BE49-F238E27FC236}">
                  <a16:creationId xmlns:a16="http://schemas.microsoft.com/office/drawing/2014/main" id="{91C626FF-D54E-D44C-886E-AD04262AE692}"/>
                </a:ext>
              </a:extLst>
            </p:cNvPr>
            <p:cNvSpPr/>
            <p:nvPr/>
          </p:nvSpPr>
          <p:spPr>
            <a:xfrm>
              <a:off x="4577506" y="3781602"/>
              <a:ext cx="410145" cy="484909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E4D3AA-9704-6446-ACC8-54055380CD0F}"/>
              </a:ext>
            </a:extLst>
          </p:cNvPr>
          <p:cNvCxnSpPr>
            <a:cxnSpLocks/>
          </p:cNvCxnSpPr>
          <p:nvPr/>
        </p:nvCxnSpPr>
        <p:spPr>
          <a:xfrm flipV="1">
            <a:off x="4970632" y="2848727"/>
            <a:ext cx="3033681" cy="323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019A856-0006-0F4E-A1F9-D7441DB2E135}"/>
              </a:ext>
            </a:extLst>
          </p:cNvPr>
          <p:cNvCxnSpPr>
            <a:cxnSpLocks/>
          </p:cNvCxnSpPr>
          <p:nvPr/>
        </p:nvCxnSpPr>
        <p:spPr>
          <a:xfrm>
            <a:off x="5014122" y="4008293"/>
            <a:ext cx="29901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C94263-5333-8144-A3EC-0FD6834B5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8"/>
    </mc:Choice>
    <mc:Fallback xmlns="">
      <p:transition spd="slow" advTm="2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Front of Library - West facing, Washington Ave ">
            <a:extLst>
              <a:ext uri="{FF2B5EF4-FFF2-40B4-BE49-F238E27FC236}">
                <a16:creationId xmlns:a16="http://schemas.microsoft.com/office/drawing/2014/main" id="{DA346864-0CDF-914E-917B-0960F8862E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532" y="1072951"/>
            <a:ext cx="9713763" cy="27531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85855-BC72-3244-B625-3FB819F2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968" y="2332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So Many Doors to the Library - 12!</a:t>
            </a:r>
          </a:p>
        </p:txBody>
      </p:sp>
      <p:pic>
        <p:nvPicPr>
          <p:cNvPr id="15" name="Picture 14" descr="Side Library south facing">
            <a:extLst>
              <a:ext uri="{FF2B5EF4-FFF2-40B4-BE49-F238E27FC236}">
                <a16:creationId xmlns:a16="http://schemas.microsoft.com/office/drawing/2014/main" id="{E62342FA-159D-DD42-9765-62D6193D92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291" y="3839928"/>
            <a:ext cx="3430208" cy="2765668"/>
          </a:xfrm>
          <a:prstGeom prst="rect">
            <a:avLst/>
          </a:prstGeom>
        </p:spPr>
      </p:pic>
      <p:pic>
        <p:nvPicPr>
          <p:cNvPr id="26" name="Picture 25" descr="Side Library south facing">
            <a:extLst>
              <a:ext uri="{FF2B5EF4-FFF2-40B4-BE49-F238E27FC236}">
                <a16:creationId xmlns:a16="http://schemas.microsoft.com/office/drawing/2014/main" id="{4849320B-CC0C-C64C-81C6-F11B659D4F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41" y="3858416"/>
            <a:ext cx="3412054" cy="2753123"/>
          </a:xfrm>
          <a:prstGeom prst="rect">
            <a:avLst/>
          </a:prstGeom>
        </p:spPr>
      </p:pic>
      <p:pic>
        <p:nvPicPr>
          <p:cNvPr id="31" name="Picture 30" descr="Back door- East facing, parking lot location">
            <a:extLst>
              <a:ext uri="{FF2B5EF4-FFF2-40B4-BE49-F238E27FC236}">
                <a16:creationId xmlns:a16="http://schemas.microsoft.com/office/drawing/2014/main" id="{83A806E5-1673-6042-B7E6-CED850B09D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532" y="3852473"/>
            <a:ext cx="3670831" cy="275312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F21B6D6-E9F7-428A-B6CF-1116789648A9}"/>
              </a:ext>
            </a:extLst>
          </p:cNvPr>
          <p:cNvSpPr/>
          <p:nvPr/>
        </p:nvSpPr>
        <p:spPr>
          <a:xfrm>
            <a:off x="7301420" y="2449880"/>
            <a:ext cx="530801" cy="700424"/>
          </a:xfrm>
          <a:prstGeom prst="rect">
            <a:avLst/>
          </a:prstGeom>
          <a:solidFill>
            <a:srgbClr val="FFFC00">
              <a:alpha val="5000"/>
            </a:srgbClr>
          </a:solidFill>
          <a:ln w="108000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zh-CN" altLang="en-US">
              <a:solidFill>
                <a:srgbClr val="FFFC00"/>
              </a:solidFill>
            </a:endParaRPr>
          </a:p>
        </p:txBody>
      </p:sp>
      <p:sp>
        <p:nvSpPr>
          <p:cNvPr id="60" name="矩形 36">
            <a:extLst>
              <a:ext uri="{FF2B5EF4-FFF2-40B4-BE49-F238E27FC236}">
                <a16:creationId xmlns:a16="http://schemas.microsoft.com/office/drawing/2014/main" id="{49818D0D-D3D2-0340-890A-1481A884D51C}"/>
              </a:ext>
            </a:extLst>
          </p:cNvPr>
          <p:cNvSpPr/>
          <p:nvPr/>
        </p:nvSpPr>
        <p:spPr>
          <a:xfrm>
            <a:off x="2306258" y="4611754"/>
            <a:ext cx="472008" cy="705499"/>
          </a:xfrm>
          <a:prstGeom prst="rect">
            <a:avLst/>
          </a:prstGeom>
          <a:solidFill>
            <a:srgbClr val="FFFC00">
              <a:alpha val="5000"/>
            </a:srgbClr>
          </a:solidFill>
          <a:ln w="108000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zh-CN" altLang="en-US">
              <a:solidFill>
                <a:srgbClr val="FFFC00"/>
              </a:solidFill>
            </a:endParaRPr>
          </a:p>
        </p:txBody>
      </p:sp>
      <p:sp>
        <p:nvSpPr>
          <p:cNvPr id="75" name="12-Point Star 74">
            <a:extLst>
              <a:ext uri="{FF2B5EF4-FFF2-40B4-BE49-F238E27FC236}">
                <a16:creationId xmlns:a16="http://schemas.microsoft.com/office/drawing/2014/main" id="{D597DCDD-6F0B-A74D-B26E-F2F4F1294B0F}"/>
              </a:ext>
            </a:extLst>
          </p:cNvPr>
          <p:cNvSpPr/>
          <p:nvPr/>
        </p:nvSpPr>
        <p:spPr>
          <a:xfrm>
            <a:off x="10345653" y="261187"/>
            <a:ext cx="1191165" cy="1067401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2 main doors</a:t>
            </a:r>
          </a:p>
        </p:txBody>
      </p:sp>
      <p:sp>
        <p:nvSpPr>
          <p:cNvPr id="76" name="12-Point Star 75">
            <a:extLst>
              <a:ext uri="{FF2B5EF4-FFF2-40B4-BE49-F238E27FC236}">
                <a16:creationId xmlns:a16="http://schemas.microsoft.com/office/drawing/2014/main" id="{01625EE3-9D19-7E40-894B-BEFDD281431B}"/>
              </a:ext>
            </a:extLst>
          </p:cNvPr>
          <p:cNvSpPr/>
          <p:nvPr/>
        </p:nvSpPr>
        <p:spPr>
          <a:xfrm>
            <a:off x="10345733" y="1472461"/>
            <a:ext cx="1191165" cy="1067401"/>
          </a:xfrm>
          <a:prstGeom prst="star12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 other doors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250A4B1-0929-B645-89F1-0BFAB5522E7B}"/>
              </a:ext>
            </a:extLst>
          </p:cNvPr>
          <p:cNvSpPr/>
          <p:nvPr/>
        </p:nvSpPr>
        <p:spPr>
          <a:xfrm>
            <a:off x="2723033" y="2449879"/>
            <a:ext cx="530802" cy="667393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2F77328-D330-9E41-BB8A-FDF59BD1627A}"/>
              </a:ext>
            </a:extLst>
          </p:cNvPr>
          <p:cNvSpPr/>
          <p:nvPr/>
        </p:nvSpPr>
        <p:spPr>
          <a:xfrm>
            <a:off x="5398676" y="2416849"/>
            <a:ext cx="530802" cy="700424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770F52E-A6EC-2143-8BFE-5F22D0B3E056}"/>
              </a:ext>
            </a:extLst>
          </p:cNvPr>
          <p:cNvSpPr/>
          <p:nvPr/>
        </p:nvSpPr>
        <p:spPr>
          <a:xfrm>
            <a:off x="1549102" y="4611754"/>
            <a:ext cx="530802" cy="705499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C02897-FAFA-4B47-89CA-66B628FC4AAB}"/>
              </a:ext>
            </a:extLst>
          </p:cNvPr>
          <p:cNvSpPr/>
          <p:nvPr/>
        </p:nvSpPr>
        <p:spPr>
          <a:xfrm>
            <a:off x="5763489" y="4665547"/>
            <a:ext cx="357811" cy="740254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5C1F5FB-AD9F-B942-98EA-D3D4AA361E09}"/>
              </a:ext>
            </a:extLst>
          </p:cNvPr>
          <p:cNvSpPr/>
          <p:nvPr/>
        </p:nvSpPr>
        <p:spPr>
          <a:xfrm>
            <a:off x="6254898" y="4673440"/>
            <a:ext cx="357811" cy="740254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06F53CF-CC91-CE42-9869-CDA6BFB030A9}"/>
              </a:ext>
            </a:extLst>
          </p:cNvPr>
          <p:cNvSpPr/>
          <p:nvPr/>
        </p:nvSpPr>
        <p:spPr>
          <a:xfrm>
            <a:off x="10285087" y="4891418"/>
            <a:ext cx="357811" cy="662687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8F16BF-D2B4-7D4C-8F4F-A23EAA5C5580}"/>
              </a:ext>
            </a:extLst>
          </p:cNvPr>
          <p:cNvSpPr/>
          <p:nvPr/>
        </p:nvSpPr>
        <p:spPr>
          <a:xfrm>
            <a:off x="9193697" y="4824924"/>
            <a:ext cx="357811" cy="740254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6CF6C518-19F4-2249-AC60-DDD53CCE2D55}"/>
              </a:ext>
            </a:extLst>
          </p:cNvPr>
          <p:cNvSpPr/>
          <p:nvPr/>
        </p:nvSpPr>
        <p:spPr>
          <a:xfrm>
            <a:off x="8574659" y="4813851"/>
            <a:ext cx="357811" cy="740254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B51D090-CF4E-794E-BE21-68558F0F7620}"/>
              </a:ext>
            </a:extLst>
          </p:cNvPr>
          <p:cNvSpPr/>
          <p:nvPr/>
        </p:nvSpPr>
        <p:spPr>
          <a:xfrm>
            <a:off x="9983469" y="2928788"/>
            <a:ext cx="335430" cy="284828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0E56F6F-79E0-1442-97F8-CE5170F0A32C}"/>
              </a:ext>
            </a:extLst>
          </p:cNvPr>
          <p:cNvSpPr/>
          <p:nvPr/>
        </p:nvSpPr>
        <p:spPr>
          <a:xfrm>
            <a:off x="9520493" y="2934751"/>
            <a:ext cx="335430" cy="284828"/>
          </a:xfrm>
          <a:prstGeom prst="rect">
            <a:avLst/>
          </a:prstGeom>
          <a:solidFill>
            <a:srgbClr val="0069AF">
              <a:alpha val="5000"/>
            </a:srgbClr>
          </a:solidFill>
          <a:ln w="108000">
            <a:solidFill>
              <a:srgbClr val="0069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69A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380D8B-1F5D-0D42-A348-053CB1CCC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0"/>
    </mc:Choice>
    <mc:Fallback xmlns="">
      <p:transition spd="slow" advTm="2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C77FF-5686-754F-B8EB-C5D2DFBC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22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Signs, Signs, Everywhere!</a:t>
            </a:r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F83AA0F-06F5-2F44-9512-0D249CCB6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4319" y="1131946"/>
            <a:ext cx="4520541" cy="5160367"/>
          </a:xfrm>
        </p:spPr>
      </p:pic>
      <p:pic>
        <p:nvPicPr>
          <p:cNvPr id="7" name="Picture 6" descr="A glass door with signs on it&#10;&#10;Description automatically generated with medium confidence">
            <a:extLst>
              <a:ext uri="{FF2B5EF4-FFF2-40B4-BE49-F238E27FC236}">
                <a16:creationId xmlns:a16="http://schemas.microsoft.com/office/drawing/2014/main" id="{D8245453-8DD5-504A-A7F4-2ED7304133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56" y="1131945"/>
            <a:ext cx="4642404" cy="51603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FB56D0-151C-784E-BCCE-87853DCE8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8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2"/>
    </mc:Choice>
    <mc:Fallback xmlns="">
      <p:transition spd="slow" advTm="3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ACC5-C9B1-244A-88D0-A9CC14217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Drop Boxes- Book and Ballot </a:t>
            </a:r>
          </a:p>
        </p:txBody>
      </p:sp>
      <p:pic>
        <p:nvPicPr>
          <p:cNvPr id="7" name="Picture 6" descr="A picture containing text, outdoor, plant, plaque&#10;&#10;Description automatically generated">
            <a:extLst>
              <a:ext uri="{FF2B5EF4-FFF2-40B4-BE49-F238E27FC236}">
                <a16:creationId xmlns:a16="http://schemas.microsoft.com/office/drawing/2014/main" id="{397AB880-7D8D-274A-94A7-981D0094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565" y="1412395"/>
            <a:ext cx="3654650" cy="4872867"/>
          </a:xfrm>
          <a:prstGeom prst="rect">
            <a:avLst/>
          </a:prstGeom>
        </p:spPr>
      </p:pic>
      <p:pic>
        <p:nvPicPr>
          <p:cNvPr id="9" name="Picture 8" descr="A picture containing outdoor, building, ground, house&#10;&#10;Description automatically generated">
            <a:extLst>
              <a:ext uri="{FF2B5EF4-FFF2-40B4-BE49-F238E27FC236}">
                <a16:creationId xmlns:a16="http://schemas.microsoft.com/office/drawing/2014/main" id="{2C34B694-B735-214F-BE06-25A70B825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" y="1458090"/>
            <a:ext cx="3620379" cy="48271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17A1A3-E4C3-A646-B948-01C46D63A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9"/>
    </mc:Choice>
    <mc:Fallback xmlns="">
      <p:transition spd="slow" advTm="1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273</Words>
  <Application>Microsoft Macintosh PowerPoint</Application>
  <PresentationFormat>Widescreen</PresentationFormat>
  <Paragraphs>44</Paragraphs>
  <Slides>12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Library Visit #2  The Exterior Experience</vt:lpstr>
      <vt:lpstr>Location of Dixon Homestead Library in Dumont, NJ </vt:lpstr>
      <vt:lpstr>Historical Uniqueness of Dixon Homestead Library</vt:lpstr>
      <vt:lpstr>Other Local Points of Interest in Dumont </vt:lpstr>
      <vt:lpstr>Dixon Homestead Library Exterior Building</vt:lpstr>
      <vt:lpstr>Bird’s Eye View and Main Entrances</vt:lpstr>
      <vt:lpstr>So Many Doors to the Library - 12!</vt:lpstr>
      <vt:lpstr>Signs, Signs, Everywhere!</vt:lpstr>
      <vt:lpstr>Drop Boxes- Book and Ballot </vt:lpstr>
      <vt:lpstr>Grounds</vt:lpstr>
      <vt:lpstr>Conclusion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Visit #2  The Exterior Experience</dc:title>
  <dc:subject/>
  <dc:creator>James Governale</dc:creator>
  <cp:keywords/>
  <dc:description/>
  <cp:lastModifiedBy>James Governale</cp:lastModifiedBy>
  <cp:revision>12</cp:revision>
  <dcterms:created xsi:type="dcterms:W3CDTF">2021-10-10T04:27:20Z</dcterms:created>
  <dcterms:modified xsi:type="dcterms:W3CDTF">2021-10-10T22:04:48Z</dcterms:modified>
  <cp:category/>
</cp:coreProperties>
</file>