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9" r:id="rId3"/>
    <p:sldId id="260" r:id="rId4"/>
    <p:sldId id="261" r:id="rId5"/>
    <p:sldId id="262" r:id="rId6"/>
    <p:sldId id="258" r:id="rId7"/>
    <p:sldId id="263" r:id="rId8"/>
    <p:sldId id="25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47" autoAdjust="0"/>
  </p:normalViewPr>
  <p:slideViewPr>
    <p:cSldViewPr>
      <p:cViewPr>
        <p:scale>
          <a:sx n="76" d="100"/>
          <a:sy n="76" d="100"/>
        </p:scale>
        <p:origin x="-390"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C0FC2-9026-40B6-A53D-17D10A80BD27}" type="datetimeFigureOut">
              <a:rPr lang="en-US" smtClean="0"/>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8EBD2-8C82-4F25-88F1-48034E875552}" type="slidenum">
              <a:rPr lang="en-US" smtClean="0"/>
              <a:t>‹#›</a:t>
            </a:fld>
            <a:endParaRPr lang="en-US"/>
          </a:p>
        </p:txBody>
      </p:sp>
    </p:spTree>
    <p:extLst>
      <p:ext uri="{BB962C8B-B14F-4D97-AF65-F5344CB8AC3E}">
        <p14:creationId xmlns:p14="http://schemas.microsoft.com/office/powerpoint/2010/main" val="142383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solidFill>
                  <a:schemeClr val="accent3">
                    <a:lumMod val="75000"/>
                  </a:schemeClr>
                </a:solidFill>
              </a:rPr>
              <a:t>Positive interdependence</a:t>
            </a:r>
            <a:r>
              <a:rPr lang="en-US" dirty="0" smtClean="0"/>
              <a:t>: Students feel responsible for their own and the group's effort (“sink or swim together”)</a:t>
            </a:r>
          </a:p>
          <a:p>
            <a:r>
              <a:rPr lang="en-US" b="1" u="sng" dirty="0" smtClean="0">
                <a:solidFill>
                  <a:schemeClr val="accent3">
                    <a:lumMod val="75000"/>
                  </a:schemeClr>
                </a:solidFill>
              </a:rPr>
              <a:t>Face-to-face interaction</a:t>
            </a:r>
            <a:r>
              <a:rPr lang="en-US" u="sng" dirty="0" smtClean="0">
                <a:solidFill>
                  <a:schemeClr val="accent3">
                    <a:lumMod val="75000"/>
                  </a:schemeClr>
                </a:solidFill>
              </a:rPr>
              <a:t>: </a:t>
            </a:r>
            <a:r>
              <a:rPr lang="en-US" dirty="0" smtClean="0"/>
              <a:t>Students encourage and support one another; the environment encourages discussion and eye contact</a:t>
            </a:r>
          </a:p>
          <a:p>
            <a:r>
              <a:rPr lang="en-US" b="1" u="sng" dirty="0" smtClean="0">
                <a:solidFill>
                  <a:schemeClr val="accent3">
                    <a:lumMod val="75000"/>
                  </a:schemeClr>
                </a:solidFill>
              </a:rPr>
              <a:t>Individual and group accountability</a:t>
            </a:r>
            <a:r>
              <a:rPr lang="en-US" dirty="0" smtClean="0"/>
              <a:t>: Each student is responsible for doing their part; the group is accountable for meeting its goal</a:t>
            </a:r>
          </a:p>
          <a:p>
            <a:r>
              <a:rPr lang="en-US" b="1" u="sng" dirty="0" smtClean="0">
                <a:solidFill>
                  <a:schemeClr val="accent3">
                    <a:lumMod val="75000"/>
                  </a:schemeClr>
                </a:solidFill>
              </a:rPr>
              <a:t>Group behaviors</a:t>
            </a:r>
            <a:r>
              <a:rPr lang="en-US" u="sng" dirty="0" smtClean="0">
                <a:solidFill>
                  <a:schemeClr val="accent3">
                    <a:lumMod val="75000"/>
                  </a:schemeClr>
                </a:solidFill>
              </a:rPr>
              <a:t>: </a:t>
            </a:r>
            <a:r>
              <a:rPr lang="en-US" dirty="0" smtClean="0"/>
              <a:t>Group members gain direct instruction in the interpersonal, social, and collaborative skills needed to work with others are developed</a:t>
            </a:r>
          </a:p>
          <a:p>
            <a:r>
              <a:rPr lang="en-US" b="1" u="sng" dirty="0" smtClean="0">
                <a:solidFill>
                  <a:schemeClr val="accent3">
                    <a:lumMod val="75000"/>
                  </a:schemeClr>
                </a:solidFill>
              </a:rPr>
              <a:t>Group processing</a:t>
            </a:r>
            <a:r>
              <a:rPr lang="en-US" u="sng" dirty="0" smtClean="0">
                <a:solidFill>
                  <a:schemeClr val="accent3">
                    <a:lumMod val="75000"/>
                  </a:schemeClr>
                </a:solidFill>
              </a:rPr>
              <a:t>: </a:t>
            </a:r>
            <a:r>
              <a:rPr lang="en-US" dirty="0" smtClean="0"/>
              <a:t>Group members analyze their own and the group's ability to work together</a:t>
            </a:r>
          </a:p>
          <a:p>
            <a:endParaRPr lang="en-US" dirty="0"/>
          </a:p>
        </p:txBody>
      </p:sp>
      <p:sp>
        <p:nvSpPr>
          <p:cNvPr id="4" name="Slide Number Placeholder 3"/>
          <p:cNvSpPr>
            <a:spLocks noGrp="1"/>
          </p:cNvSpPr>
          <p:nvPr>
            <p:ph type="sldNum" sz="quarter" idx="10"/>
          </p:nvPr>
        </p:nvSpPr>
        <p:spPr/>
        <p:txBody>
          <a:bodyPr/>
          <a:lstStyle/>
          <a:p>
            <a:fld id="{6058EBD2-8C82-4F25-88F1-48034E875552}" type="slidenum">
              <a:rPr lang="en-US" smtClean="0"/>
              <a:t>2</a:t>
            </a:fld>
            <a:endParaRPr lang="en-US"/>
          </a:p>
        </p:txBody>
      </p:sp>
    </p:spTree>
    <p:extLst>
      <p:ext uri="{BB962C8B-B14F-4D97-AF65-F5344CB8AC3E}">
        <p14:creationId xmlns:p14="http://schemas.microsoft.com/office/powerpoint/2010/main" val="408136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Cooperative learning can also be contrasted with what it is not. Cooperation is not having students sit side-by-side at the same table to talk with each other as they do their individual assignments. Cooperation is not assigning a report to a group of students where one student does all the work and the others put their names on the product as well. Cooperation involves much more than being physically near other students, discussing material, helping, or sharing material with other students. There is a crucial difference between simply putting students into groups to learn and in structuring cooperative interdependence among students.  (source: http://serc.carleton.edu/introgeo/cooperative/index.html)</a:t>
            </a:r>
            <a:endParaRPr lang="en-US" dirty="0"/>
          </a:p>
        </p:txBody>
      </p:sp>
      <p:sp>
        <p:nvSpPr>
          <p:cNvPr id="4" name="Slide Number Placeholder 3"/>
          <p:cNvSpPr>
            <a:spLocks noGrp="1"/>
          </p:cNvSpPr>
          <p:nvPr>
            <p:ph type="sldNum" sz="quarter" idx="10"/>
          </p:nvPr>
        </p:nvSpPr>
        <p:spPr/>
        <p:txBody>
          <a:bodyPr/>
          <a:lstStyle/>
          <a:p>
            <a:fld id="{6058EBD2-8C82-4F25-88F1-48034E875552}" type="slidenum">
              <a:rPr lang="en-US" smtClean="0"/>
              <a:t>3</a:t>
            </a:fld>
            <a:endParaRPr lang="en-US"/>
          </a:p>
        </p:txBody>
      </p:sp>
    </p:spTree>
    <p:extLst>
      <p:ext uri="{BB962C8B-B14F-4D97-AF65-F5344CB8AC3E}">
        <p14:creationId xmlns:p14="http://schemas.microsoft.com/office/powerpoint/2010/main" val="87318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1"/>
            <a:r>
              <a:rPr lang="en-US" sz="1800" b="1" dirty="0" smtClean="0">
                <a:latin typeface="Candara" panose="020E0502030303020204" pitchFamily="34" charset="0"/>
              </a:rPr>
              <a:t> </a:t>
            </a:r>
            <a:r>
              <a:rPr lang="en-US" sz="1800" b="1" u="sng" dirty="0" smtClean="0">
                <a:solidFill>
                  <a:schemeClr val="accent3">
                    <a:lumMod val="75000"/>
                  </a:schemeClr>
                </a:solidFill>
                <a:latin typeface="Candara" panose="020E0502030303020204" pitchFamily="34" charset="0"/>
              </a:rPr>
              <a:t>Small Group Book Talks</a:t>
            </a:r>
          </a:p>
          <a:p>
            <a:pPr marL="548640" lvl="2"/>
            <a:r>
              <a:rPr lang="en-US" sz="1800" dirty="0" smtClean="0">
                <a:latin typeface="Candara" panose="020E0502030303020204" pitchFamily="34" charset="0"/>
              </a:rPr>
              <a:t>This could be a time for students to "sell" the book they are reading and encourage others to read it as well</a:t>
            </a:r>
          </a:p>
          <a:p>
            <a:r>
              <a:rPr lang="en-US" sz="1800" b="1" u="sng" dirty="0" smtClean="0">
                <a:solidFill>
                  <a:schemeClr val="accent3">
                    <a:lumMod val="75000"/>
                  </a:schemeClr>
                </a:solidFill>
                <a:latin typeface="Candara" panose="020E0502030303020204" pitchFamily="34" charset="0"/>
              </a:rPr>
              <a:t>Partner reading </a:t>
            </a:r>
          </a:p>
          <a:p>
            <a:pPr lvl="1"/>
            <a:r>
              <a:rPr lang="en-US" sz="1800" dirty="0" smtClean="0">
                <a:latin typeface="Candara" panose="020E0502030303020204" pitchFamily="34" charset="0"/>
              </a:rPr>
              <a:t>students read silently and then take turns reading aloud</a:t>
            </a:r>
          </a:p>
          <a:p>
            <a:pPr lvl="1"/>
            <a:r>
              <a:rPr lang="en-US" sz="1800" dirty="0" smtClean="0">
                <a:latin typeface="Candara" panose="020E0502030303020204" pitchFamily="34" charset="0"/>
              </a:rPr>
              <a:t>after Sustained Silent Reading (SSR), have students gather in groups to summarize what books or chapters they read</a:t>
            </a:r>
          </a:p>
          <a:p>
            <a:r>
              <a:rPr lang="en-US" sz="1800" b="1" u="sng" dirty="0" smtClean="0">
                <a:solidFill>
                  <a:schemeClr val="accent3">
                    <a:lumMod val="75000"/>
                  </a:schemeClr>
                </a:solidFill>
                <a:latin typeface="Candara" panose="020E0502030303020204" pitchFamily="34" charset="0"/>
              </a:rPr>
              <a:t>Writing</a:t>
            </a:r>
          </a:p>
          <a:p>
            <a:pPr lvl="1"/>
            <a:r>
              <a:rPr lang="en-US" sz="1800" dirty="0" smtClean="0">
                <a:latin typeface="Candara" panose="020E0502030303020204" pitchFamily="34" charset="0"/>
              </a:rPr>
              <a:t>brainstorm topics, pre-writing, and during peer review conferences</a:t>
            </a:r>
          </a:p>
          <a:p>
            <a:pPr lvl="1"/>
            <a:r>
              <a:rPr lang="en-US" sz="1800" dirty="0" smtClean="0">
                <a:latin typeface="Candara" panose="020E0502030303020204" pitchFamily="34" charset="0"/>
              </a:rPr>
              <a:t>write a "how-to" piece. Students, in groups, can write about how to make a model or drawing, exchange what they've written with another group, and collaborate to make the model or drawing.</a:t>
            </a:r>
          </a:p>
          <a:p>
            <a:pPr lvl="1"/>
            <a:r>
              <a:rPr lang="en-US" sz="1800" dirty="0" smtClean="0">
                <a:latin typeface="Candara" panose="020E0502030303020204" pitchFamily="34" charset="0"/>
              </a:rPr>
              <a:t>Have students read texts and use a double-entry journal to list critical points and their responses. </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6058EBD2-8C82-4F25-88F1-48034E875552}" type="slidenum">
              <a:rPr lang="en-US" smtClean="0"/>
              <a:t>4</a:t>
            </a:fld>
            <a:endParaRPr lang="en-US"/>
          </a:p>
        </p:txBody>
      </p:sp>
    </p:spTree>
    <p:extLst>
      <p:ext uri="{BB962C8B-B14F-4D97-AF65-F5344CB8AC3E}">
        <p14:creationId xmlns:p14="http://schemas.microsoft.com/office/powerpoint/2010/main" val="20773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http://teach.com/what/teachers-teach/teaching-methods</a:t>
            </a:r>
            <a:endParaRPr lang="en-US"/>
          </a:p>
        </p:txBody>
      </p:sp>
      <p:sp>
        <p:nvSpPr>
          <p:cNvPr id="4" name="Slide Number Placeholder 3"/>
          <p:cNvSpPr>
            <a:spLocks noGrp="1"/>
          </p:cNvSpPr>
          <p:nvPr>
            <p:ph type="sldNum" sz="quarter" idx="10"/>
          </p:nvPr>
        </p:nvSpPr>
        <p:spPr/>
        <p:txBody>
          <a:bodyPr/>
          <a:lstStyle/>
          <a:p>
            <a:fld id="{6058EBD2-8C82-4F25-88F1-48034E875552}" type="slidenum">
              <a:rPr lang="en-US" smtClean="0"/>
              <a:t>5</a:t>
            </a:fld>
            <a:endParaRPr lang="en-US"/>
          </a:p>
        </p:txBody>
      </p:sp>
    </p:spTree>
    <p:extLst>
      <p:ext uri="{BB962C8B-B14F-4D97-AF65-F5344CB8AC3E}">
        <p14:creationId xmlns:p14="http://schemas.microsoft.com/office/powerpoint/2010/main" val="121663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 </a:t>
            </a:r>
            <a:r>
              <a:rPr lang="en-US" dirty="0" smtClean="0"/>
              <a:t>This lesson will be an opportunity for students to use the cooperative learning method of jigsaw in order to learn information on different forms of nonfictional text.  </a:t>
            </a:r>
          </a:p>
          <a:p>
            <a:r>
              <a:rPr lang="en-US" dirty="0" smtClean="0"/>
              <a:t>The students will be divided into groups of four and each student will be assigned a particular form of nonfiction: </a:t>
            </a:r>
            <a:r>
              <a:rPr lang="en-US" sz="1200" kern="1200" dirty="0" smtClean="0">
                <a:solidFill>
                  <a:schemeClr val="tx1"/>
                </a:solidFill>
                <a:effectLst/>
                <a:latin typeface="+mn-lt"/>
                <a:ea typeface="+mn-ea"/>
                <a:cs typeface="+mn-cs"/>
              </a:rPr>
              <a:t>narrative nonfiction, expository nonfiction, persuasive nonfiction, or description nonfiction</a:t>
            </a:r>
            <a:r>
              <a:rPr lang="en-US" dirty="0" smtClean="0"/>
              <a:t>.  </a:t>
            </a:r>
          </a:p>
          <a:p>
            <a:r>
              <a:rPr lang="en-US" dirty="0" smtClean="0"/>
              <a:t>The student will then become an “expert” on the single form of nonfiction while working with students assigned to the same topic.</a:t>
            </a:r>
          </a:p>
          <a:p>
            <a:r>
              <a:rPr lang="en-US" dirty="0" smtClean="0"/>
              <a:t>Upon returning to the group, they will teach the other members of the group about their form of nonfiction.  The student will include hands on examples from library books of their particular type of nonfiction.</a:t>
            </a:r>
          </a:p>
          <a:p>
            <a:r>
              <a:rPr lang="en-US" dirty="0" smtClean="0"/>
              <a:t>Each group member presents their topic in a round-robin fashion with opportunities for questions and discussion</a:t>
            </a:r>
            <a:endParaRPr lang="en-US" dirty="0"/>
          </a:p>
        </p:txBody>
      </p:sp>
      <p:sp>
        <p:nvSpPr>
          <p:cNvPr id="4" name="Slide Number Placeholder 3"/>
          <p:cNvSpPr>
            <a:spLocks noGrp="1"/>
          </p:cNvSpPr>
          <p:nvPr>
            <p:ph type="sldNum" sz="quarter" idx="10"/>
          </p:nvPr>
        </p:nvSpPr>
        <p:spPr/>
        <p:txBody>
          <a:bodyPr/>
          <a:lstStyle/>
          <a:p>
            <a:fld id="{6058EBD2-8C82-4F25-88F1-48034E875552}" type="slidenum">
              <a:rPr lang="en-US" smtClean="0"/>
              <a:t>7</a:t>
            </a:fld>
            <a:endParaRPr lang="en-US"/>
          </a:p>
        </p:txBody>
      </p:sp>
    </p:spTree>
    <p:extLst>
      <p:ext uri="{BB962C8B-B14F-4D97-AF65-F5344CB8AC3E}">
        <p14:creationId xmlns:p14="http://schemas.microsoft.com/office/powerpoint/2010/main" val="3243904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1579273-5DFE-4823-935F-47FF5087B659}" type="datetimeFigureOut">
              <a:rPr lang="en-US" smtClean="0"/>
              <a:t>2/16/2016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A0F2B0-81F4-4DCF-A801-5156813D00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79273-5DFE-4823-935F-47FF5087B659}"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F2B0-81F4-4DCF-A801-5156813D00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79273-5DFE-4823-935F-47FF5087B659}"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F2B0-81F4-4DCF-A801-5156813D00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79273-5DFE-4823-935F-47FF5087B659}"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F2B0-81F4-4DCF-A801-5156813D00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79273-5DFE-4823-935F-47FF5087B659}"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0F2B0-81F4-4DCF-A801-5156813D00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1579273-5DFE-4823-935F-47FF5087B659}"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0F2B0-81F4-4DCF-A801-5156813D00D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579273-5DFE-4823-935F-47FF5087B659}" type="datetimeFigureOut">
              <a:rPr lang="en-US" smtClean="0"/>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0F2B0-81F4-4DCF-A801-5156813D00D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79273-5DFE-4823-935F-47FF5087B659}" type="datetimeFigureOut">
              <a:rPr lang="en-US" smtClean="0"/>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0F2B0-81F4-4DCF-A801-5156813D00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79273-5DFE-4823-935F-47FF5087B659}" type="datetimeFigureOut">
              <a:rPr lang="en-US" smtClean="0"/>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0F2B0-81F4-4DCF-A801-5156813D00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1579273-5DFE-4823-935F-47FF5087B659}" type="datetimeFigureOut">
              <a:rPr lang="en-US" smtClean="0"/>
              <a:t>2/16/2016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3EA0F2B0-81F4-4DCF-A801-5156813D00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1579273-5DFE-4823-935F-47FF5087B659}" type="datetimeFigureOut">
              <a:rPr lang="en-US" smtClean="0"/>
              <a:t>2/16/2016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3EA0F2B0-81F4-4DCF-A801-5156813D00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1579273-5DFE-4823-935F-47FF5087B659}" type="datetimeFigureOut">
              <a:rPr lang="en-US" smtClean="0"/>
              <a:t>2/16/2016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A0F2B0-81F4-4DCF-A801-5156813D00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Cooperative Learning</a:t>
            </a:r>
            <a:br>
              <a:rPr lang="en-US" dirty="0" smtClean="0"/>
            </a:br>
            <a:endParaRPr lang="en-US" dirty="0"/>
          </a:p>
        </p:txBody>
      </p:sp>
      <p:sp>
        <p:nvSpPr>
          <p:cNvPr id="3" name="Subtitle 2"/>
          <p:cNvSpPr>
            <a:spLocks noGrp="1"/>
          </p:cNvSpPr>
          <p:nvPr>
            <p:ph type="subTitle" idx="1"/>
          </p:nvPr>
        </p:nvSpPr>
        <p:spPr>
          <a:xfrm>
            <a:off x="1219200" y="3886200"/>
            <a:ext cx="6705600" cy="1752600"/>
          </a:xfrm>
        </p:spPr>
        <p:txBody>
          <a:bodyPr/>
          <a:lstStyle/>
          <a:p>
            <a:r>
              <a:rPr lang="en-US" dirty="0" smtClean="0"/>
              <a:t>Presented by</a:t>
            </a:r>
          </a:p>
          <a:p>
            <a:r>
              <a:rPr lang="en-US" dirty="0" smtClean="0"/>
              <a:t>Jessica Drinks and Heather Drinkwater</a:t>
            </a:r>
            <a:endParaRPr lang="en-US" dirty="0"/>
          </a:p>
        </p:txBody>
      </p:sp>
    </p:spTree>
    <p:extLst>
      <p:ext uri="{BB962C8B-B14F-4D97-AF65-F5344CB8AC3E}">
        <p14:creationId xmlns:p14="http://schemas.microsoft.com/office/powerpoint/2010/main" val="401217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Does It Look Like?</a:t>
            </a:r>
            <a:endParaRPr lang="en-US" u="sng" dirty="0"/>
          </a:p>
        </p:txBody>
      </p:sp>
      <p:sp>
        <p:nvSpPr>
          <p:cNvPr id="3" name="Content Placeholder 2"/>
          <p:cNvSpPr>
            <a:spLocks noGrp="1"/>
          </p:cNvSpPr>
          <p:nvPr>
            <p:ph sz="quarter" idx="13"/>
          </p:nvPr>
        </p:nvSpPr>
        <p:spPr>
          <a:xfrm>
            <a:off x="1298448" y="1828800"/>
            <a:ext cx="6778752" cy="3895344"/>
          </a:xfrm>
          <a:ln>
            <a:noFill/>
          </a:ln>
        </p:spPr>
        <p:txBody>
          <a:bodyPr>
            <a:normAutofit lnSpcReduction="10000"/>
          </a:bodyPr>
          <a:lstStyle/>
          <a:p>
            <a:r>
              <a:rPr lang="en-US" sz="2800" dirty="0">
                <a:solidFill>
                  <a:schemeClr val="accent3">
                    <a:lumMod val="75000"/>
                  </a:schemeClr>
                </a:solidFill>
              </a:rPr>
              <a:t>Positive </a:t>
            </a:r>
            <a:r>
              <a:rPr lang="en-US" sz="2800" dirty="0" smtClean="0">
                <a:solidFill>
                  <a:schemeClr val="accent3">
                    <a:lumMod val="75000"/>
                  </a:schemeClr>
                </a:solidFill>
              </a:rPr>
              <a:t>interdependence</a:t>
            </a:r>
          </a:p>
          <a:p>
            <a:r>
              <a:rPr lang="en-US" sz="2800" dirty="0" smtClean="0">
                <a:solidFill>
                  <a:schemeClr val="accent3">
                    <a:lumMod val="75000"/>
                  </a:schemeClr>
                </a:solidFill>
              </a:rPr>
              <a:t>Face-to-face interaction</a:t>
            </a:r>
          </a:p>
          <a:p>
            <a:r>
              <a:rPr lang="en-US" sz="2800" dirty="0" smtClean="0">
                <a:solidFill>
                  <a:schemeClr val="accent3">
                    <a:lumMod val="75000"/>
                  </a:schemeClr>
                </a:solidFill>
              </a:rPr>
              <a:t>Individual </a:t>
            </a:r>
            <a:r>
              <a:rPr lang="en-US" sz="2800" dirty="0">
                <a:solidFill>
                  <a:schemeClr val="accent3">
                    <a:lumMod val="75000"/>
                  </a:schemeClr>
                </a:solidFill>
              </a:rPr>
              <a:t>and group </a:t>
            </a:r>
            <a:r>
              <a:rPr lang="en-US" sz="2800" dirty="0" smtClean="0">
                <a:solidFill>
                  <a:schemeClr val="accent3">
                    <a:lumMod val="75000"/>
                  </a:schemeClr>
                </a:solidFill>
              </a:rPr>
              <a:t>accountability</a:t>
            </a:r>
          </a:p>
          <a:p>
            <a:r>
              <a:rPr lang="en-US" sz="2800" dirty="0" smtClean="0">
                <a:solidFill>
                  <a:schemeClr val="accent3">
                    <a:lumMod val="75000"/>
                  </a:schemeClr>
                </a:solidFill>
              </a:rPr>
              <a:t>Group behaviors</a:t>
            </a:r>
          </a:p>
          <a:p>
            <a:r>
              <a:rPr lang="en-US" sz="2800" dirty="0" smtClean="0">
                <a:solidFill>
                  <a:schemeClr val="accent3">
                    <a:lumMod val="75000"/>
                  </a:schemeClr>
                </a:solidFill>
              </a:rPr>
              <a:t>Group processing</a:t>
            </a:r>
          </a:p>
          <a:p>
            <a:endParaRPr lang="en-US" b="1" i="1" dirty="0" smtClean="0">
              <a:solidFill>
                <a:schemeClr val="accent3">
                  <a:lumMod val="75000"/>
                </a:schemeClr>
              </a:solidFill>
            </a:endParaRPr>
          </a:p>
          <a:p>
            <a:pPr marL="0" indent="0">
              <a:buNone/>
            </a:pPr>
            <a:endParaRPr lang="en-US" b="1" i="1" dirty="0">
              <a:solidFill>
                <a:schemeClr val="accent3">
                  <a:lumMod val="75000"/>
                </a:schemeClr>
              </a:solidFill>
            </a:endParaRPr>
          </a:p>
          <a:p>
            <a:pPr marL="0" indent="0" algn="ctr">
              <a:buNone/>
            </a:pPr>
            <a:r>
              <a:rPr lang="en-US" b="1" i="1" u="sng" dirty="0" smtClean="0">
                <a:solidFill>
                  <a:schemeClr val="accent1">
                    <a:lumMod val="75000"/>
                  </a:schemeClr>
                </a:solidFill>
              </a:rPr>
              <a:t>*Main </a:t>
            </a:r>
            <a:r>
              <a:rPr lang="en-US" b="1" i="1" u="sng" dirty="0" smtClean="0">
                <a:solidFill>
                  <a:schemeClr val="accent1">
                    <a:lumMod val="75000"/>
                  </a:schemeClr>
                </a:solidFill>
              </a:rPr>
              <a:t>idea</a:t>
            </a:r>
            <a:r>
              <a:rPr lang="en-US" b="1" i="1" dirty="0" smtClean="0">
                <a:solidFill>
                  <a:schemeClr val="accent1">
                    <a:lumMod val="75000"/>
                  </a:schemeClr>
                </a:solidFill>
              </a:rPr>
              <a:t>:  Two </a:t>
            </a:r>
            <a:r>
              <a:rPr lang="en-US" b="1" i="1" dirty="0" smtClean="0">
                <a:solidFill>
                  <a:schemeClr val="accent1">
                    <a:lumMod val="75000"/>
                  </a:schemeClr>
                </a:solidFill>
              </a:rPr>
              <a:t>(or </a:t>
            </a:r>
            <a:r>
              <a:rPr lang="en-US" b="1" i="1" dirty="0" smtClean="0">
                <a:solidFill>
                  <a:schemeClr val="accent1">
                    <a:lumMod val="75000"/>
                  </a:schemeClr>
                </a:solidFill>
              </a:rPr>
              <a:t>three or </a:t>
            </a:r>
            <a:r>
              <a:rPr lang="en-US" b="1" i="1" dirty="0" smtClean="0">
                <a:solidFill>
                  <a:schemeClr val="accent1">
                    <a:lumMod val="75000"/>
                  </a:schemeClr>
                </a:solidFill>
              </a:rPr>
              <a:t>four!) </a:t>
            </a:r>
            <a:r>
              <a:rPr lang="en-US" b="1" i="1" dirty="0" smtClean="0">
                <a:solidFill>
                  <a:schemeClr val="accent1">
                    <a:lumMod val="75000"/>
                  </a:schemeClr>
                </a:solidFill>
              </a:rPr>
              <a:t>heads are better than one!</a:t>
            </a:r>
            <a:endParaRPr lang="en-US" b="1" i="1" dirty="0">
              <a:solidFill>
                <a:schemeClr val="accent1">
                  <a:lumMod val="75000"/>
                </a:schemeClr>
              </a:solidFill>
            </a:endParaRPr>
          </a:p>
        </p:txBody>
      </p:sp>
      <p:pic>
        <p:nvPicPr>
          <p:cNvPr id="2052" name="Picture 4" descr="C:\Users\tim\AppData\Local\Microsoft\Windows\Temporary Internet Files\Content.IE5\Z4SLBPB9\students_group_work[1].pn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276600"/>
            <a:ext cx="1806384" cy="13468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19200" y="4876800"/>
            <a:ext cx="6934200" cy="990600"/>
          </a:xfrm>
          <a:prstGeom prst="rect">
            <a:avLst/>
          </a:prstGeom>
          <a:noFill/>
          <a:ln w="28575"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19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Cooperative Learning is NOT</a:t>
            </a:r>
            <a:endParaRPr lang="en-US" u="sng" dirty="0"/>
          </a:p>
        </p:txBody>
      </p:sp>
      <p:sp>
        <p:nvSpPr>
          <p:cNvPr id="3" name="Content Placeholder 2"/>
          <p:cNvSpPr>
            <a:spLocks noGrp="1"/>
          </p:cNvSpPr>
          <p:nvPr>
            <p:ph sz="quarter" idx="13"/>
          </p:nvPr>
        </p:nvSpPr>
        <p:spPr>
          <a:xfrm>
            <a:off x="1298448" y="1828800"/>
            <a:ext cx="3502152" cy="3895344"/>
          </a:xfrm>
        </p:spPr>
        <p:txBody>
          <a:bodyPr>
            <a:normAutofit fontScale="85000" lnSpcReduction="10000"/>
          </a:bodyPr>
          <a:lstStyle/>
          <a:p>
            <a:r>
              <a:rPr lang="en-US" dirty="0" smtClean="0"/>
              <a:t>Students working </a:t>
            </a:r>
            <a:r>
              <a:rPr lang="en-US" dirty="0" smtClean="0"/>
              <a:t>on independent assignments but sitting with other students</a:t>
            </a:r>
          </a:p>
          <a:p>
            <a:r>
              <a:rPr lang="en-US" dirty="0" smtClean="0"/>
              <a:t>Having one student do a group report while everyone else puts their names on it</a:t>
            </a:r>
          </a:p>
          <a:p>
            <a:r>
              <a:rPr lang="en-US" dirty="0" smtClean="0"/>
              <a:t>Students stuck in random groups is NOT the same as structuring cooperative interdependence among students</a:t>
            </a:r>
            <a:endParaRPr lang="en-US" dirty="0"/>
          </a:p>
        </p:txBody>
      </p:sp>
      <p:pic>
        <p:nvPicPr>
          <p:cNvPr id="4098" name="Picture 2" descr="C:\Users\tim\AppData\Local\Microsoft\Windows\Temporary Internet Files\Content.IE5\Z4SLBPB9\studen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18773"/>
            <a:ext cx="2895600" cy="170840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953000" y="2286000"/>
            <a:ext cx="3200400" cy="320040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7"/>
            <a:endCxn id="7" idx="3"/>
          </p:cNvCxnSpPr>
          <p:nvPr/>
        </p:nvCxnSpPr>
        <p:spPr>
          <a:xfrm flipH="1">
            <a:off x="5421688" y="2754688"/>
            <a:ext cx="2263024" cy="226302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93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17583"/>
            <a:ext cx="7222068" cy="858818"/>
          </a:xfrm>
        </p:spPr>
        <p:txBody>
          <a:bodyPr>
            <a:normAutofit fontScale="90000"/>
          </a:bodyPr>
          <a:lstStyle/>
          <a:p>
            <a:r>
              <a:rPr lang="en-US" u="sng" dirty="0" smtClean="0"/>
              <a:t>How </a:t>
            </a:r>
            <a:r>
              <a:rPr lang="en-US" u="sng" dirty="0" smtClean="0"/>
              <a:t>Can </a:t>
            </a:r>
            <a:r>
              <a:rPr lang="en-US" u="sng" dirty="0" smtClean="0"/>
              <a:t>I </a:t>
            </a:r>
            <a:r>
              <a:rPr lang="en-US" u="sng" dirty="0" smtClean="0"/>
              <a:t>Use </a:t>
            </a:r>
            <a:r>
              <a:rPr lang="en-US" u="sng" dirty="0" smtClean="0"/>
              <a:t>it in the </a:t>
            </a:r>
            <a:r>
              <a:rPr lang="en-US" u="sng" dirty="0" smtClean="0"/>
              <a:t>Library</a:t>
            </a:r>
            <a:r>
              <a:rPr lang="en-US" u="sng" dirty="0" smtClean="0"/>
              <a:t>?</a:t>
            </a:r>
            <a:endParaRPr lang="en-US" u="sng" dirty="0"/>
          </a:p>
        </p:txBody>
      </p:sp>
      <p:sp>
        <p:nvSpPr>
          <p:cNvPr id="3" name="Content Placeholder 2"/>
          <p:cNvSpPr>
            <a:spLocks noGrp="1"/>
          </p:cNvSpPr>
          <p:nvPr>
            <p:ph idx="1"/>
          </p:nvPr>
        </p:nvSpPr>
        <p:spPr>
          <a:xfrm>
            <a:off x="838200" y="1676400"/>
            <a:ext cx="7315200" cy="4419600"/>
          </a:xfrm>
        </p:spPr>
        <p:txBody>
          <a:bodyPr>
            <a:noAutofit/>
          </a:bodyPr>
          <a:lstStyle/>
          <a:p>
            <a:pPr marL="274320" lvl="1"/>
            <a:r>
              <a:rPr lang="en-US" sz="2400" b="1" dirty="0">
                <a:latin typeface="Candara" panose="020E0502030303020204" pitchFamily="34" charset="0"/>
              </a:rPr>
              <a:t> </a:t>
            </a:r>
            <a:r>
              <a:rPr lang="en-US" sz="2400" b="1" u="sng" dirty="0" smtClean="0">
                <a:solidFill>
                  <a:schemeClr val="accent3">
                    <a:lumMod val="75000"/>
                  </a:schemeClr>
                </a:solidFill>
                <a:latin typeface="Candara" panose="020E0502030303020204" pitchFamily="34" charset="0"/>
              </a:rPr>
              <a:t>Small Group Book Talks</a:t>
            </a:r>
          </a:p>
          <a:p>
            <a:pPr marL="548640" lvl="2"/>
            <a:r>
              <a:rPr lang="en-US" sz="2400" dirty="0" smtClean="0">
                <a:latin typeface="Candara" panose="020E0502030303020204" pitchFamily="34" charset="0"/>
              </a:rPr>
              <a:t>“sell” the book</a:t>
            </a:r>
          </a:p>
          <a:p>
            <a:pPr marL="320040" lvl="2" indent="0">
              <a:buNone/>
            </a:pPr>
            <a:endParaRPr lang="en-US" sz="2400" dirty="0">
              <a:latin typeface="Candara" panose="020E0502030303020204" pitchFamily="34" charset="0"/>
            </a:endParaRPr>
          </a:p>
          <a:p>
            <a:r>
              <a:rPr lang="en-US" b="1" u="sng" dirty="0" smtClean="0">
                <a:solidFill>
                  <a:schemeClr val="accent3">
                    <a:lumMod val="75000"/>
                  </a:schemeClr>
                </a:solidFill>
                <a:latin typeface="Candara" panose="020E0502030303020204" pitchFamily="34" charset="0"/>
              </a:rPr>
              <a:t>Partner reading </a:t>
            </a:r>
          </a:p>
          <a:p>
            <a:pPr lvl="1"/>
            <a:r>
              <a:rPr lang="en-US" sz="2400" dirty="0" smtClean="0">
                <a:latin typeface="Candara" panose="020E0502030303020204" pitchFamily="34" charset="0"/>
              </a:rPr>
              <a:t>SSR</a:t>
            </a:r>
          </a:p>
          <a:p>
            <a:pPr marL="365760" lvl="1" indent="0">
              <a:buNone/>
            </a:pPr>
            <a:endParaRPr lang="en-US" sz="2400" dirty="0" smtClean="0">
              <a:latin typeface="Candara" panose="020E0502030303020204" pitchFamily="34" charset="0"/>
            </a:endParaRPr>
          </a:p>
          <a:p>
            <a:r>
              <a:rPr lang="en-US" b="1" u="sng" dirty="0" smtClean="0">
                <a:solidFill>
                  <a:schemeClr val="accent3">
                    <a:lumMod val="75000"/>
                  </a:schemeClr>
                </a:solidFill>
                <a:latin typeface="Candara" panose="020E0502030303020204" pitchFamily="34" charset="0"/>
              </a:rPr>
              <a:t>Writing</a:t>
            </a:r>
            <a:endParaRPr lang="en-US" b="1" u="sng" dirty="0">
              <a:solidFill>
                <a:schemeClr val="accent3">
                  <a:lumMod val="75000"/>
                </a:schemeClr>
              </a:solidFill>
              <a:latin typeface="Candara" panose="020E0502030303020204" pitchFamily="34" charset="0"/>
            </a:endParaRPr>
          </a:p>
          <a:p>
            <a:pPr lvl="1"/>
            <a:r>
              <a:rPr lang="en-US" sz="2400" dirty="0" smtClean="0">
                <a:latin typeface="Candara" panose="020E0502030303020204" pitchFamily="34" charset="0"/>
              </a:rPr>
              <a:t>brainstorm </a:t>
            </a:r>
            <a:r>
              <a:rPr lang="en-US" sz="2400" dirty="0" smtClean="0">
                <a:latin typeface="Candara" panose="020E0502030303020204" pitchFamily="34" charset="0"/>
              </a:rPr>
              <a:t>topics</a:t>
            </a:r>
          </a:p>
          <a:p>
            <a:pPr lvl="1"/>
            <a:r>
              <a:rPr lang="en-US" sz="2400" dirty="0" smtClean="0">
                <a:latin typeface="Candara" panose="020E0502030303020204" pitchFamily="34" charset="0"/>
              </a:rPr>
              <a:t>Pre-writing</a:t>
            </a:r>
            <a:endParaRPr lang="en-US" sz="2400" dirty="0">
              <a:latin typeface="Candara" panose="020E0502030303020204" pitchFamily="34" charset="0"/>
            </a:endParaRPr>
          </a:p>
          <a:p>
            <a:pPr lvl="1"/>
            <a:r>
              <a:rPr lang="en-US" sz="2400" dirty="0" smtClean="0">
                <a:latin typeface="Candara" panose="020E0502030303020204" pitchFamily="34" charset="0"/>
              </a:rPr>
              <a:t>“how to” piece</a:t>
            </a:r>
            <a:endParaRPr lang="en-US" sz="2400" dirty="0"/>
          </a:p>
        </p:txBody>
      </p:sp>
      <p:pic>
        <p:nvPicPr>
          <p:cNvPr id="1027" name="Picture 3" descr="C:\Users\tim\AppData\Local\Microsoft\Windows\Temporary Internet Files\Content.IE5\7TYTNADP\teamwor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2864662"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562600" y="1600200"/>
            <a:ext cx="2057400" cy="1676400"/>
          </a:xfrm>
          <a:prstGeom prst="wedgeEllipseCallout">
            <a:avLst>
              <a:gd name="adj1" fmla="val -107895"/>
              <a:gd name="adj2" fmla="val 6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im\AppData\Local\Microsoft\Windows\Temporary Internet Files\Content.IE5\OHW2C6HF\egore911-bo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5683" y="1905000"/>
            <a:ext cx="177123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8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Learning VS.</a:t>
            </a:r>
            <a:endParaRPr lang="en-US" dirty="0"/>
          </a:p>
        </p:txBody>
      </p:sp>
      <p:sp>
        <p:nvSpPr>
          <p:cNvPr id="6" name="Text Placeholder 5"/>
          <p:cNvSpPr>
            <a:spLocks noGrp="1"/>
          </p:cNvSpPr>
          <p:nvPr>
            <p:ph type="body" idx="1"/>
          </p:nvPr>
        </p:nvSpPr>
        <p:spPr/>
        <p:txBody>
          <a:bodyPr>
            <a:noAutofit/>
          </a:bodyPr>
          <a:lstStyle/>
          <a:p>
            <a:r>
              <a:rPr lang="en-US" sz="2800" u="sng" dirty="0" smtClean="0"/>
              <a:t>Cooperative Learning</a:t>
            </a:r>
            <a:endParaRPr lang="en-US" sz="2800" u="sng" dirty="0"/>
          </a:p>
        </p:txBody>
      </p:sp>
      <p:sp>
        <p:nvSpPr>
          <p:cNvPr id="7" name="Text Placeholder 6"/>
          <p:cNvSpPr>
            <a:spLocks noGrp="1"/>
          </p:cNvSpPr>
          <p:nvPr>
            <p:ph type="body" sz="quarter" idx="3"/>
          </p:nvPr>
        </p:nvSpPr>
        <p:spPr>
          <a:xfrm>
            <a:off x="4910669" y="2122311"/>
            <a:ext cx="2944368" cy="697090"/>
          </a:xfrm>
        </p:spPr>
        <p:txBody>
          <a:bodyPr>
            <a:noAutofit/>
          </a:bodyPr>
          <a:lstStyle/>
          <a:p>
            <a:r>
              <a:rPr lang="en-US" sz="2900" u="sng" dirty="0" smtClean="0"/>
              <a:t>Direct Instruction</a:t>
            </a:r>
            <a:endParaRPr lang="en-US" sz="2900" u="sng" dirty="0"/>
          </a:p>
        </p:txBody>
      </p:sp>
      <p:sp>
        <p:nvSpPr>
          <p:cNvPr id="8" name="Content Placeholder 7"/>
          <p:cNvSpPr>
            <a:spLocks noGrp="1"/>
          </p:cNvSpPr>
          <p:nvPr>
            <p:ph sz="quarter" idx="13"/>
          </p:nvPr>
        </p:nvSpPr>
        <p:spPr>
          <a:xfrm>
            <a:off x="1143000" y="2944368"/>
            <a:ext cx="3383280" cy="2779776"/>
          </a:xfrm>
        </p:spPr>
        <p:txBody>
          <a:bodyPr>
            <a:normAutofit fontScale="92500"/>
          </a:bodyPr>
          <a:lstStyle/>
          <a:p>
            <a:r>
              <a:rPr lang="en-US" dirty="0" smtClean="0"/>
              <a:t>Student-centered approach</a:t>
            </a:r>
          </a:p>
          <a:p>
            <a:r>
              <a:rPr lang="en-US" dirty="0" smtClean="0"/>
              <a:t>Teacher is the facilitator</a:t>
            </a:r>
          </a:p>
          <a:p>
            <a:r>
              <a:rPr lang="en-US" dirty="0" smtClean="0"/>
              <a:t>Both student and teacher undergo learning process together</a:t>
            </a:r>
            <a:endParaRPr lang="en-US" dirty="0"/>
          </a:p>
        </p:txBody>
      </p:sp>
      <p:sp>
        <p:nvSpPr>
          <p:cNvPr id="9" name="Content Placeholder 8"/>
          <p:cNvSpPr>
            <a:spLocks noGrp="1"/>
          </p:cNvSpPr>
          <p:nvPr>
            <p:ph sz="quarter" idx="14"/>
          </p:nvPr>
        </p:nvSpPr>
        <p:spPr/>
        <p:txBody>
          <a:bodyPr>
            <a:normAutofit lnSpcReduction="10000"/>
          </a:bodyPr>
          <a:lstStyle/>
          <a:p>
            <a:r>
              <a:rPr lang="en-US" dirty="0" smtClean="0"/>
              <a:t>Teacher-centered approach</a:t>
            </a:r>
          </a:p>
          <a:p>
            <a:r>
              <a:rPr lang="en-US" dirty="0" smtClean="0"/>
              <a:t>Teacher is the expert</a:t>
            </a:r>
          </a:p>
          <a:p>
            <a:r>
              <a:rPr lang="en-US" dirty="0" smtClean="0"/>
              <a:t>Teacher is the source of knowledge and has status over the students</a:t>
            </a:r>
            <a:endParaRPr lang="en-US" dirty="0"/>
          </a:p>
        </p:txBody>
      </p:sp>
      <p:cxnSp>
        <p:nvCxnSpPr>
          <p:cNvPr id="11" name="Straight Connector 10"/>
          <p:cNvCxnSpPr/>
          <p:nvPr/>
        </p:nvCxnSpPr>
        <p:spPr>
          <a:xfrm>
            <a:off x="4495800" y="1752600"/>
            <a:ext cx="0" cy="39624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908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5018"/>
          </a:xfrm>
        </p:spPr>
        <p:txBody>
          <a:bodyPr/>
          <a:lstStyle/>
          <a:p>
            <a:r>
              <a:rPr lang="en-US" dirty="0" smtClean="0"/>
              <a:t>Lesson Plan</a:t>
            </a:r>
            <a:endParaRPr lang="en-US" dirty="0"/>
          </a:p>
        </p:txBody>
      </p:sp>
      <p:sp>
        <p:nvSpPr>
          <p:cNvPr id="4" name="Content Placeholder 3"/>
          <p:cNvSpPr>
            <a:spLocks noGrp="1"/>
          </p:cNvSpPr>
          <p:nvPr>
            <p:ph sz="quarter" idx="13"/>
          </p:nvPr>
        </p:nvSpPr>
        <p:spPr>
          <a:xfrm>
            <a:off x="990600" y="1676400"/>
            <a:ext cx="4419600" cy="4419600"/>
          </a:xfrm>
          <a:noFill/>
          <a:ln w="31750">
            <a:solidFill>
              <a:schemeClr val="accent3">
                <a:lumMod val="75000"/>
              </a:schemeClr>
            </a:solidFill>
          </a:ln>
        </p:spPr>
        <p:txBody>
          <a:bodyPr>
            <a:normAutofit fontScale="70000" lnSpcReduction="20000"/>
          </a:bodyPr>
          <a:lstStyle/>
          <a:p>
            <a:r>
              <a:rPr lang="en-US" b="1" u="sng" dirty="0">
                <a:solidFill>
                  <a:schemeClr val="accent3">
                    <a:lumMod val="75000"/>
                  </a:schemeClr>
                </a:solidFill>
              </a:rPr>
              <a:t>Standards for 21st Century Learner</a:t>
            </a:r>
            <a:endParaRPr lang="en-US" u="sng" dirty="0">
              <a:solidFill>
                <a:schemeClr val="accent3">
                  <a:lumMod val="75000"/>
                </a:schemeClr>
              </a:solidFill>
            </a:endParaRPr>
          </a:p>
          <a:p>
            <a:r>
              <a:rPr lang="en-US" b="1" i="1" dirty="0"/>
              <a:t>Skills:</a:t>
            </a:r>
            <a:r>
              <a:rPr lang="en-US" dirty="0"/>
              <a:t> </a:t>
            </a:r>
          </a:p>
          <a:p>
            <a:pPr lvl="1"/>
            <a:r>
              <a:rPr lang="en-US" dirty="0"/>
              <a:t>1.1.9 Collaborate with others to broaden and deepen understanding</a:t>
            </a:r>
          </a:p>
          <a:p>
            <a:pPr lvl="1"/>
            <a:r>
              <a:rPr lang="en-US" dirty="0"/>
              <a:t>3.1.3 Use writing and speaking skills to communicate new understandings effectively</a:t>
            </a:r>
          </a:p>
          <a:p>
            <a:r>
              <a:rPr lang="en-US" b="1" i="1" dirty="0"/>
              <a:t> </a:t>
            </a:r>
            <a:r>
              <a:rPr lang="en-US" b="1" i="1" dirty="0" smtClean="0"/>
              <a:t>Dispositions</a:t>
            </a:r>
            <a:endParaRPr lang="en-US" dirty="0"/>
          </a:p>
          <a:p>
            <a:pPr lvl="1"/>
            <a:r>
              <a:rPr lang="en-US" dirty="0"/>
              <a:t>1.2.1 Display initiative and engagement by posing questions and investigating the answers beyond the collection of superficial facts.</a:t>
            </a:r>
          </a:p>
          <a:p>
            <a:r>
              <a:rPr lang="en-US" b="1" i="1" dirty="0" smtClean="0"/>
              <a:t>Responsibilities</a:t>
            </a:r>
            <a:endParaRPr lang="en-US" dirty="0"/>
          </a:p>
          <a:p>
            <a:pPr lvl="1"/>
            <a:r>
              <a:rPr lang="en-US" dirty="0"/>
              <a:t>1.3.4 Contribute to the exchange of ideas within the learning community.</a:t>
            </a:r>
          </a:p>
          <a:p>
            <a:endParaRPr lang="en-US" b="1" dirty="0" smtClean="0"/>
          </a:p>
          <a:p>
            <a:r>
              <a:rPr lang="en-US" b="1" u="sng" dirty="0" smtClean="0">
                <a:solidFill>
                  <a:schemeClr val="accent3">
                    <a:lumMod val="75000"/>
                  </a:schemeClr>
                </a:solidFill>
              </a:rPr>
              <a:t>Language </a:t>
            </a:r>
            <a:r>
              <a:rPr lang="en-US" b="1" u="sng" dirty="0">
                <a:solidFill>
                  <a:schemeClr val="accent3">
                    <a:lumMod val="75000"/>
                  </a:schemeClr>
                </a:solidFill>
              </a:rPr>
              <a:t>Arts—7</a:t>
            </a:r>
            <a:r>
              <a:rPr lang="en-US" b="1" u="sng" baseline="30000" dirty="0">
                <a:solidFill>
                  <a:schemeClr val="accent3">
                    <a:lumMod val="75000"/>
                  </a:schemeClr>
                </a:solidFill>
              </a:rPr>
              <a:t>th</a:t>
            </a:r>
            <a:r>
              <a:rPr lang="en-US" b="1" u="sng" dirty="0">
                <a:solidFill>
                  <a:schemeClr val="accent3">
                    <a:lumMod val="75000"/>
                  </a:schemeClr>
                </a:solidFill>
              </a:rPr>
              <a:t> grade</a:t>
            </a:r>
            <a:endParaRPr lang="en-US" u="sng" dirty="0">
              <a:solidFill>
                <a:schemeClr val="accent3">
                  <a:lumMod val="75000"/>
                </a:schemeClr>
              </a:solidFill>
            </a:endParaRPr>
          </a:p>
          <a:p>
            <a:pPr lvl="1"/>
            <a:r>
              <a:rPr lang="en-US" dirty="0" smtClean="0"/>
              <a:t>7.6 </a:t>
            </a:r>
            <a:r>
              <a:rPr lang="en-US" dirty="0"/>
              <a:t>The student will read and demonstrate comprehension of a variety of nonfiction texts. </a:t>
            </a:r>
            <a:endParaRPr lang="en-US" dirty="0" smtClean="0"/>
          </a:p>
          <a:p>
            <a:pPr marL="365760" lvl="1" indent="0">
              <a:buNone/>
            </a:pPr>
            <a:endParaRPr lang="en-US" dirty="0"/>
          </a:p>
          <a:p>
            <a:endParaRPr lang="en-US" dirty="0"/>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828800"/>
            <a:ext cx="242030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43600" y="3429000"/>
            <a:ext cx="2133600" cy="215444"/>
          </a:xfrm>
          <a:prstGeom prst="rect">
            <a:avLst/>
          </a:prstGeom>
          <a:noFill/>
        </p:spPr>
        <p:txBody>
          <a:bodyPr wrap="square" rtlCol="0">
            <a:spAutoFit/>
          </a:bodyPr>
          <a:lstStyle/>
          <a:p>
            <a:r>
              <a:rPr lang="en-US" sz="800" dirty="0" smtClean="0"/>
              <a:t>puzzle-riddle-toy-playing-160515/ CC BY 2.0</a:t>
            </a:r>
            <a:endParaRPr lang="en-US" sz="800" dirty="0"/>
          </a:p>
        </p:txBody>
      </p:sp>
      <p:sp>
        <p:nvSpPr>
          <p:cNvPr id="7" name="TextBox 6"/>
          <p:cNvSpPr txBox="1"/>
          <p:nvPr/>
        </p:nvSpPr>
        <p:spPr>
          <a:xfrm>
            <a:off x="5638800" y="3733800"/>
            <a:ext cx="2438400" cy="2031325"/>
          </a:xfrm>
          <a:prstGeom prst="rect">
            <a:avLst/>
          </a:prstGeom>
          <a:noFill/>
          <a:ln w="31750">
            <a:solidFill>
              <a:schemeClr val="accent3">
                <a:lumMod val="75000"/>
              </a:schemeClr>
            </a:solidFill>
          </a:ln>
        </p:spPr>
        <p:txBody>
          <a:bodyPr wrap="square" rtlCol="0">
            <a:spAutoFit/>
          </a:bodyPr>
          <a:lstStyle/>
          <a:p>
            <a:r>
              <a:rPr lang="en-US" b="1" u="sng" dirty="0" smtClean="0">
                <a:solidFill>
                  <a:schemeClr val="accent3">
                    <a:lumMod val="75000"/>
                  </a:schemeClr>
                </a:solidFill>
              </a:rPr>
              <a:t>Jigsaw Activity</a:t>
            </a:r>
            <a:r>
              <a:rPr lang="en-US" dirty="0" smtClean="0"/>
              <a:t>:  </a:t>
            </a:r>
            <a:r>
              <a:rPr lang="en-US" i="1" dirty="0" smtClean="0"/>
              <a:t>Students will work in small groups to become an “expert” on one type of nonfiction, then report their findings to their group</a:t>
            </a:r>
            <a:endParaRPr lang="en-US" i="1" dirty="0"/>
          </a:p>
        </p:txBody>
      </p:sp>
    </p:spTree>
    <p:extLst>
      <p:ext uri="{BB962C8B-B14F-4D97-AF65-F5344CB8AC3E}">
        <p14:creationId xmlns:p14="http://schemas.microsoft.com/office/powerpoint/2010/main" val="345828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lstStyle/>
          <a:p>
            <a:r>
              <a:rPr lang="en-US" dirty="0" smtClean="0"/>
              <a:t>Lesson (</a:t>
            </a:r>
            <a:r>
              <a:rPr lang="en-US" dirty="0" err="1" smtClean="0"/>
              <a:t>cont</a:t>
            </a:r>
            <a:r>
              <a:rPr lang="en-US" dirty="0"/>
              <a:t>)</a:t>
            </a:r>
          </a:p>
        </p:txBody>
      </p:sp>
      <p:sp>
        <p:nvSpPr>
          <p:cNvPr id="3" name="Content Placeholder 2"/>
          <p:cNvSpPr>
            <a:spLocks noGrp="1"/>
          </p:cNvSpPr>
          <p:nvPr>
            <p:ph idx="1"/>
          </p:nvPr>
        </p:nvSpPr>
        <p:spPr>
          <a:xfrm>
            <a:off x="1066800" y="1676400"/>
            <a:ext cx="6592645" cy="4419600"/>
          </a:xfrm>
        </p:spPr>
        <p:txBody>
          <a:bodyPr>
            <a:normAutofit/>
          </a:bodyPr>
          <a:lstStyle/>
          <a:p>
            <a:pPr marL="0" indent="0">
              <a:buNone/>
            </a:pPr>
            <a:endParaRPr lang="en-US" dirty="0" smtClean="0"/>
          </a:p>
          <a:p>
            <a:endParaRPr lang="en-US" dirty="0"/>
          </a:p>
        </p:txBody>
      </p:sp>
      <p:pic>
        <p:nvPicPr>
          <p:cNvPr id="3075" name="Picture 3" descr="C:\Users\tim\AppData\Local\Microsoft\Windows\Temporary Internet Files\Content.IE5\7TYTNADP\ben-Jigsaw-Puzz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526" y="1447800"/>
            <a:ext cx="7162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385213">
            <a:off x="1930907" y="2867210"/>
            <a:ext cx="2209800" cy="369332"/>
          </a:xfrm>
          <a:prstGeom prst="rect">
            <a:avLst/>
          </a:prstGeom>
          <a:noFill/>
        </p:spPr>
        <p:txBody>
          <a:bodyPr wrap="square" rtlCol="0">
            <a:spAutoFit/>
          </a:bodyPr>
          <a:lstStyle/>
          <a:p>
            <a:r>
              <a:rPr lang="en-US" b="1" dirty="0" smtClean="0"/>
              <a:t>narrative nonfiction</a:t>
            </a:r>
            <a:endParaRPr lang="en-US" b="1" dirty="0"/>
          </a:p>
        </p:txBody>
      </p:sp>
      <p:sp>
        <p:nvSpPr>
          <p:cNvPr id="8" name="TextBox 7"/>
          <p:cNvSpPr txBox="1"/>
          <p:nvPr/>
        </p:nvSpPr>
        <p:spPr>
          <a:xfrm rot="20445997">
            <a:off x="4550797" y="1930127"/>
            <a:ext cx="1631711" cy="923330"/>
          </a:xfrm>
          <a:prstGeom prst="rect">
            <a:avLst/>
          </a:prstGeom>
          <a:noFill/>
        </p:spPr>
        <p:txBody>
          <a:bodyPr wrap="square" rtlCol="0">
            <a:spAutoFit/>
          </a:bodyPr>
          <a:lstStyle/>
          <a:p>
            <a:pPr algn="ctr"/>
            <a:r>
              <a:rPr lang="en-US" b="1" dirty="0" smtClean="0"/>
              <a:t>expository</a:t>
            </a:r>
          </a:p>
          <a:p>
            <a:pPr algn="ctr"/>
            <a:endParaRPr lang="en-US" b="1" dirty="0"/>
          </a:p>
          <a:p>
            <a:pPr algn="ctr"/>
            <a:r>
              <a:rPr lang="en-US" b="1" dirty="0" smtClean="0"/>
              <a:t> nonfiction</a:t>
            </a:r>
            <a:endParaRPr lang="en-US" b="1" dirty="0"/>
          </a:p>
        </p:txBody>
      </p:sp>
      <p:sp>
        <p:nvSpPr>
          <p:cNvPr id="9" name="TextBox 8"/>
          <p:cNvSpPr txBox="1"/>
          <p:nvPr/>
        </p:nvSpPr>
        <p:spPr>
          <a:xfrm rot="20162790">
            <a:off x="3161957" y="4124899"/>
            <a:ext cx="1831989" cy="1323439"/>
          </a:xfrm>
          <a:prstGeom prst="rect">
            <a:avLst/>
          </a:prstGeom>
          <a:noFill/>
        </p:spPr>
        <p:txBody>
          <a:bodyPr wrap="square" rtlCol="0">
            <a:spAutoFit/>
          </a:bodyPr>
          <a:lstStyle/>
          <a:p>
            <a:pPr algn="ctr"/>
            <a:r>
              <a:rPr lang="en-US" sz="2000" b="1" dirty="0" smtClean="0"/>
              <a:t>persuasive</a:t>
            </a:r>
          </a:p>
          <a:p>
            <a:pPr algn="ctr"/>
            <a:endParaRPr lang="en-US" sz="2000" b="1" dirty="0" smtClean="0"/>
          </a:p>
          <a:p>
            <a:pPr algn="ctr"/>
            <a:endParaRPr lang="en-US" sz="2000" b="1" dirty="0"/>
          </a:p>
          <a:p>
            <a:pPr algn="ctr"/>
            <a:r>
              <a:rPr lang="en-US" sz="2000" b="1" dirty="0" smtClean="0"/>
              <a:t> nonfiction</a:t>
            </a:r>
            <a:endParaRPr lang="en-US" sz="2000" b="1" dirty="0"/>
          </a:p>
        </p:txBody>
      </p:sp>
      <p:sp>
        <p:nvSpPr>
          <p:cNvPr id="10" name="TextBox 9"/>
          <p:cNvSpPr txBox="1"/>
          <p:nvPr/>
        </p:nvSpPr>
        <p:spPr>
          <a:xfrm rot="20385213">
            <a:off x="5183319" y="3593566"/>
            <a:ext cx="2351617" cy="369332"/>
          </a:xfrm>
          <a:prstGeom prst="rect">
            <a:avLst/>
          </a:prstGeom>
          <a:noFill/>
        </p:spPr>
        <p:txBody>
          <a:bodyPr wrap="square" rtlCol="0">
            <a:spAutoFit/>
          </a:bodyPr>
          <a:lstStyle/>
          <a:p>
            <a:r>
              <a:rPr lang="en-US" b="1" dirty="0" smtClean="0"/>
              <a:t>description nonfiction</a:t>
            </a:r>
            <a:endParaRPr lang="en-US" b="1" dirty="0"/>
          </a:p>
        </p:txBody>
      </p:sp>
    </p:spTree>
    <p:extLst>
      <p:ext uri="{BB962C8B-B14F-4D97-AF65-F5344CB8AC3E}">
        <p14:creationId xmlns:p14="http://schemas.microsoft.com/office/powerpoint/2010/main" val="212255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800" dirty="0" smtClean="0"/>
              <a:t>Cooperative </a:t>
            </a:r>
            <a:r>
              <a:rPr lang="en-US" sz="1800" dirty="0"/>
              <a:t>Learning. (</a:t>
            </a:r>
            <a:r>
              <a:rPr lang="en-US" sz="1800" dirty="0" err="1"/>
              <a:t>n.d.</a:t>
            </a:r>
            <a:r>
              <a:rPr lang="en-US" sz="1800" dirty="0"/>
              <a:t>). Retrieved February 13, 2016, from https://www.teachervision.com/pro-dev/cooperative-learning/48531.html?page=3 </a:t>
            </a:r>
          </a:p>
          <a:p>
            <a:r>
              <a:rPr lang="en-US" sz="1800" dirty="0"/>
              <a:t>OVERVIEW. (</a:t>
            </a:r>
            <a:r>
              <a:rPr lang="en-US" sz="1800" dirty="0" err="1"/>
              <a:t>n.d.</a:t>
            </a:r>
            <a:r>
              <a:rPr lang="en-US" sz="1800" dirty="0"/>
              <a:t>). Retrieved February 13, 2016, from https://www.jigsaw.org/ </a:t>
            </a:r>
          </a:p>
          <a:p>
            <a:r>
              <a:rPr lang="en-US" dirty="0"/>
              <a:t/>
            </a:r>
            <a:br>
              <a:rPr lang="en-US" dirty="0"/>
            </a:br>
            <a:endParaRPr lang="en-US" dirty="0" smtClean="0"/>
          </a:p>
          <a:p>
            <a:endParaRPr lang="en-US" dirty="0"/>
          </a:p>
        </p:txBody>
      </p:sp>
    </p:spTree>
    <p:extLst>
      <p:ext uri="{BB962C8B-B14F-4D97-AF65-F5344CB8AC3E}">
        <p14:creationId xmlns:p14="http://schemas.microsoft.com/office/powerpoint/2010/main" val="28178855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497</TotalTime>
  <Words>752</Words>
  <Application>Microsoft Office PowerPoint</Application>
  <PresentationFormat>On-screen Show (4:3)</PresentationFormat>
  <Paragraphs>90</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Pushpin</vt:lpstr>
      <vt:lpstr>Cooperative Learning </vt:lpstr>
      <vt:lpstr>What Does It Look Like?</vt:lpstr>
      <vt:lpstr>Cooperative Learning is NOT</vt:lpstr>
      <vt:lpstr>How Can I Use it in the Library?</vt:lpstr>
      <vt:lpstr>Cooperative Learning VS.</vt:lpstr>
      <vt:lpstr>Lesson Plan</vt:lpstr>
      <vt:lpstr>Lesson (cont)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NNFM</dc:creator>
  <cp:lastModifiedBy>tim</cp:lastModifiedBy>
  <cp:revision>13</cp:revision>
  <dcterms:created xsi:type="dcterms:W3CDTF">2016-02-05T00:55:50Z</dcterms:created>
  <dcterms:modified xsi:type="dcterms:W3CDTF">2016-02-17T01:16:02Z</dcterms:modified>
</cp:coreProperties>
</file>