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6" r:id="rId1"/>
  </p:sldMasterIdLst>
  <p:sldIdLst>
    <p:sldId id="256" r:id="rId2"/>
    <p:sldId id="266" r:id="rId3"/>
    <p:sldId id="273" r:id="rId4"/>
    <p:sldId id="257" r:id="rId5"/>
    <p:sldId id="262" r:id="rId6"/>
    <p:sldId id="263" r:id="rId7"/>
    <p:sldId id="264" r:id="rId8"/>
    <p:sldId id="259" r:id="rId9"/>
    <p:sldId id="265" r:id="rId10"/>
    <p:sldId id="261" r:id="rId11"/>
    <p:sldId id="260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AD6EE87-EBD5-4F12-A48A-63ACA297AC8F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2872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073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316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2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05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59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32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747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445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160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8/4/2023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75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8/4/2023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1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ttack.mitre.org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1584" y="4960137"/>
            <a:ext cx="7772400" cy="146304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lgerian" panose="04020705040A02060702" pitchFamily="82" charset="0"/>
                <a:cs typeface="Times New Roman" panose="02020603050405020304" pitchFamily="18" charset="0"/>
              </a:rPr>
              <a:t>MITRE ATTACK Framework</a:t>
            </a:r>
            <a:br>
              <a:rPr lang="en-US" sz="3600" b="1">
                <a:latin typeface="Algerian" panose="04020705040A02060702" pitchFamily="82" charset="0"/>
                <a:cs typeface="Times New Roman" panose="02020603050405020304" pitchFamily="18" charset="0"/>
              </a:rPr>
            </a:br>
            <a:r>
              <a:rPr lang="en-US" sz="3600" b="1">
                <a:latin typeface="Algerian" panose="04020705040A02060702" pitchFamily="82" charset="0"/>
                <a:cs typeface="Times New Roman" panose="02020603050405020304" pitchFamily="18" charset="0"/>
              </a:rPr>
              <a:t>Project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Stephen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antwi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b="1" dirty="0">
                <a:latin typeface="Algerian" panose="04020705040A02060702" pitchFamily="82" charset="0"/>
                <a:cs typeface="Times New Roman" panose="02020603050405020304" pitchFamily="18" charset="0"/>
              </a:rPr>
              <a:t>Overview of  </a:t>
            </a:r>
            <a:r>
              <a:rPr lang="en-US" sz="3200" b="1" dirty="0" err="1">
                <a:latin typeface="Algerian" panose="04020705040A02060702" pitchFamily="82" charset="0"/>
                <a:cs typeface="Times New Roman" panose="02020603050405020304" pitchFamily="18" charset="0"/>
              </a:rPr>
              <a:t>Mitre</a:t>
            </a:r>
            <a:r>
              <a:rPr lang="en-US" sz="3200" b="1" dirty="0">
                <a:latin typeface="Algerian" panose="04020705040A02060702" pitchFamily="82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Algerian" panose="04020705040A02060702" pitchFamily="82" charset="0"/>
                <a:cs typeface="Times New Roman" panose="02020603050405020304" pitchFamily="18" charset="0"/>
              </a:rPr>
              <a:t>Att&amp;ck</a:t>
            </a:r>
            <a:r>
              <a:rPr lang="en-US" sz="3200" b="1" dirty="0">
                <a:latin typeface="Algerian" panose="04020705040A02060702" pitchFamily="82" charset="0"/>
                <a:cs typeface="Times New Roman" panose="02020603050405020304" pitchFamily="18" charset="0"/>
              </a:rPr>
              <a:t> Framework</a:t>
            </a:r>
          </a:p>
        </p:txBody>
      </p:sp>
    </p:spTree>
    <p:extLst>
      <p:ext uri="{BB962C8B-B14F-4D97-AF65-F5344CB8AC3E}">
        <p14:creationId xmlns:p14="http://schemas.microsoft.com/office/powerpoint/2010/main" val="17649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latin typeface="Algerian" panose="04020705040A02060702" pitchFamily="82" charset="0"/>
              </a:rPr>
              <a:t>HOW DO WE GET STARTED WITH MITRE ATT&amp;CK (</a:t>
            </a:r>
            <a:r>
              <a:rPr lang="en-US" sz="3200" b="1" dirty="0" err="1">
                <a:latin typeface="Algerian" panose="04020705040A02060702" pitchFamily="82" charset="0"/>
              </a:rPr>
              <a:t>soc</a:t>
            </a:r>
            <a:r>
              <a:rPr lang="en-US" sz="3200" b="1">
                <a:latin typeface="Algerian" panose="04020705040A02060702" pitchFamily="82" charset="0"/>
              </a:rPr>
              <a:t>)</a:t>
            </a:r>
            <a:endParaRPr lang="en-US" sz="3200" b="1" dirty="0">
              <a:latin typeface="Algerian" panose="04020705040A02060702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an effort to comprehend how ATT&amp;CK Framework operates.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Investigate and consider the actions of your adversary.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Investigate how adversary behave.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Transform the behavior into a tactic.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Determine which technique is applicable to the behavior.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Compare your results.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You can map your controls back logically to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Mitre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ATT&amp;CK to assess the coverage they provide against the tactics and techniques they will likely face in your environment.</a:t>
            </a:r>
          </a:p>
        </p:txBody>
      </p:sp>
    </p:spTree>
    <p:extLst>
      <p:ext uri="{BB962C8B-B14F-4D97-AF65-F5344CB8AC3E}">
        <p14:creationId xmlns:p14="http://schemas.microsoft.com/office/powerpoint/2010/main" val="124685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Algerian" panose="04020705040A02060702" pitchFamily="82" charset="0"/>
                <a:cs typeface="Times New Roman" panose="02020603050405020304" pitchFamily="18" charset="0"/>
              </a:rPr>
              <a:t>Why do </a:t>
            </a:r>
            <a:r>
              <a:rPr lang="en-US" sz="3600" b="1" dirty="0" err="1">
                <a:latin typeface="Algerian" panose="04020705040A02060702" pitchFamily="82" charset="0"/>
                <a:cs typeface="Times New Roman" panose="02020603050405020304" pitchFamily="18" charset="0"/>
              </a:rPr>
              <a:t>ciso</a:t>
            </a:r>
            <a:r>
              <a:rPr lang="en-US" sz="3600" b="1" dirty="0">
                <a:latin typeface="Algerian" panose="04020705040A02060702" pitchFamily="82" charset="0"/>
                <a:cs typeface="Times New Roman" panose="02020603050405020304" pitchFamily="18" charset="0"/>
              </a:rPr>
              <a:t> use the </a:t>
            </a:r>
            <a:r>
              <a:rPr lang="en-US" sz="3600" b="1" dirty="0" err="1">
                <a:latin typeface="Algerian" panose="04020705040A02060702" pitchFamily="82" charset="0"/>
                <a:cs typeface="Times New Roman" panose="02020603050405020304" pitchFamily="18" charset="0"/>
              </a:rPr>
              <a:t>mitre</a:t>
            </a:r>
            <a:r>
              <a:rPr lang="en-US" sz="3600" b="1" dirty="0">
                <a:latin typeface="Algerian" panose="04020705040A02060702" pitchFamily="8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Algerian" panose="04020705040A02060702" pitchFamily="82" charset="0"/>
                <a:cs typeface="Times New Roman" panose="02020603050405020304" pitchFamily="18" charset="0"/>
              </a:rPr>
              <a:t>att&amp;ck</a:t>
            </a:r>
            <a:r>
              <a:rPr lang="en-US" sz="3600" b="1" dirty="0">
                <a:latin typeface="Algerian" panose="04020705040A02060702" pitchFamily="82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Algerian" panose="04020705040A02060702" pitchFamily="82" charset="0"/>
                <a:cs typeface="Times New Roman" panose="02020603050405020304" pitchFamily="18" charset="0"/>
              </a:rPr>
              <a:t>fRAMEWORK</a:t>
            </a:r>
            <a:endParaRPr lang="en-US" sz="3600" b="1" dirty="0">
              <a:latin typeface="Algerian" panose="04020705040A02060702" pitchFamily="82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more detailed method to identifying enterprise risk.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Cybersecurity Maturity Assessment-organization’s readiness to prevent, detect, contain and response to threat information assets.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Increasing your visibility of the threat landscape.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Enhancing your defensive posture.</a:t>
            </a:r>
          </a:p>
        </p:txBody>
      </p:sp>
    </p:spTree>
    <p:extLst>
      <p:ext uri="{BB962C8B-B14F-4D97-AF65-F5344CB8AC3E}">
        <p14:creationId xmlns:p14="http://schemas.microsoft.com/office/powerpoint/2010/main" val="4165485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761744"/>
          </a:xfrm>
        </p:spPr>
        <p:txBody>
          <a:bodyPr/>
          <a:lstStyle/>
          <a:p>
            <a:r>
              <a:rPr lang="en-US" dirty="0"/>
              <a:t>Utilizing the MITRE ATT&amp;CK Framework for Defense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7257" y="2456688"/>
            <a:ext cx="9961263" cy="375513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b="1" dirty="0"/>
              <a:t>Organizations can…</a:t>
            </a:r>
          </a:p>
          <a:p>
            <a:pPr marL="502920" indent="-457200">
              <a:buAutoNum type="arabicPeriod"/>
            </a:pPr>
            <a:r>
              <a:rPr lang="en-US" b="1" dirty="0"/>
              <a:t>Map Attack Techniques to Defensive Controls</a:t>
            </a:r>
          </a:p>
          <a:p>
            <a:pPr marL="502920" indent="-457200">
              <a:buFont typeface="Corbel" pitchFamily="34" charset="0"/>
              <a:buAutoNum type="arabicPeriod"/>
            </a:pPr>
            <a:r>
              <a:rPr lang="en-US" b="1" dirty="0"/>
              <a:t>Proactively defend against attackers</a:t>
            </a:r>
          </a:p>
          <a:p>
            <a:pPr marL="502920" indent="-457200">
              <a:buAutoNum type="arabicPeriod"/>
            </a:pPr>
            <a:r>
              <a:rPr lang="en-US" b="1" dirty="0"/>
              <a:t>Improve detection capabilities</a:t>
            </a:r>
          </a:p>
          <a:p>
            <a:pPr marL="502920" indent="-457200">
              <a:buAutoNum type="arabicPeriod"/>
            </a:pPr>
            <a:r>
              <a:rPr lang="en-US" b="1" dirty="0"/>
              <a:t>Identify gaps in network</a:t>
            </a: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834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Mapping Attack Techniques to Defensive 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649" y="2301240"/>
            <a:ext cx="5730639" cy="4038600"/>
          </a:xfrm>
        </p:spPr>
        <p:txBody>
          <a:bodyPr/>
          <a:lstStyle/>
          <a:p>
            <a:pPr marL="45720" indent="0">
              <a:buNone/>
            </a:pPr>
            <a:r>
              <a:rPr lang="en-US" b="1" i="1" dirty="0"/>
              <a:t>Example 1: Technique- Spear Phishing </a:t>
            </a:r>
          </a:p>
          <a:p>
            <a:pPr lvl="1"/>
            <a:r>
              <a:rPr lang="en-US" dirty="0"/>
              <a:t>Spear phishing is a common initial access technique used by attackers. </a:t>
            </a:r>
          </a:p>
          <a:p>
            <a:pPr lvl="1"/>
            <a:r>
              <a:rPr lang="en-US" dirty="0"/>
              <a:t>Organizations can implement email filtering and anti-phishing awareness programs to mitigate this technique.</a:t>
            </a:r>
          </a:p>
          <a:p>
            <a:pPr marL="45720" indent="0">
              <a:buNone/>
            </a:pPr>
            <a:r>
              <a:rPr lang="en-US" b="1" i="1" dirty="0"/>
              <a:t>Example 2: Technique- Lateral Movement</a:t>
            </a:r>
          </a:p>
          <a:p>
            <a:pPr lvl="1"/>
            <a:r>
              <a:rPr lang="en-US" dirty="0"/>
              <a:t>Lateral movement enables attacker to spread within a compromised network. </a:t>
            </a:r>
          </a:p>
          <a:p>
            <a:pPr lvl="1"/>
            <a:r>
              <a:rPr lang="en-US" dirty="0"/>
              <a:t>Organizations can implement network segmentation and proper access controls to restrict lateral movement.</a:t>
            </a:r>
          </a:p>
          <a:p>
            <a:endParaRPr lang="en-US" dirty="0"/>
          </a:p>
        </p:txBody>
      </p:sp>
      <p:pic>
        <p:nvPicPr>
          <p:cNvPr id="6" name="Picture 5" descr="How apps steal your data? – blogROAST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8901" y="2698376"/>
            <a:ext cx="4220434" cy="271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6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Proactive Defense using the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en-US" b="1" i="1" dirty="0"/>
              <a:t>Example 1: Threat Hunting</a:t>
            </a:r>
          </a:p>
          <a:p>
            <a:pPr lvl="1"/>
            <a:r>
              <a:rPr lang="en-US" dirty="0"/>
              <a:t>Actively search for signs of attacker presence or activities. </a:t>
            </a:r>
          </a:p>
          <a:p>
            <a:pPr lvl="1"/>
            <a:r>
              <a:rPr lang="en-US" dirty="0"/>
              <a:t>Leverage the framework to identify gaps in their defenses and detect advanced threats.</a:t>
            </a:r>
          </a:p>
          <a:p>
            <a:pPr marL="45720" indent="0">
              <a:buNone/>
            </a:pPr>
            <a:r>
              <a:rPr lang="en-US" b="1" i="1" dirty="0"/>
              <a:t>Example 2: Red Teaming</a:t>
            </a:r>
          </a:p>
          <a:p>
            <a:pPr lvl="1"/>
            <a:r>
              <a:rPr lang="en-US" dirty="0"/>
              <a:t>Simulate real-world attacks to test an organizations defense</a:t>
            </a:r>
          </a:p>
          <a:p>
            <a:pPr lvl="1"/>
            <a:r>
              <a:rPr lang="en-US" dirty="0"/>
              <a:t>Identify vulnerabilities and weaknesses in security controls and incident response capabilities. </a:t>
            </a:r>
          </a:p>
          <a:p>
            <a:pPr marL="45720" indent="0">
              <a:buNone/>
            </a:pPr>
            <a:r>
              <a:rPr lang="en-US" b="1" i="1" dirty="0"/>
              <a:t>Example 3: Continues Monitoring</a:t>
            </a:r>
          </a:p>
          <a:p>
            <a:pPr lvl="1"/>
            <a:r>
              <a:rPr lang="en-US" dirty="0"/>
              <a:t>Establish baseline behaviors and detect anomalies. </a:t>
            </a:r>
          </a:p>
          <a:p>
            <a:pPr lvl="1"/>
            <a:r>
              <a:rPr lang="en-US" dirty="0"/>
              <a:t>Leverage SIEM solutions and advanced analytics to monitor for suspicious activities aligned with MITRE ATT&amp;CK techniques.</a:t>
            </a:r>
          </a:p>
        </p:txBody>
      </p:sp>
    </p:spTree>
    <p:extLst>
      <p:ext uri="{BB962C8B-B14F-4D97-AF65-F5344CB8AC3E}">
        <p14:creationId xmlns:p14="http://schemas.microsoft.com/office/powerpoint/2010/main" val="211074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World Examples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057400"/>
            <a:ext cx="6763871" cy="403860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b="1" i="1" dirty="0"/>
              <a:t>Example 1: APT29 (Cozy Bear) threat actor group </a:t>
            </a:r>
          </a:p>
          <a:p>
            <a:pPr lvl="1"/>
            <a:r>
              <a:rPr lang="en-US" dirty="0"/>
              <a:t>Used various techniques from the MITRE ATT&amp;CK framework in their campaigns.</a:t>
            </a:r>
          </a:p>
          <a:p>
            <a:pPr lvl="1"/>
            <a:r>
              <a:rPr lang="en-US" dirty="0"/>
              <a:t>Techniques used, such as spear phishing (T1566.001), credential dumping (T1003), and lateral movement (T1028). </a:t>
            </a:r>
          </a:p>
          <a:p>
            <a:pPr marL="45720" indent="0">
              <a:buNone/>
            </a:pPr>
            <a:r>
              <a:rPr lang="en-US" b="1" i="1" dirty="0"/>
              <a:t>Example 1: Ransomware Attacks </a:t>
            </a:r>
          </a:p>
          <a:p>
            <a:pPr lvl="1"/>
            <a:r>
              <a:rPr lang="en-US" dirty="0"/>
              <a:t>Recent attacks, such as </a:t>
            </a:r>
            <a:r>
              <a:rPr lang="en-US" dirty="0" err="1"/>
              <a:t>NotPetya</a:t>
            </a:r>
            <a:r>
              <a:rPr lang="en-US" dirty="0"/>
              <a:t>, </a:t>
            </a:r>
            <a:r>
              <a:rPr lang="en-US" dirty="0" err="1"/>
              <a:t>WannaCry</a:t>
            </a:r>
            <a:r>
              <a:rPr lang="en-US" dirty="0"/>
              <a:t>, or </a:t>
            </a:r>
            <a:r>
              <a:rPr lang="en-US" dirty="0" err="1"/>
              <a:t>Darkside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Techniques used, such as remote services (T1021), </a:t>
            </a:r>
            <a:r>
              <a:rPr lang="en-US" dirty="0" err="1"/>
              <a:t>powershell</a:t>
            </a:r>
            <a:r>
              <a:rPr lang="en-US" dirty="0"/>
              <a:t> (T1086), and data encryption (T1486).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/>
              <a:t>Defenders can utilize the framework to detect and mitigate these attacks. </a:t>
            </a:r>
          </a:p>
          <a:p>
            <a:pPr marL="274320" lvl="1" indent="0">
              <a:buNone/>
            </a:pPr>
            <a:endParaRPr lang="en-US" dirty="0"/>
          </a:p>
        </p:txBody>
      </p:sp>
      <p:pic>
        <p:nvPicPr>
          <p:cNvPr id="4" name="Picture 3" descr="DTIC-UCV: RANSOMWAR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7260" y="2205038"/>
            <a:ext cx="3111033" cy="3111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06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Integrating MITRE ATT&amp;CK into Organization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b="1" i="1" dirty="0"/>
              <a:t>Step 1.</a:t>
            </a:r>
            <a:r>
              <a:rPr lang="en-US" i="1" dirty="0"/>
              <a:t> </a:t>
            </a:r>
            <a:r>
              <a:rPr lang="en-US" dirty="0"/>
              <a:t>Familiarize Yourself with the Framework</a:t>
            </a:r>
          </a:p>
          <a:p>
            <a:pPr marL="45720" indent="0">
              <a:buNone/>
            </a:pPr>
            <a:r>
              <a:rPr lang="en-US" b="1" i="1" dirty="0"/>
              <a:t>Step 2.</a:t>
            </a:r>
            <a:r>
              <a:rPr lang="en-US" i="1" dirty="0"/>
              <a:t> </a:t>
            </a:r>
            <a:r>
              <a:rPr lang="en-US" dirty="0"/>
              <a:t>Assess Your Current Security Controls</a:t>
            </a:r>
          </a:p>
          <a:p>
            <a:pPr marL="45720" indent="0">
              <a:buNone/>
            </a:pPr>
            <a:r>
              <a:rPr lang="en-US" b="1" i="1" dirty="0"/>
              <a:t>Step 3. </a:t>
            </a:r>
            <a:r>
              <a:rPr lang="en-US" dirty="0"/>
              <a:t>Map Security Controls to Techniques </a:t>
            </a:r>
          </a:p>
          <a:p>
            <a:pPr marL="45720" indent="0">
              <a:buNone/>
            </a:pPr>
            <a:r>
              <a:rPr lang="en-US" b="1" i="1" dirty="0"/>
              <a:t>Step 4. </a:t>
            </a:r>
            <a:r>
              <a:rPr lang="en-US" dirty="0"/>
              <a:t>Identify Priority Areas for Improvement</a:t>
            </a:r>
          </a:p>
          <a:p>
            <a:pPr marL="45720" indent="0">
              <a:buNone/>
            </a:pPr>
            <a:r>
              <a:rPr lang="en-US" b="1" i="1" dirty="0"/>
              <a:t>Step 5. </a:t>
            </a:r>
            <a:r>
              <a:rPr lang="en-US" dirty="0"/>
              <a:t>Develop a Mitigation Strategy</a:t>
            </a:r>
          </a:p>
          <a:p>
            <a:pPr marL="45720" indent="0">
              <a:buNone/>
            </a:pPr>
            <a:r>
              <a:rPr lang="en-US" b="1" i="1" dirty="0"/>
              <a:t>Step 6. </a:t>
            </a:r>
            <a:r>
              <a:rPr lang="en-US" dirty="0"/>
              <a:t>Implement that Strategy</a:t>
            </a:r>
          </a:p>
          <a:p>
            <a:pPr marL="45720" indent="0">
              <a:buNone/>
            </a:pPr>
            <a:r>
              <a:rPr lang="en-US" b="1" i="1" dirty="0"/>
              <a:t>Step 7. </a:t>
            </a:r>
            <a:r>
              <a:rPr lang="en-US" dirty="0"/>
              <a:t>Continues Monitoring </a:t>
            </a:r>
          </a:p>
        </p:txBody>
      </p:sp>
    </p:spTree>
    <p:extLst>
      <p:ext uri="{BB962C8B-B14F-4D97-AF65-F5344CB8AC3E}">
        <p14:creationId xmlns:p14="http://schemas.microsoft.com/office/powerpoint/2010/main" val="323449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Hey! Is Ransomware attack real?</a:t>
            </a:r>
          </a:p>
        </p:txBody>
      </p:sp>
    </p:spTree>
    <p:extLst>
      <p:ext uri="{BB962C8B-B14F-4D97-AF65-F5344CB8AC3E}">
        <p14:creationId xmlns:p14="http://schemas.microsoft.com/office/powerpoint/2010/main" val="1785988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3412" y="58847"/>
            <a:ext cx="116989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7200" b="1" cap="all" dirty="0">
                <a:solidFill>
                  <a:srgbClr val="A6B727"/>
                </a:solidFill>
                <a:latin typeface="Algerian" panose="04020705040A02060702" pitchFamily="82" charset="0"/>
                <a:ea typeface="+mj-ea"/>
                <a:cs typeface="+mj-cs"/>
              </a:rPr>
              <a:t>Every internet-connected network is at risk. Be prepared!</a:t>
            </a:r>
            <a:endParaRPr lang="en-US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36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3104" y="530352"/>
            <a:ext cx="65166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lgerian" panose="04020705040A02060702" pitchFamily="82" charset="0"/>
              </a:rPr>
              <a:t>Overview of MITRE ATTACK Framework</a:t>
            </a: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219456" y="1030224"/>
            <a:ext cx="1197254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i="1" u="sng" spc="2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MITRE</a:t>
            </a:r>
            <a:r>
              <a:rPr lang="en-US" sz="2000" spc="25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is a nonprofit organization created to provide engineering and technical guidance to the federal government. The organization originally developed the framework for use in a MITRE research project in 2013 and named for the data it collects, which is Adversarial Tactics, Techniques, and Common Knowledge-or, in acronym form, ATT&amp;CK.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MITRE ATT&amp;CK was released to the public for free in 2015, and today helps security teams in all sectors secure their organizations against known and emerging threats. And while MITRE ATT&amp;CK originally focused on threats against Windows enterprise systems, today it also covers Linux, mobile,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macOS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ICS.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pc="25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088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4000" b="1" dirty="0">
                <a:latin typeface="Algerian" panose="04020705040A02060702" pitchFamily="82" charset="0"/>
              </a:rPr>
              <a:t>MITRE ATT&amp;CK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MITRE ATT&amp;CK is a documented collection of information about the malicious behaviors advanced persistent threat (APT) groups have used at various stages in real-world cyberattacks.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MITRE ATTACK Framework is a curated knowledge base that tracks cyber adversary tactics and techniques used by threat actors across the entire attack lifecycle. The framework is meant to be more than a collection of data: it is intended to be used as a tool to strengthen an organization’s security posture.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163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792480"/>
            <a:ext cx="9875520" cy="95707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lgerian" panose="04020705040A02060702" pitchFamily="82" charset="0"/>
                <a:cs typeface="Times New Roman" panose="02020603050405020304" pitchFamily="18" charset="0"/>
              </a:rPr>
              <a:t>ATT&amp;CK LIFECYCLE</a:t>
            </a:r>
          </a:p>
        </p:txBody>
      </p:sp>
      <p:pic>
        <p:nvPicPr>
          <p:cNvPr id="8" name="Content Placeholder 7" descr="Cyber Attack Cycle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257" t="-10449" r="6471" b="11274"/>
          <a:stretch/>
        </p:blipFill>
        <p:spPr bwMode="auto">
          <a:xfrm>
            <a:off x="0" y="1271016"/>
            <a:ext cx="9582912" cy="43037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10041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365760"/>
            <a:ext cx="8802624" cy="719328"/>
          </a:xfrm>
        </p:spPr>
        <p:txBody>
          <a:bodyPr>
            <a:normAutofit/>
          </a:bodyPr>
          <a:lstStyle/>
          <a:p>
            <a:r>
              <a:rPr lang="en-US" sz="1800" b="1" dirty="0">
                <a:latin typeface="Algerian" panose="04020705040A02060702" pitchFamily="82" charset="0"/>
              </a:rPr>
              <a:t>Fig2:                             Matrices/ platforms</a:t>
            </a:r>
          </a:p>
        </p:txBody>
      </p:sp>
      <p:pic>
        <p:nvPicPr>
          <p:cNvPr id="6146" name="Picture 2" descr="Figure 3. ATT&amp;CK is not a sequential model; attackers choose whatever tactics and techniques enable them to accomplish their overarching goal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011" y="1024128"/>
            <a:ext cx="11447837" cy="5284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0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lgerian" panose="04020705040A02060702" pitchFamily="82" charset="0"/>
                <a:cs typeface="Times New Roman" panose="02020603050405020304" pitchFamily="18" charset="0"/>
              </a:rPr>
              <a:t>ATTACK DESCRIPTION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attack descriptions are group into 3, Tactics, Techniques, and Procedures (TTPs)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Adversarial Tactics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-describe their goals, like getting inside your network or stealing credentials.</a:t>
            </a: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 how they do it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-spear phishing</a:t>
            </a: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Procedures / Common Knowledge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highly detailed examples of the tools and actions of specific attacker groups.</a:t>
            </a:r>
          </a:p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-specific implementations of techniques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14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lgerian" panose="04020705040A02060702" pitchFamily="82" charset="0"/>
              </a:rPr>
              <a:t>The pyramid of pain</a:t>
            </a:r>
          </a:p>
        </p:txBody>
      </p:sp>
      <p:pic>
        <p:nvPicPr>
          <p:cNvPr id="7170" name="Picture 2" descr="http://4.bp.blogspot.com/-EDLbyYipz_E/UtnWN7fdGcI/AAAAAAAANno/b4UX5wjNdh0/s1600/Pyramid+of+Pain+v2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50331" y="2147887"/>
            <a:ext cx="6858000" cy="3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2464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22728</TotalTime>
  <Words>821</Words>
  <Application>Microsoft Office PowerPoint</Application>
  <PresentationFormat>Widescreen</PresentationFormat>
  <Paragraphs>79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Algerian</vt:lpstr>
      <vt:lpstr>Arial</vt:lpstr>
      <vt:lpstr>Corbel</vt:lpstr>
      <vt:lpstr>Times New Roman</vt:lpstr>
      <vt:lpstr>Basis</vt:lpstr>
      <vt:lpstr>MITRE ATTACK Framework Project By Stephen antwi</vt:lpstr>
      <vt:lpstr>PowerPoint Presentation</vt:lpstr>
      <vt:lpstr>PowerPoint Presentation</vt:lpstr>
      <vt:lpstr>PowerPoint Presentation</vt:lpstr>
      <vt:lpstr> MITRE ATT&amp;CK FRAMEWORK</vt:lpstr>
      <vt:lpstr>ATT&amp;CK LIFECYCLE</vt:lpstr>
      <vt:lpstr>Fig2:                             Matrices/ platforms</vt:lpstr>
      <vt:lpstr>ATTACK DESCRIPTION</vt:lpstr>
      <vt:lpstr>The pyramid of pain</vt:lpstr>
      <vt:lpstr>HOW DO WE GET STARTED WITH MITRE ATT&amp;CK (soc)</vt:lpstr>
      <vt:lpstr>Why do ciso use the mitre att&amp;ck fRAMEWORK</vt:lpstr>
      <vt:lpstr>Utilizing the MITRE ATT&amp;CK Framework for Defense</vt:lpstr>
      <vt:lpstr>Mapping Attack Techniques to Defensive Controls</vt:lpstr>
      <vt:lpstr>Proactive Defense using the Framework</vt:lpstr>
      <vt:lpstr>Real World Examples </vt:lpstr>
      <vt:lpstr>Integrating MITRE ATT&amp;CK into Organization</vt:lpstr>
    </vt:vector>
  </TitlesOfParts>
  <Company>POV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MITRE ATTACK Framework</dc:title>
  <dc:creator>Stephen Antwi</dc:creator>
  <cp:lastModifiedBy>Stephen Antwi</cp:lastModifiedBy>
  <cp:revision>47</cp:revision>
  <dcterms:created xsi:type="dcterms:W3CDTF">2023-05-18T19:11:56Z</dcterms:created>
  <dcterms:modified xsi:type="dcterms:W3CDTF">2023-08-04T22:44:15Z</dcterms:modified>
</cp:coreProperties>
</file>