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6" r:id="rId1"/>
  </p:sldMasterIdLst>
  <p:notesMasterIdLst>
    <p:notesMasterId r:id="rId14"/>
  </p:notesMasterIdLst>
  <p:sldIdLst>
    <p:sldId id="307" r:id="rId2"/>
    <p:sldId id="308" r:id="rId3"/>
    <p:sldId id="309" r:id="rId4"/>
    <p:sldId id="311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18" r:id="rId13"/>
  </p:sldIdLst>
  <p:sldSz cx="3200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145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604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77" autoAdjust="0"/>
    <p:restoredTop sz="94249" autoAdjust="0"/>
  </p:normalViewPr>
  <p:slideViewPr>
    <p:cSldViewPr snapToGrid="0">
      <p:cViewPr varScale="1">
        <p:scale>
          <a:sx n="26" d="100"/>
          <a:sy n="26" d="100"/>
        </p:scale>
        <p:origin x="192" y="462"/>
      </p:cViewPr>
      <p:guideLst>
        <p:guide orient="horz" pos="4320"/>
        <p:guide pos="14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2C97-8C60-42AF-9606-D97386803853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7200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20CBD-C172-44B5-AC0A-319567052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9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987552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975104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2962656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3950208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4937760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5925312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6912864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7900416" algn="l" defTabSz="1975104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0040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198" y="1540934"/>
            <a:ext cx="28303538" cy="6705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17600" spc="-24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220" y="8413752"/>
            <a:ext cx="24224028" cy="3291840"/>
          </a:xfrm>
        </p:spPr>
        <p:txBody>
          <a:bodyPr>
            <a:normAutofit/>
          </a:bodyPr>
          <a:lstStyle>
            <a:lvl1pPr marL="0" indent="0" algn="l">
              <a:buNone/>
              <a:defRPr sz="6400">
                <a:solidFill>
                  <a:schemeClr val="bg1"/>
                </a:solidFill>
                <a:latin typeface="+mj-lt"/>
              </a:defRPr>
            </a:lvl1pPr>
            <a:lvl2pPr marL="914400" indent="0" algn="ctr">
              <a:buNone/>
              <a:defRPr sz="56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6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52869" y="1390650"/>
            <a:ext cx="6900863" cy="960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25253" y="1428751"/>
            <a:ext cx="20302538" cy="10801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9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198" y="1534838"/>
            <a:ext cx="28299537" cy="671169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176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219" y="8408418"/>
            <a:ext cx="24219027" cy="3291840"/>
          </a:xfrm>
        </p:spPr>
        <p:txBody>
          <a:bodyPr anchor="t">
            <a:normAutofit/>
          </a:bodyPr>
          <a:lstStyle>
            <a:lvl1pPr marL="0" indent="0">
              <a:buNone/>
              <a:defRPr sz="6400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6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6222" y="3996268"/>
            <a:ext cx="12241530" cy="753465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79741" y="3996268"/>
            <a:ext cx="12241530" cy="753465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4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222" y="4080934"/>
            <a:ext cx="12241530" cy="1446800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76222" y="5506168"/>
            <a:ext cx="12241530" cy="640080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69971" y="4076870"/>
            <a:ext cx="12241530" cy="1444752"/>
          </a:xfrm>
        </p:spPr>
        <p:txBody>
          <a:bodyPr anchor="ctr">
            <a:normAutofit/>
          </a:bodyPr>
          <a:lstStyle>
            <a:lvl1pPr marL="0" indent="0">
              <a:buNone/>
              <a:defRPr sz="44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69971" y="5501980"/>
            <a:ext cx="12241530" cy="6400800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7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6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500" y="0"/>
            <a:ext cx="12001500" cy="137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86186" y="1084564"/>
            <a:ext cx="8881110" cy="38404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8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1524000"/>
            <a:ext cx="16002000" cy="914400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24453" y="5023627"/>
            <a:ext cx="8921115" cy="6253974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262626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7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213" y="10837335"/>
            <a:ext cx="28299537" cy="1226566"/>
          </a:xfrm>
        </p:spPr>
        <p:txBody>
          <a:bodyPr anchor="b">
            <a:normAutofit/>
          </a:bodyPr>
          <a:lstStyle>
            <a:lvl1pPr>
              <a:defRPr sz="6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32004000" cy="1066190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1600"/>
              </a:spcBef>
              <a:buNone/>
              <a:defRPr sz="6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6222" y="11819470"/>
            <a:ext cx="24227028" cy="10668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800">
                <a:solidFill>
                  <a:srgbClr val="262626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5215" y="999066"/>
            <a:ext cx="28278534" cy="331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6223" y="4023361"/>
            <a:ext cx="28228528" cy="7532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225" y="12824894"/>
            <a:ext cx="1080135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67F78EB-1090-4AA0-AFF5-C497411A78B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225" y="13109394"/>
            <a:ext cx="1320165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005306" y="11752825"/>
            <a:ext cx="7680960" cy="27940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6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720C07B-A13D-46C4-869F-F34282C497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0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1828800" rtl="0" eaLnBrk="1" latinLnBrk="0" hangingPunct="1">
        <a:lnSpc>
          <a:spcPct val="85000"/>
        </a:lnSpc>
        <a:spcBef>
          <a:spcPct val="0"/>
        </a:spcBef>
        <a:buNone/>
        <a:defRPr sz="10800" kern="1200" spc="-2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1828800" rtl="0" eaLnBrk="1" latinLnBrk="0" hangingPunct="1">
        <a:lnSpc>
          <a:spcPct val="85000"/>
        </a:lnSpc>
        <a:spcBef>
          <a:spcPts val="2600"/>
        </a:spcBef>
        <a:buFont typeface="Arial" pitchFamily="34" charset="0"/>
        <a:buChar char=" "/>
        <a:defRPr sz="4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94944" indent="-6858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4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97280" indent="-109728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4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45920" indent="-164592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194560" indent="-219456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4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2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600000" indent="-457200" algn="l" defTabSz="18288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 "/>
        <a:defRPr sz="3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openxmlformats.org/officeDocument/2006/relationships/image" Target="../media/image11.tmp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10.tmp"/><Relationship Id="rId25" Type="http://schemas.microsoft.com/office/2007/relationships/hdphoto" Target="../media/hdphoto8.wdp"/><Relationship Id="rId2" Type="http://schemas.openxmlformats.org/officeDocument/2006/relationships/image" Target="../media/image1.jpeg"/><Relationship Id="rId16" Type="http://schemas.openxmlformats.org/officeDocument/2006/relationships/image" Target="../media/image9.tmp"/><Relationship Id="rId20" Type="http://schemas.openxmlformats.org/officeDocument/2006/relationships/image" Target="../media/image13.tmp"/><Relationship Id="rId29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8.tmp"/><Relationship Id="rId23" Type="http://schemas.microsoft.com/office/2007/relationships/hdphoto" Target="../media/hdphoto7.wdp"/><Relationship Id="rId28" Type="http://schemas.openxmlformats.org/officeDocument/2006/relationships/image" Target="../media/image18.png"/><Relationship Id="rId10" Type="http://schemas.microsoft.com/office/2007/relationships/hdphoto" Target="../media/hdphoto4.wdp"/><Relationship Id="rId19" Type="http://schemas.openxmlformats.org/officeDocument/2006/relationships/image" Target="../media/image12.tmp"/><Relationship Id="rId31" Type="http://schemas.microsoft.com/office/2007/relationships/hdphoto" Target="../media/hdphoto11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Relationship Id="rId22" Type="http://schemas.openxmlformats.org/officeDocument/2006/relationships/image" Target="../media/image15.png"/><Relationship Id="rId27" Type="http://schemas.microsoft.com/office/2007/relationships/hdphoto" Target="../media/hdphoto9.wdp"/><Relationship Id="rId30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descr="Four wall fixture stands">
            <a:extLst>
              <a:ext uri="{FF2B5EF4-FFF2-40B4-BE49-F238E27FC236}">
                <a16:creationId xmlns:a16="http://schemas.microsoft.com/office/drawing/2014/main" id="{EE8FB679-D0C8-45BD-A717-B36791DF2915}"/>
              </a:ext>
            </a:extLst>
          </p:cNvPr>
          <p:cNvGrpSpPr/>
          <p:nvPr/>
        </p:nvGrpSpPr>
        <p:grpSpPr>
          <a:xfrm>
            <a:off x="1178720" y="218964"/>
            <a:ext cx="197511" cy="13278072"/>
            <a:chOff x="2166272" y="209328"/>
            <a:chExt cx="197511" cy="132780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D25A4F-5201-4E8D-9BA3-32B4AAE6802F}"/>
                </a:ext>
              </a:extLst>
            </p:cNvPr>
            <p:cNvGrpSpPr/>
            <p:nvPr/>
          </p:nvGrpSpPr>
          <p:grpSpPr>
            <a:xfrm>
              <a:off x="2166272" y="6172781"/>
              <a:ext cx="197510" cy="7314619"/>
              <a:chOff x="10662573" y="4363753"/>
              <a:chExt cx="197510" cy="7314619"/>
            </a:xfrm>
          </p:grpSpPr>
          <p:pic>
            <p:nvPicPr>
              <p:cNvPr id="20484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5CD42DB5-9792-41D2-86F2-516D066EE1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3A6F6725-FC5E-4FCE-970A-E73C55517A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4B67CE-DC37-4723-81FE-E34BDBF77AEB}"/>
                </a:ext>
              </a:extLst>
            </p:cNvPr>
            <p:cNvGrpSpPr/>
            <p:nvPr/>
          </p:nvGrpSpPr>
          <p:grpSpPr>
            <a:xfrm>
              <a:off x="2166273" y="209328"/>
              <a:ext cx="197510" cy="7314619"/>
              <a:chOff x="10662573" y="4363753"/>
              <a:chExt cx="197510" cy="7314619"/>
            </a:xfrm>
          </p:grpSpPr>
          <p:pic>
            <p:nvPicPr>
              <p:cNvPr id="13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C6013E1B-ABDF-4AE3-B6A6-B9DC131C0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325771C0-D810-4E8D-9554-48B3E80455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22" descr="Four wall fixture stands">
            <a:extLst>
              <a:ext uri="{FF2B5EF4-FFF2-40B4-BE49-F238E27FC236}">
                <a16:creationId xmlns:a16="http://schemas.microsoft.com/office/drawing/2014/main" id="{86EC116B-73BB-44BB-B7E7-11C9503C873E}"/>
              </a:ext>
            </a:extLst>
          </p:cNvPr>
          <p:cNvGrpSpPr/>
          <p:nvPr/>
        </p:nvGrpSpPr>
        <p:grpSpPr>
          <a:xfrm>
            <a:off x="14502934" y="248371"/>
            <a:ext cx="197511" cy="13278072"/>
            <a:chOff x="2166272" y="209328"/>
            <a:chExt cx="197511" cy="132780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919933-75BA-4A37-A9B5-807802B7AE5A}"/>
                </a:ext>
              </a:extLst>
            </p:cNvPr>
            <p:cNvGrpSpPr/>
            <p:nvPr/>
          </p:nvGrpSpPr>
          <p:grpSpPr>
            <a:xfrm>
              <a:off x="2166272" y="6172781"/>
              <a:ext cx="197510" cy="7314619"/>
              <a:chOff x="10662573" y="4363753"/>
              <a:chExt cx="197510" cy="7314619"/>
            </a:xfrm>
          </p:grpSpPr>
          <p:pic>
            <p:nvPicPr>
              <p:cNvPr id="28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4E45FC51-6E29-43DB-83CF-56A1DD4D5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2E7F0F8A-C2C4-4725-B9B7-F5C83F688B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2FECC3C-546A-4DDC-A9A8-43C759685CF1}"/>
                </a:ext>
              </a:extLst>
            </p:cNvPr>
            <p:cNvGrpSpPr/>
            <p:nvPr/>
          </p:nvGrpSpPr>
          <p:grpSpPr>
            <a:xfrm>
              <a:off x="2166273" y="209328"/>
              <a:ext cx="197510" cy="7314619"/>
              <a:chOff x="10662573" y="4363753"/>
              <a:chExt cx="197510" cy="7314619"/>
            </a:xfrm>
          </p:grpSpPr>
          <p:pic>
            <p:nvPicPr>
              <p:cNvPr id="26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49401F6C-A078-4B11-A210-2017E63E2F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C23F9996-C571-474E-B9CE-76FC7E649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Group 29" descr="Four wall fixture stands">
            <a:extLst>
              <a:ext uri="{FF2B5EF4-FFF2-40B4-BE49-F238E27FC236}">
                <a16:creationId xmlns:a16="http://schemas.microsoft.com/office/drawing/2014/main" id="{631AA598-0B18-4E3D-8DAF-2F2CB55D5477}"/>
              </a:ext>
            </a:extLst>
          </p:cNvPr>
          <p:cNvGrpSpPr/>
          <p:nvPr/>
        </p:nvGrpSpPr>
        <p:grpSpPr>
          <a:xfrm>
            <a:off x="21159141" y="336015"/>
            <a:ext cx="197511" cy="13278072"/>
            <a:chOff x="2166272" y="209328"/>
            <a:chExt cx="197511" cy="1327807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838788-0433-43B4-8B50-4127E6662871}"/>
                </a:ext>
              </a:extLst>
            </p:cNvPr>
            <p:cNvGrpSpPr/>
            <p:nvPr/>
          </p:nvGrpSpPr>
          <p:grpSpPr>
            <a:xfrm>
              <a:off x="2166272" y="6172781"/>
              <a:ext cx="197510" cy="7314619"/>
              <a:chOff x="10662573" y="4363753"/>
              <a:chExt cx="197510" cy="7314619"/>
            </a:xfrm>
          </p:grpSpPr>
          <p:pic>
            <p:nvPicPr>
              <p:cNvPr id="35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AE106FAE-E5EB-465F-BCBA-187A9F4C3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49D8EE04-45EA-4B65-97A0-341E70F769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E0B681F-1008-4E1A-9D44-591C857584C3}"/>
                </a:ext>
              </a:extLst>
            </p:cNvPr>
            <p:cNvGrpSpPr/>
            <p:nvPr/>
          </p:nvGrpSpPr>
          <p:grpSpPr>
            <a:xfrm>
              <a:off x="2166273" y="209328"/>
              <a:ext cx="197510" cy="7314619"/>
              <a:chOff x="10662573" y="4363753"/>
              <a:chExt cx="197510" cy="7314619"/>
            </a:xfrm>
          </p:grpSpPr>
          <p:pic>
            <p:nvPicPr>
              <p:cNvPr id="33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6CB7FD2F-2857-4529-B27F-6903A28F5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38CEA7B4-1FBA-476E-B3A4-EED02DF160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 descr="Four wall fixture stands">
            <a:extLst>
              <a:ext uri="{FF2B5EF4-FFF2-40B4-BE49-F238E27FC236}">
                <a16:creationId xmlns:a16="http://schemas.microsoft.com/office/drawing/2014/main" id="{E4B3B729-4BB3-4D78-9227-2933D4FC40E1}"/>
              </a:ext>
            </a:extLst>
          </p:cNvPr>
          <p:cNvGrpSpPr/>
          <p:nvPr/>
        </p:nvGrpSpPr>
        <p:grpSpPr>
          <a:xfrm>
            <a:off x="7838861" y="218964"/>
            <a:ext cx="197511" cy="13278072"/>
            <a:chOff x="2166272" y="209328"/>
            <a:chExt cx="197511" cy="1327807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0D8E9B3-23E2-4D31-974F-846D1CF701CB}"/>
                </a:ext>
              </a:extLst>
            </p:cNvPr>
            <p:cNvGrpSpPr/>
            <p:nvPr/>
          </p:nvGrpSpPr>
          <p:grpSpPr>
            <a:xfrm>
              <a:off x="2166272" y="6172781"/>
              <a:ext cx="197510" cy="7314619"/>
              <a:chOff x="10662573" y="4363753"/>
              <a:chExt cx="197510" cy="7314619"/>
            </a:xfrm>
          </p:grpSpPr>
          <p:pic>
            <p:nvPicPr>
              <p:cNvPr id="21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ED9A53D3-FD62-4FD6-B612-EE615063B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693DF906-8F84-45AB-BCCC-BEE4B8F4F5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E208C74-DED1-4D38-871E-07202B25BDA6}"/>
                </a:ext>
              </a:extLst>
            </p:cNvPr>
            <p:cNvGrpSpPr/>
            <p:nvPr/>
          </p:nvGrpSpPr>
          <p:grpSpPr>
            <a:xfrm>
              <a:off x="2166273" y="209328"/>
              <a:ext cx="197510" cy="7314619"/>
              <a:chOff x="10662573" y="4363753"/>
              <a:chExt cx="197510" cy="7314619"/>
            </a:xfrm>
          </p:grpSpPr>
          <p:pic>
            <p:nvPicPr>
              <p:cNvPr id="19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97356CE4-7571-48D7-8836-4288800BA5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3" y="7752547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4" descr="Wall Standards for Heavy-Duty Powder-Coat Steel Shelving System ...">
                <a:extLst>
                  <a:ext uri="{FF2B5EF4-FFF2-40B4-BE49-F238E27FC236}">
                    <a16:creationId xmlns:a16="http://schemas.microsoft.com/office/drawing/2014/main" id="{BD14204E-727A-4DAA-BF74-20F235785B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662574" y="4363753"/>
                <a:ext cx="197509" cy="3925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1277476" y="4189142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7CC08D-FB64-43AA-BA89-3F07536EAB82}"/>
              </a:ext>
            </a:extLst>
          </p:cNvPr>
          <p:cNvSpPr/>
          <p:nvPr/>
        </p:nvSpPr>
        <p:spPr>
          <a:xfrm>
            <a:off x="22420477" y="763828"/>
            <a:ext cx="7899447" cy="28360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NIKE</a:t>
            </a:r>
          </a:p>
        </p:txBody>
      </p:sp>
      <p:pic>
        <p:nvPicPr>
          <p:cNvPr id="38" name="Picture 37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82707" l="26761" r="87324">
                        <a14:backgroundMark x1="78521" y1="43985" x2="78521" y2="43985"/>
                        <a14:backgroundMark x1="82042" y1="43609" x2="82042" y2="43609"/>
                        <a14:backgroundMark x1="33099" y1="45113" x2="33099" y2="45113"/>
                        <a14:backgroundMark x1="36268" y1="45113" x2="36268" y2="45113"/>
                        <a14:backgroundMark x1="39437" y1="46617" x2="39437" y2="46617"/>
                        <a14:backgroundMark x1="57394" y1="9774" x2="57394" y2="9774"/>
                        <a14:backgroundMark x1="75352" y1="45113" x2="75352" y2="45113"/>
                        <a14:backgroundMark x1="75352" y1="50000" x2="75352" y2="50000"/>
                        <a14:backgroundMark x1="75000" y1="53383" x2="75000" y2="53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0" y="937955"/>
            <a:ext cx="3016758" cy="3055905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88" r="96875">
                        <a14:backgroundMark x1="54688" y1="94558" x2="64844" y2="99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84" y="1094979"/>
            <a:ext cx="2310384" cy="2517801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7" b="89671" l="9705" r="89030">
                        <a14:backgroundMark x1="51899" y1="7512" x2="51899" y2="7512"/>
                        <a14:backgroundMark x1="54008" y1="6103" x2="54008" y2="6103"/>
                        <a14:backgroundMark x1="48101" y1="8451" x2="48101" y2="8451"/>
                        <a14:backgroundMark x1="44304" y1="7981" x2="44304" y2="7981"/>
                        <a14:backgroundMark x1="41350" y1="5634" x2="41350" y2="5634"/>
                        <a14:backgroundMark x1="19409" y1="92488" x2="19409" y2="92488"/>
                        <a14:backgroundMark x1="16456" y1="93897" x2="16456" y2="93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78" y="4959261"/>
            <a:ext cx="3302602" cy="3141740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25" b="100000" l="6931" r="93564">
                        <a14:backgroundMark x1="17822" y1="97368" x2="17822" y2="97368"/>
                        <a14:backgroundMark x1="88119" y1="95614" x2="88119" y2="95614"/>
                        <a14:backgroundMark x1="85644" y1="96053" x2="85644" y2="96053"/>
                        <a14:backgroundMark x1="50495" y1="13596" x2="50495" y2="13596"/>
                        <a14:backgroundMark x1="52475" y1="10526" x2="52475" y2="10526"/>
                        <a14:backgroundMark x1="43069" y1="7895" x2="43069" y2="7895"/>
                        <a14:backgroundMark x1="44059" y1="10526" x2="44059" y2="10526"/>
                        <a14:backgroundMark x1="39109" y1="9211" x2="39109" y2="9211"/>
                        <a14:backgroundMark x1="49505" y1="10088" x2="49505" y2="10088"/>
                        <a14:backgroundMark x1="49010" y1="7018" x2="49010" y2="7018"/>
                        <a14:backgroundMark x1="54950" y1="6579" x2="54950" y2="6579"/>
                        <a14:backgroundMark x1="23762" y1="91228" x2="23762" y2="91228"/>
                        <a14:backgroundMark x1="27723" y1="90789" x2="27723" y2="90789"/>
                        <a14:backgroundMark x1="31683" y1="90789" x2="31683" y2="90789"/>
                        <a14:backgroundMark x1="34653" y1="90789" x2="34653" y2="90789"/>
                        <a14:backgroundMark x1="37129" y1="90789" x2="37129" y2="90789"/>
                        <a14:backgroundMark x1="40594" y1="92105" x2="40594" y2="92105"/>
                        <a14:backgroundMark x1="44059" y1="92105" x2="44059" y2="92105"/>
                        <a14:backgroundMark x1="49010" y1="92982" x2="49010" y2="92982"/>
                        <a14:backgroundMark x1="57426" y1="91228" x2="57426" y2="91228"/>
                        <a14:backgroundMark x1="53960" y1="91228" x2="53960" y2="91228"/>
                        <a14:backgroundMark x1="62376" y1="91667" x2="62376" y2="91667"/>
                        <a14:backgroundMark x1="67822" y1="92105" x2="67822" y2="92105"/>
                        <a14:backgroundMark x1="74752" y1="91228" x2="74752" y2="91228"/>
                        <a14:backgroundMark x1="23762" y1="92544" x2="26733" y2="99561"/>
                        <a14:backgroundMark x1="76733" y1="90789" x2="82178" y2="99123"/>
                        <a14:backgroundMark x1="23267" y1="89912" x2="77723" y2="8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74" y="4754880"/>
            <a:ext cx="2470404" cy="2778703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704" r="781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84" y="9122343"/>
            <a:ext cx="2749296" cy="3084112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3333" l="15847" r="77596">
                        <a14:backgroundMark x1="27322" y1="7639" x2="5027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4" y="9412936"/>
            <a:ext cx="2918004" cy="299853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1277476" y="8588642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1281743" y="13030692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330" y="1223365"/>
            <a:ext cx="2886075" cy="3038475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7997" y="1470478"/>
            <a:ext cx="2419350" cy="2790825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512" y="10816951"/>
            <a:ext cx="3095625" cy="1276350"/>
          </a:xfrm>
          <a:prstGeom prst="rect">
            <a:avLst/>
          </a:prstGeom>
        </p:spPr>
      </p:pic>
      <p:pic>
        <p:nvPicPr>
          <p:cNvPr id="51" name="Picture 50"/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547" y="10912201"/>
            <a:ext cx="2619375" cy="1181100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712" y="5687721"/>
            <a:ext cx="2638425" cy="2209800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137" y="5811546"/>
            <a:ext cx="2590800" cy="19621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14667756" y="13071284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14632885" y="8588642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14667758" y="4301895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7938700" y="8593762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8003902" y="5811546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8036372" y="2657020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59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609" y="140345"/>
            <a:ext cx="1747565" cy="2535936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091" b="96104" l="61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193" y="5953307"/>
            <a:ext cx="2602397" cy="286086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5FF04A73-A948-4CAB-BAD3-C7C699C91C3E}"/>
              </a:ext>
            </a:extLst>
          </p:cNvPr>
          <p:cNvSpPr/>
          <p:nvPr/>
        </p:nvSpPr>
        <p:spPr>
          <a:xfrm>
            <a:off x="8003901" y="13071284"/>
            <a:ext cx="6491385" cy="1711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/>
          <p:cNvPicPr/>
          <p:nvPr/>
        </p:nvPicPr>
        <p:blipFill>
          <a:blip r:embed="rId2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87" b="89735" l="9950" r="89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85" y="9480204"/>
            <a:ext cx="2259038" cy="3550487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89431" l="9091" r="95455">
                        <a14:backgroundMark x1="62121" y1="2439" x2="62121" y2="2439"/>
                        <a14:backgroundMark x1="68939" y1="2033" x2="68939" y2="2033"/>
                        <a14:backgroundMark x1="77273" y1="1626" x2="77273" y2="1626"/>
                        <a14:backgroundMark x1="67424" y1="1626" x2="67424" y2="1626"/>
                        <a14:backgroundMark x1="56818" y1="1626" x2="56818" y2="1626"/>
                        <a14:backgroundMark x1="51515" y1="1626" x2="51515" y2="1626"/>
                        <a14:backgroundMark x1="46970" y1="2033" x2="46970" y2="2033"/>
                        <a14:backgroundMark x1="43182" y1="2033" x2="43182" y2="2033"/>
                        <a14:backgroundMark x1="30303" y1="3659" x2="30303" y2="3659"/>
                        <a14:backgroundMark x1="25000" y1="5285" x2="25000" y2="5285"/>
                        <a14:backgroundMark x1="25000" y1="5285" x2="25000" y2="5285"/>
                        <a14:backgroundMark x1="15152" y1="39024" x2="15152" y2="39024"/>
                        <a14:backgroundMark x1="15152" y1="39024" x2="15152" y2="39024"/>
                        <a14:backgroundMark x1="18182" y1="36992" x2="18182" y2="36992"/>
                        <a14:backgroundMark x1="15909" y1="34959" x2="15909" y2="34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940" y="9571210"/>
            <a:ext cx="1639604" cy="2840255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82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785" y="3211339"/>
            <a:ext cx="1619250" cy="1866900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404" y="3211339"/>
            <a:ext cx="1590675" cy="18192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56650" y="4002948"/>
            <a:ext cx="1051675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/>
              <a:t>The perimeter retail wall display maximizes the wall space to help sell more goods to increase the sales per square foot in the store. It displays 16 different products.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dirty="0"/>
              <a:t>The use of shelving helps optimize the wall space by freeing the space for display.</a:t>
            </a:r>
          </a:p>
        </p:txBody>
      </p:sp>
    </p:spTree>
    <p:extLst>
      <p:ext uri="{BB962C8B-B14F-4D97-AF65-F5344CB8AC3E}">
        <p14:creationId xmlns:p14="http://schemas.microsoft.com/office/powerpoint/2010/main" val="301158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9: Sports equipment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64" y="4133088"/>
            <a:ext cx="6803136" cy="662025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This prop will be placed on the floor near the entrance to the store.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help capture the shoppers` attention and direct them to the athletic products offered by Nike. </a:t>
            </a:r>
          </a:p>
        </p:txBody>
      </p:sp>
    </p:spTree>
    <p:extLst>
      <p:ext uri="{BB962C8B-B14F-4D97-AF65-F5344CB8AC3E}">
        <p14:creationId xmlns:p14="http://schemas.microsoft.com/office/powerpoint/2010/main" val="184494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10: Fake Grass Artificial Mat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3182112"/>
            <a:ext cx="11155680" cy="779068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This prop will be placed on the floor in the store.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can be used to display some of Nike`s latest shoes in an eye-catching and interesting way. </a:t>
            </a:r>
          </a:p>
        </p:txBody>
      </p:sp>
    </p:spTree>
    <p:extLst>
      <p:ext uri="{BB962C8B-B14F-4D97-AF65-F5344CB8AC3E}">
        <p14:creationId xmlns:p14="http://schemas.microsoft.com/office/powerpoint/2010/main" val="78231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11: Ribbon Flower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6" b="89571" l="1042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2" y="2779776"/>
            <a:ext cx="8156447" cy="5998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600" dirty="0"/>
              <a:t>The ribbon flower will be placed on some selected shoes on the shelves.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600" dirty="0"/>
              <a:t>It would help draw the shoppers` attention to the shoes. </a:t>
            </a:r>
          </a:p>
        </p:txBody>
      </p:sp>
    </p:spTree>
    <p:extLst>
      <p:ext uri="{BB962C8B-B14F-4D97-AF65-F5344CB8AC3E}">
        <p14:creationId xmlns:p14="http://schemas.microsoft.com/office/powerpoint/2010/main" val="362275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1: Island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072384"/>
            <a:ext cx="11594153" cy="868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island will be placed at the center of the store.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help increase the customer engagement by offering an interactive and engaging experience which draws the shoppers.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By placing the products on the island, the shoppers will be able to see them from all sides, helping draw their attention.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1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2: Bench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09" y="3244406"/>
            <a:ext cx="8558784" cy="783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bench will be placed at the back section of the store.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be strategically placed in front of the wall to allow the shoppers to have a better view of all products on  the wall and floor displays.  </a:t>
            </a:r>
          </a:p>
        </p:txBody>
      </p:sp>
    </p:spTree>
    <p:extLst>
      <p:ext uri="{BB962C8B-B14F-4D97-AF65-F5344CB8AC3E}">
        <p14:creationId xmlns:p14="http://schemas.microsoft.com/office/powerpoint/2010/main" val="91623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3: Clear Box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92" y="3108961"/>
            <a:ext cx="10094976" cy="74615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clear box prop will be used to display a pair of Nike shoes.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be placed on the table or stand in the store at an eye-level to allow the shoppers to view the shoes from all sides. </a:t>
            </a:r>
          </a:p>
        </p:txBody>
      </p:sp>
    </p:spTree>
    <p:extLst>
      <p:ext uri="{BB962C8B-B14F-4D97-AF65-F5344CB8AC3E}">
        <p14:creationId xmlns:p14="http://schemas.microsoft.com/office/powerpoint/2010/main" val="294823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4: Potted Plant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9" y="2999233"/>
            <a:ext cx="7022592" cy="66934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potted plant will be placed on one of the shelves on the display wall.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help attract the shoppers to look at the products on the wall display.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8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5: Shoe Mirror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694176"/>
            <a:ext cx="6510528" cy="74249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shoe mirror will be placed on the floor.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help the shoppers to have a better view of the shoes after wearing them to determine if they are fitting.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shoe mirror will make the shopping easier for the customers.</a:t>
            </a:r>
          </a:p>
        </p:txBody>
      </p:sp>
    </p:spTree>
    <p:extLst>
      <p:ext uri="{BB962C8B-B14F-4D97-AF65-F5344CB8AC3E}">
        <p14:creationId xmlns:p14="http://schemas.microsoft.com/office/powerpoint/2010/main" val="90768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6: Signage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64" y="3730752"/>
            <a:ext cx="10753344" cy="60716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special signage (Nike logo) will be placed at the top of high-end wall display.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The use of Neon lighting will create an eye-catching effect that can grab the shoppers` attention. </a:t>
            </a:r>
          </a:p>
        </p:txBody>
      </p:sp>
    </p:spTree>
    <p:extLst>
      <p:ext uri="{BB962C8B-B14F-4D97-AF65-F5344CB8AC3E}">
        <p14:creationId xmlns:p14="http://schemas.microsoft.com/office/powerpoint/2010/main" val="413552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7: Tablet Computers 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877056"/>
            <a:ext cx="10936224" cy="67299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This prop will be placed on top of the table on the floor.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will allow the customers to access more information about the products they are interested in buying. </a:t>
            </a:r>
          </a:p>
        </p:txBody>
      </p:sp>
    </p:spTree>
    <p:extLst>
      <p:ext uri="{BB962C8B-B14F-4D97-AF65-F5344CB8AC3E}">
        <p14:creationId xmlns:p14="http://schemas.microsoft.com/office/powerpoint/2010/main" val="142745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Prop Display 8: Themed Artwork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88" y="3877056"/>
            <a:ext cx="9619487" cy="746150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This prop will be placed on the background of the wall display.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/>
              <a:t>It would attract the shoppers` attention to the products on display and remind them of the value they would derive by buying and using them. </a:t>
            </a:r>
          </a:p>
        </p:txBody>
      </p:sp>
    </p:spTree>
    <p:extLst>
      <p:ext uri="{BB962C8B-B14F-4D97-AF65-F5344CB8AC3E}">
        <p14:creationId xmlns:p14="http://schemas.microsoft.com/office/powerpoint/2010/main" val="210845030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530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Metropolitan</vt:lpstr>
      <vt:lpstr>PowerPoint Presentation</vt:lpstr>
      <vt:lpstr>Prop Display 1: Island</vt:lpstr>
      <vt:lpstr>Prop Display 2: Bench</vt:lpstr>
      <vt:lpstr>Prop Display 3: Clear Box</vt:lpstr>
      <vt:lpstr>Prop Display 4: Potted Plant</vt:lpstr>
      <vt:lpstr>Prop Display 5: Shoe Mirror</vt:lpstr>
      <vt:lpstr>Prop Display 6: Signage</vt:lpstr>
      <vt:lpstr>Prop Display 7: Tablet Computers </vt:lpstr>
      <vt:lpstr>Prop Display 8: Themed Artwork</vt:lpstr>
      <vt:lpstr>Prop Display 9: Sports equipment</vt:lpstr>
      <vt:lpstr>Prop Display 10: Fake Grass Artificial Mat</vt:lpstr>
      <vt:lpstr>Prop Display 11: Ribbon Flower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2023-03-26T09:40:19Z</dcterms:created>
  <dcterms:modified xsi:type="dcterms:W3CDTF">2023-12-07T20:11:29Z</dcterms:modified>
</cp:coreProperties>
</file>