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0"/>
  </p:notesMasterIdLst>
  <p:sldIdLst>
    <p:sldId id="256" r:id="rId2"/>
    <p:sldId id="261" r:id="rId3"/>
    <p:sldId id="257" r:id="rId4"/>
    <p:sldId id="260" r:id="rId5"/>
    <p:sldId id="259" r:id="rId6"/>
    <p:sldId id="264" r:id="rId7"/>
    <p:sldId id="265"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59216" autoAdjust="0"/>
  </p:normalViewPr>
  <p:slideViewPr>
    <p:cSldViewPr snapToGrid="0">
      <p:cViewPr varScale="1">
        <p:scale>
          <a:sx n="49" d="100"/>
          <a:sy n="49" d="100"/>
        </p:scale>
        <p:origin x="2002"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D48A14-5195-43F4-9FD7-32AE757EA767}" type="datetimeFigureOut">
              <a:rPr lang="en-US" smtClean="0"/>
              <a:t>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F2FE32-AC40-42E9-94C5-BEB19AC105D4}" type="slidenum">
              <a:rPr lang="en-US" smtClean="0"/>
              <a:t>‹#›</a:t>
            </a:fld>
            <a:endParaRPr lang="en-US"/>
          </a:p>
        </p:txBody>
      </p:sp>
    </p:spTree>
    <p:extLst>
      <p:ext uri="{BB962C8B-B14F-4D97-AF65-F5344CB8AC3E}">
        <p14:creationId xmlns:p14="http://schemas.microsoft.com/office/powerpoint/2010/main" val="231487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dirty="0"/>
              <a:t>. Cybersecurity in Healthcare:</a:t>
            </a:r>
          </a:p>
          <a:p>
            <a:pPr rtl="0"/>
            <a:r>
              <a:rPr lang="en-US" dirty="0"/>
              <a:t>--&gt; Investigate the cybersecurity challenges in the healthcare sector, including the protection of patient data and the implications for public health.</a:t>
            </a:r>
          </a:p>
          <a:p>
            <a:endParaRPr lang="en-US" dirty="0"/>
          </a:p>
        </p:txBody>
      </p:sp>
      <p:sp>
        <p:nvSpPr>
          <p:cNvPr id="4" name="Slide Number Placeholder 3"/>
          <p:cNvSpPr>
            <a:spLocks noGrp="1"/>
          </p:cNvSpPr>
          <p:nvPr>
            <p:ph type="sldNum" sz="quarter" idx="5"/>
          </p:nvPr>
        </p:nvSpPr>
        <p:spPr/>
        <p:txBody>
          <a:bodyPr/>
          <a:lstStyle/>
          <a:p>
            <a:fld id="{C2F2FE32-AC40-42E9-94C5-BEB19AC105D4}" type="slidenum">
              <a:rPr lang="en-US" smtClean="0"/>
              <a:t>1</a:t>
            </a:fld>
            <a:endParaRPr lang="en-US"/>
          </a:p>
        </p:txBody>
      </p:sp>
    </p:spTree>
    <p:extLst>
      <p:ext uri="{BB962C8B-B14F-4D97-AF65-F5344CB8AC3E}">
        <p14:creationId xmlns:p14="http://schemas.microsoft.com/office/powerpoint/2010/main" val="850502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phi and </a:t>
            </a:r>
            <a:r>
              <a:rPr lang="en-US" dirty="0" err="1"/>
              <a:t>pii</a:t>
            </a:r>
            <a:endParaRPr lang="en-US" dirty="0"/>
          </a:p>
          <a:p>
            <a:endParaRPr lang="en-US" dirty="0"/>
          </a:p>
        </p:txBody>
      </p:sp>
      <p:sp>
        <p:nvSpPr>
          <p:cNvPr id="4" name="Slide Number Placeholder 3"/>
          <p:cNvSpPr>
            <a:spLocks noGrp="1"/>
          </p:cNvSpPr>
          <p:nvPr>
            <p:ph type="sldNum" sz="quarter" idx="5"/>
          </p:nvPr>
        </p:nvSpPr>
        <p:spPr/>
        <p:txBody>
          <a:bodyPr/>
          <a:lstStyle/>
          <a:p>
            <a:fld id="{C2F2FE32-AC40-42E9-94C5-BEB19AC105D4}" type="slidenum">
              <a:rPr lang="en-US" smtClean="0"/>
              <a:t>2</a:t>
            </a:fld>
            <a:endParaRPr lang="en-US"/>
          </a:p>
        </p:txBody>
      </p:sp>
    </p:spTree>
    <p:extLst>
      <p:ext uri="{BB962C8B-B14F-4D97-AF65-F5344CB8AC3E}">
        <p14:creationId xmlns:p14="http://schemas.microsoft.com/office/powerpoint/2010/main" val="2219637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Outlines specific scenarios where information can be disclosed, how info must be protected, </a:t>
            </a:r>
            <a:r>
              <a:rPr lang="en-US" dirty="0" err="1"/>
              <a:t>etc</a:t>
            </a:r>
            <a:r>
              <a:rPr lang="en-US" dirty="0"/>
              <a:t> even includes guidelines for patients to understand their healthcare</a:t>
            </a:r>
          </a:p>
          <a:p>
            <a:r>
              <a:rPr lang="en-US" dirty="0"/>
              <a:t>Includes things like notifying patients for breach</a:t>
            </a:r>
          </a:p>
          <a:p>
            <a:r>
              <a:rPr lang="en-US" dirty="0"/>
              <a:t>Improved in 2024 to require related institutions, like health care providers, to strengthen protections of individual data</a:t>
            </a:r>
          </a:p>
          <a:p>
            <a:endParaRPr lang="en-US" dirty="0"/>
          </a:p>
          <a:p>
            <a:r>
              <a:rPr lang="en-US" dirty="0"/>
              <a:t>HCA2025 provides training, information regarding cyber threats, and mitigations</a:t>
            </a:r>
          </a:p>
          <a:p>
            <a:endParaRPr lang="en-US" dirty="0"/>
          </a:p>
          <a:p>
            <a:r>
              <a:rPr lang="en-US" dirty="0"/>
              <a:t>Things like national institute of standards and technology and cybersecurity infrastructure security agency cybersecurity performance goals</a:t>
            </a:r>
          </a:p>
          <a:p>
            <a:endParaRPr lang="en-US" dirty="0"/>
          </a:p>
          <a:p>
            <a:endParaRPr lang="en-US" dirty="0"/>
          </a:p>
          <a:p>
            <a:r>
              <a:rPr lang="en-US" dirty="0"/>
              <a:t>Regulations must be improved over time as researchers see the impact and effectiveness of new laws through natural experiments</a:t>
            </a:r>
          </a:p>
        </p:txBody>
      </p:sp>
      <p:sp>
        <p:nvSpPr>
          <p:cNvPr id="4" name="Slide Number Placeholder 3"/>
          <p:cNvSpPr>
            <a:spLocks noGrp="1"/>
          </p:cNvSpPr>
          <p:nvPr>
            <p:ph type="sldNum" sz="quarter" idx="5"/>
          </p:nvPr>
        </p:nvSpPr>
        <p:spPr/>
        <p:txBody>
          <a:bodyPr/>
          <a:lstStyle/>
          <a:p>
            <a:fld id="{C2F2FE32-AC40-42E9-94C5-BEB19AC105D4}" type="slidenum">
              <a:rPr lang="en-US" smtClean="0"/>
              <a:t>3</a:t>
            </a:fld>
            <a:endParaRPr lang="en-US"/>
          </a:p>
        </p:txBody>
      </p:sp>
    </p:spTree>
    <p:extLst>
      <p:ext uri="{BB962C8B-B14F-4D97-AF65-F5344CB8AC3E}">
        <p14:creationId xmlns:p14="http://schemas.microsoft.com/office/powerpoint/2010/main" val="1251169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Relativism</a:t>
            </a:r>
          </a:p>
          <a:p>
            <a:r>
              <a:rPr lang="en-US" dirty="0"/>
              <a:t>Objectivism</a:t>
            </a:r>
          </a:p>
          <a:p>
            <a:r>
              <a:rPr lang="en-US" dirty="0"/>
              <a:t>Ethical neutrality</a:t>
            </a:r>
          </a:p>
          <a:p>
            <a:r>
              <a:rPr lang="en-US" dirty="0"/>
              <a:t>determinism</a:t>
            </a:r>
          </a:p>
        </p:txBody>
      </p:sp>
      <p:sp>
        <p:nvSpPr>
          <p:cNvPr id="4" name="Slide Number Placeholder 3"/>
          <p:cNvSpPr>
            <a:spLocks noGrp="1"/>
          </p:cNvSpPr>
          <p:nvPr>
            <p:ph type="sldNum" sz="quarter" idx="5"/>
          </p:nvPr>
        </p:nvSpPr>
        <p:spPr/>
        <p:txBody>
          <a:bodyPr/>
          <a:lstStyle/>
          <a:p>
            <a:fld id="{C2F2FE32-AC40-42E9-94C5-BEB19AC105D4}" type="slidenum">
              <a:rPr lang="en-US" smtClean="0"/>
              <a:t>4</a:t>
            </a:fld>
            <a:endParaRPr lang="en-US"/>
          </a:p>
        </p:txBody>
      </p:sp>
    </p:spTree>
    <p:extLst>
      <p:ext uri="{BB962C8B-B14F-4D97-AF65-F5344CB8AC3E}">
        <p14:creationId xmlns:p14="http://schemas.microsoft.com/office/powerpoint/2010/main" val="4050855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lvl="1"/>
            <a:r>
              <a:rPr lang="en-US" dirty="0"/>
              <a:t>Ransomware is one of the largest threats to hospitals, because people are more willing to pay to regain access to their systems when patient’s lives are on the line.</a:t>
            </a:r>
          </a:p>
          <a:p>
            <a:pPr lvl="1"/>
            <a:r>
              <a:rPr lang="en-US" dirty="0"/>
              <a:t>Other top threats include third-party breaches, data breaches, supply chain attacks, and zero-day exploits, according to health-sector security professionals.</a:t>
            </a:r>
          </a:p>
          <a:p>
            <a:endParaRPr lang="en-US" dirty="0"/>
          </a:p>
          <a:p>
            <a:endParaRPr lang="en-US" dirty="0"/>
          </a:p>
          <a:p>
            <a:r>
              <a:rPr lang="en-US" dirty="0"/>
              <a:t>Over the 12 months from March 2024 to March 2025, almost half of healthcare organizations experienced at least one data incident, such as a ransomware attack, hacking incident, or phishing attack, according to the cybersecurity firm </a:t>
            </a:r>
            <a:r>
              <a:rPr lang="en-US" dirty="0" err="1"/>
              <a:t>Netwrix</a:t>
            </a:r>
            <a:r>
              <a:rPr lang="en-US" dirty="0"/>
              <a:t>. For its 2025 Cybersecurity Trends Report, </a:t>
            </a:r>
            <a:r>
              <a:rPr lang="en-US" dirty="0" err="1"/>
              <a:t>Netwrix</a:t>
            </a:r>
            <a:r>
              <a:rPr lang="en-US" dirty="0"/>
              <a:t> surveyed 2,150 IT professionals from 121 countries in March 2025 and compared the findings to previous surveys conducted in 2024, 2023, and 2020.</a:t>
            </a:r>
          </a:p>
          <a:p>
            <a:r>
              <a:rPr lang="en-US" dirty="0"/>
              <a:t>Healthcare has long been targeted by threat actors due to the high value of patient records, and the fact that healthcare organizations cannot tolerate disruption, as it puts patient safety at risk. The sector is extensively targeted by ransomware groups as there is a higher probability that the ransom will be paid to prevent the publication of stolen data and ensure a fast recovery. In the past 12 months, 48% of healthcare organizations experienced at least one security incident that required a dedicated response from the security team.</a:t>
            </a:r>
          </a:p>
          <a:p>
            <a:r>
              <a:rPr lang="en-US" dirty="0"/>
              <a:t>Across all sectors, the number of organizations reporting no impact from security incidents is rapidly reducing. In 2023, 45% of respondents said there was no impact from security incidents, whereas in 2025 the percentage had fallen to just 36%. In 2024, 60% of organizations reported suffering financial damage due to cyberattacks, and the percentage jumped to 75% in 2025. Across all sectors, the number of organizations reporting financial damage of at least $200,000 almost doubled from 7% in 2024 to 13% in 2025.</a:t>
            </a:r>
          </a:p>
          <a:p>
            <a:endParaRPr lang="en-US" dirty="0"/>
          </a:p>
        </p:txBody>
      </p:sp>
      <p:sp>
        <p:nvSpPr>
          <p:cNvPr id="4" name="Slide Number Placeholder 3"/>
          <p:cNvSpPr>
            <a:spLocks noGrp="1"/>
          </p:cNvSpPr>
          <p:nvPr>
            <p:ph type="sldNum" sz="quarter" idx="5"/>
          </p:nvPr>
        </p:nvSpPr>
        <p:spPr/>
        <p:txBody>
          <a:bodyPr/>
          <a:lstStyle/>
          <a:p>
            <a:fld id="{C2F2FE32-AC40-42E9-94C5-BEB19AC105D4}" type="slidenum">
              <a:rPr lang="en-US" smtClean="0"/>
              <a:t>5</a:t>
            </a:fld>
            <a:endParaRPr lang="en-US"/>
          </a:p>
        </p:txBody>
      </p:sp>
    </p:spTree>
    <p:extLst>
      <p:ext uri="{BB962C8B-B14F-4D97-AF65-F5344CB8AC3E}">
        <p14:creationId xmlns:p14="http://schemas.microsoft.com/office/powerpoint/2010/main" val="3626474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F2FE32-AC40-42E9-94C5-BEB19AC105D4}" type="slidenum">
              <a:rPr lang="en-US" smtClean="0"/>
              <a:t>6</a:t>
            </a:fld>
            <a:endParaRPr lang="en-US"/>
          </a:p>
        </p:txBody>
      </p:sp>
    </p:spTree>
    <p:extLst>
      <p:ext uri="{BB962C8B-B14F-4D97-AF65-F5344CB8AC3E}">
        <p14:creationId xmlns:p14="http://schemas.microsoft.com/office/powerpoint/2010/main" val="896634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F2FE32-AC40-42E9-94C5-BEB19AC105D4}" type="slidenum">
              <a:rPr lang="en-US" smtClean="0"/>
              <a:t>8</a:t>
            </a:fld>
            <a:endParaRPr lang="en-US"/>
          </a:p>
        </p:txBody>
      </p:sp>
    </p:spTree>
    <p:extLst>
      <p:ext uri="{BB962C8B-B14F-4D97-AF65-F5344CB8AC3E}">
        <p14:creationId xmlns:p14="http://schemas.microsoft.com/office/powerpoint/2010/main" val="4238714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3ED291DF-ABD8-4558-B74F-B17098A30A93}" type="datetimeFigureOut">
              <a:rPr lang="en-US" smtClean="0"/>
              <a:t>12/4/2025</a:t>
            </a:fld>
            <a:endParaRPr lang="en-U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23C70960-8C72-4C04-A1CF-EA4B53F001E2}"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98472568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D291DF-ABD8-4558-B74F-B17098A30A93}"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70960-8C72-4C04-A1CF-EA4B53F001E2}" type="slidenum">
              <a:rPr lang="en-US" smtClean="0"/>
              <a:t>‹#›</a:t>
            </a:fld>
            <a:endParaRPr lang="en-US"/>
          </a:p>
        </p:txBody>
      </p:sp>
    </p:spTree>
    <p:extLst>
      <p:ext uri="{BB962C8B-B14F-4D97-AF65-F5344CB8AC3E}">
        <p14:creationId xmlns:p14="http://schemas.microsoft.com/office/powerpoint/2010/main" val="2303532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D291DF-ABD8-4558-B74F-B17098A30A93}"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70960-8C72-4C04-A1CF-EA4B53F001E2}" type="slidenum">
              <a:rPr lang="en-US" smtClean="0"/>
              <a:t>‹#›</a:t>
            </a:fld>
            <a:endParaRPr lang="en-US"/>
          </a:p>
        </p:txBody>
      </p:sp>
    </p:spTree>
    <p:extLst>
      <p:ext uri="{BB962C8B-B14F-4D97-AF65-F5344CB8AC3E}">
        <p14:creationId xmlns:p14="http://schemas.microsoft.com/office/powerpoint/2010/main" val="838779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D291DF-ABD8-4558-B74F-B17098A30A93}"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70960-8C72-4C04-A1CF-EA4B53F001E2}" type="slidenum">
              <a:rPr lang="en-US" smtClean="0"/>
              <a:t>‹#›</a:t>
            </a:fld>
            <a:endParaRPr lang="en-US"/>
          </a:p>
        </p:txBody>
      </p:sp>
    </p:spTree>
    <p:extLst>
      <p:ext uri="{BB962C8B-B14F-4D97-AF65-F5344CB8AC3E}">
        <p14:creationId xmlns:p14="http://schemas.microsoft.com/office/powerpoint/2010/main" val="3015390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D291DF-ABD8-4558-B74F-B17098A30A93}"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70960-8C72-4C04-A1CF-EA4B53F001E2}"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659525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ED291DF-ABD8-4558-B74F-B17098A30A93}"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70960-8C72-4C04-A1CF-EA4B53F001E2}" type="slidenum">
              <a:rPr lang="en-US" smtClean="0"/>
              <a:t>‹#›</a:t>
            </a:fld>
            <a:endParaRPr lang="en-US"/>
          </a:p>
        </p:txBody>
      </p:sp>
    </p:spTree>
    <p:extLst>
      <p:ext uri="{BB962C8B-B14F-4D97-AF65-F5344CB8AC3E}">
        <p14:creationId xmlns:p14="http://schemas.microsoft.com/office/powerpoint/2010/main" val="2795854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ED291DF-ABD8-4558-B74F-B17098A30A93}"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C70960-8C72-4C04-A1CF-EA4B53F001E2}" type="slidenum">
              <a:rPr lang="en-US" smtClean="0"/>
              <a:t>‹#›</a:t>
            </a:fld>
            <a:endParaRPr lang="en-US"/>
          </a:p>
        </p:txBody>
      </p:sp>
    </p:spTree>
    <p:extLst>
      <p:ext uri="{BB962C8B-B14F-4D97-AF65-F5344CB8AC3E}">
        <p14:creationId xmlns:p14="http://schemas.microsoft.com/office/powerpoint/2010/main" val="3362914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ED291DF-ABD8-4558-B74F-B17098A30A93}"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C70960-8C72-4C04-A1CF-EA4B53F001E2}" type="slidenum">
              <a:rPr lang="en-US" smtClean="0"/>
              <a:t>‹#›</a:t>
            </a:fld>
            <a:endParaRPr lang="en-US"/>
          </a:p>
        </p:txBody>
      </p:sp>
    </p:spTree>
    <p:extLst>
      <p:ext uri="{BB962C8B-B14F-4D97-AF65-F5344CB8AC3E}">
        <p14:creationId xmlns:p14="http://schemas.microsoft.com/office/powerpoint/2010/main" val="924011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D291DF-ABD8-4558-B74F-B17098A30A93}"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C70960-8C72-4C04-A1CF-EA4B53F001E2}" type="slidenum">
              <a:rPr lang="en-US" smtClean="0"/>
              <a:t>‹#›</a:t>
            </a:fld>
            <a:endParaRPr lang="en-US"/>
          </a:p>
        </p:txBody>
      </p:sp>
    </p:spTree>
    <p:extLst>
      <p:ext uri="{BB962C8B-B14F-4D97-AF65-F5344CB8AC3E}">
        <p14:creationId xmlns:p14="http://schemas.microsoft.com/office/powerpoint/2010/main" val="1201547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D291DF-ABD8-4558-B74F-B17098A30A93}"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70960-8C72-4C04-A1CF-EA4B53F001E2}" type="slidenum">
              <a:rPr lang="en-US" smtClean="0"/>
              <a:t>‹#›</a:t>
            </a:fld>
            <a:endParaRPr lang="en-US"/>
          </a:p>
        </p:txBody>
      </p:sp>
    </p:spTree>
    <p:extLst>
      <p:ext uri="{BB962C8B-B14F-4D97-AF65-F5344CB8AC3E}">
        <p14:creationId xmlns:p14="http://schemas.microsoft.com/office/powerpoint/2010/main" val="3736734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D291DF-ABD8-4558-B74F-B17098A30A93}"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70960-8C72-4C04-A1CF-EA4B53F001E2}" type="slidenum">
              <a:rPr lang="en-US" smtClean="0"/>
              <a:t>‹#›</a:t>
            </a:fld>
            <a:endParaRPr lang="en-US"/>
          </a:p>
        </p:txBody>
      </p:sp>
    </p:spTree>
    <p:extLst>
      <p:ext uri="{BB962C8B-B14F-4D97-AF65-F5344CB8AC3E}">
        <p14:creationId xmlns:p14="http://schemas.microsoft.com/office/powerpoint/2010/main" val="2252835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3ED291DF-ABD8-4558-B74F-B17098A30A93}" type="datetimeFigureOut">
              <a:rPr lang="en-US" smtClean="0"/>
              <a:t>12/4/2025</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23C70960-8C72-4C04-A1CF-EA4B53F001E2}" type="slidenum">
              <a:rPr lang="en-US" smtClean="0"/>
              <a:t>‹#›</a:t>
            </a:fld>
            <a:endParaRPr lang="en-US"/>
          </a:p>
        </p:txBody>
      </p:sp>
    </p:spTree>
    <p:extLst>
      <p:ext uri="{BB962C8B-B14F-4D97-AF65-F5344CB8AC3E}">
        <p14:creationId xmlns:p14="http://schemas.microsoft.com/office/powerpoint/2010/main" val="181195582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www.who.int/news-room/questions-and-answers/item/cyber-attacks-on-critical-health-infrastructure" TargetMode="External"/><Relationship Id="rId3" Type="http://schemas.openxmlformats.org/officeDocument/2006/relationships/hyperlink" Target="https://www.hipaajournal.com/healthcare-cyberattacks-200k-increase-400pc/" TargetMode="External"/><Relationship Id="rId7" Type="http://schemas.openxmlformats.org/officeDocument/2006/relationships/hyperlink" Target="https://www.hhs.gov/hipaa/for-professional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ibm.com/think/insights/when-ransomware-kills-attacks-on-healthcare-facilities" TargetMode="External"/><Relationship Id="rId5" Type="http://schemas.openxmlformats.org/officeDocument/2006/relationships/hyperlink" Target="https://www.cdc.gov/phlp/php/resources/health-insurance-portability-and-accountability-act-of-1996-hipaa.html" TargetMode="External"/><Relationship Id="rId4" Type="http://schemas.openxmlformats.org/officeDocument/2006/relationships/hyperlink" Target="https://www.hipaajournal.com/healthcare-data-breach-statistics/" TargetMode="External"/><Relationship Id="rId9" Type="http://schemas.openxmlformats.org/officeDocument/2006/relationships/hyperlink" Target="https://canvas.odu.edu/courses/188032/files/52089953?module_item_id=877311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7466C88B-B170-4C69-85D3-FD6AD975F9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244"/>
            <a:ext cx="457200" cy="6858000"/>
          </a:xfrm>
          <a:prstGeom prst="rect">
            <a:avLst/>
          </a:prstGeom>
          <a:solidFill>
            <a:srgbClr val="6F6F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80FE256-DF37-4639-8CB7-2E2F1897AD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0"/>
            <a:ext cx="10835640" cy="6858000"/>
          </a:xfrm>
          <a:prstGeom prst="rect">
            <a:avLst/>
          </a:prstGeom>
          <a:solidFill>
            <a:srgbClr val="353537"/>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AAF106A-0789-E2AF-1780-637CEA5D1A23}"/>
              </a:ext>
            </a:extLst>
          </p:cNvPr>
          <p:cNvSpPr>
            <a:spLocks noGrp="1"/>
          </p:cNvSpPr>
          <p:nvPr>
            <p:ph type="ctrTitle"/>
          </p:nvPr>
        </p:nvSpPr>
        <p:spPr>
          <a:xfrm>
            <a:off x="5522600" y="758952"/>
            <a:ext cx="5157591" cy="4041648"/>
          </a:xfrm>
        </p:spPr>
        <p:txBody>
          <a:bodyPr>
            <a:normAutofit/>
          </a:bodyPr>
          <a:lstStyle/>
          <a:p>
            <a:r>
              <a:rPr lang="en-US" sz="6100" dirty="0">
                <a:solidFill>
                  <a:srgbClr val="FFFFFF"/>
                </a:solidFill>
              </a:rPr>
              <a:t>Cybersecurity in Healthcare</a:t>
            </a:r>
          </a:p>
        </p:txBody>
      </p:sp>
      <p:sp>
        <p:nvSpPr>
          <p:cNvPr id="3" name="Subtitle 2">
            <a:extLst>
              <a:ext uri="{FF2B5EF4-FFF2-40B4-BE49-F238E27FC236}">
                <a16:creationId xmlns:a16="http://schemas.microsoft.com/office/drawing/2014/main" id="{860004BE-9ADE-5B0B-C8C2-0E10680408DF}"/>
              </a:ext>
            </a:extLst>
          </p:cNvPr>
          <p:cNvSpPr>
            <a:spLocks noGrp="1"/>
          </p:cNvSpPr>
          <p:nvPr>
            <p:ph type="subTitle" idx="1"/>
          </p:nvPr>
        </p:nvSpPr>
        <p:spPr>
          <a:xfrm>
            <a:off x="5522600" y="4800600"/>
            <a:ext cx="5157592" cy="1691640"/>
          </a:xfrm>
        </p:spPr>
        <p:txBody>
          <a:bodyPr>
            <a:normAutofit/>
          </a:bodyPr>
          <a:lstStyle/>
          <a:p>
            <a:r>
              <a:rPr lang="en-US" dirty="0">
                <a:solidFill>
                  <a:srgbClr val="D9D9D9"/>
                </a:solidFill>
              </a:rPr>
              <a:t>Natalie Patton</a:t>
            </a:r>
          </a:p>
          <a:p>
            <a:r>
              <a:rPr lang="en-US" dirty="0">
                <a:solidFill>
                  <a:srgbClr val="D9D9D9"/>
                </a:solidFill>
              </a:rPr>
              <a:t>CYSE201S: Cybersecurity and the Social Sciences</a:t>
            </a:r>
          </a:p>
        </p:txBody>
      </p:sp>
      <p:sp useBgFill="1">
        <p:nvSpPr>
          <p:cNvPr id="28" name="Rectangle 27">
            <a:extLst>
              <a:ext uri="{FF2B5EF4-FFF2-40B4-BE49-F238E27FC236}">
                <a16:creationId xmlns:a16="http://schemas.microsoft.com/office/drawing/2014/main" id="{FDD1039A-772C-4213-A092-0D8A9EF4AC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2284" y="0"/>
            <a:ext cx="46199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Medical">
            <a:extLst>
              <a:ext uri="{FF2B5EF4-FFF2-40B4-BE49-F238E27FC236}">
                <a16:creationId xmlns:a16="http://schemas.microsoft.com/office/drawing/2014/main" id="{94C6C352-B9FB-B260-7724-28D0F3DEA21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2987" y="1566474"/>
            <a:ext cx="3718563" cy="3718563"/>
          </a:xfrm>
          <a:prstGeom prst="rect">
            <a:avLst/>
          </a:prstGeom>
        </p:spPr>
      </p:pic>
      <p:sp>
        <p:nvSpPr>
          <p:cNvPr id="30" name="Rectangle 29">
            <a:extLst>
              <a:ext uri="{FF2B5EF4-FFF2-40B4-BE49-F238E27FC236}">
                <a16:creationId xmlns:a16="http://schemas.microsoft.com/office/drawing/2014/main" id="{0B39728D-66CA-4175-956D-FE26F32256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92840" y="0"/>
            <a:ext cx="899160" cy="6858000"/>
          </a:xfrm>
          <a:prstGeom prst="rect">
            <a:avLst/>
          </a:prstGeom>
          <a:solidFill>
            <a:srgbClr val="3535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82227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Tm="5966"/>
    </mc:Choice>
    <mc:Fallback xmlns="">
      <p:transition spd="slow" advTm="5966"/>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045D7-D573-71C3-835B-E186F644AA4C}"/>
              </a:ext>
            </a:extLst>
          </p:cNvPr>
          <p:cNvSpPr>
            <a:spLocks noGrp="1"/>
          </p:cNvSpPr>
          <p:nvPr>
            <p:ph type="title"/>
          </p:nvPr>
        </p:nvSpPr>
        <p:spPr/>
        <p:txBody>
          <a:bodyPr/>
          <a:lstStyle/>
          <a:p>
            <a:r>
              <a:rPr lang="en-US" dirty="0"/>
              <a:t>Why is Protecting Health Data Important?</a:t>
            </a:r>
          </a:p>
        </p:txBody>
      </p:sp>
      <p:sp>
        <p:nvSpPr>
          <p:cNvPr id="3" name="Content Placeholder 2">
            <a:extLst>
              <a:ext uri="{FF2B5EF4-FFF2-40B4-BE49-F238E27FC236}">
                <a16:creationId xmlns:a16="http://schemas.microsoft.com/office/drawing/2014/main" id="{60072741-81B3-A421-5182-EFCE977C3A7A}"/>
              </a:ext>
            </a:extLst>
          </p:cNvPr>
          <p:cNvSpPr>
            <a:spLocks noGrp="1"/>
          </p:cNvSpPr>
          <p:nvPr>
            <p:ph idx="1"/>
          </p:nvPr>
        </p:nvSpPr>
        <p:spPr/>
        <p:txBody>
          <a:bodyPr/>
          <a:lstStyle/>
          <a:p>
            <a:r>
              <a:rPr lang="en-US" dirty="0"/>
              <a:t>PHI: Protected Health Information</a:t>
            </a:r>
          </a:p>
          <a:p>
            <a:pPr>
              <a:lnSpc>
                <a:spcPct val="125000"/>
              </a:lnSpc>
            </a:pPr>
            <a:r>
              <a:rPr lang="en-US" dirty="0"/>
              <a:t>PII: Personally Identifiable Information</a:t>
            </a:r>
          </a:p>
        </p:txBody>
      </p:sp>
      <p:pic>
        <p:nvPicPr>
          <p:cNvPr id="5" name="Picture 4" descr="A graph with numbers and a bar&#10;&#10;AI-generated content may be incorrect.">
            <a:extLst>
              <a:ext uri="{FF2B5EF4-FFF2-40B4-BE49-F238E27FC236}">
                <a16:creationId xmlns:a16="http://schemas.microsoft.com/office/drawing/2014/main" id="{42B4B5B3-E656-846A-6222-7D96EBE47B96}"/>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267201" y="3282481"/>
            <a:ext cx="7028046" cy="3575519"/>
          </a:xfrm>
          <a:prstGeom prst="rect">
            <a:avLst/>
          </a:prstGeom>
        </p:spPr>
      </p:pic>
    </p:spTree>
    <p:extLst>
      <p:ext uri="{BB962C8B-B14F-4D97-AF65-F5344CB8AC3E}">
        <p14:creationId xmlns:p14="http://schemas.microsoft.com/office/powerpoint/2010/main" val="1301824471"/>
      </p:ext>
    </p:extLst>
  </p:cSld>
  <p:clrMapOvr>
    <a:masterClrMapping/>
  </p:clrMapOvr>
  <mc:AlternateContent xmlns:mc="http://schemas.openxmlformats.org/markup-compatibility/2006" xmlns:p14="http://schemas.microsoft.com/office/powerpoint/2010/main">
    <mc:Choice Requires="p14">
      <p:transition spd="slow" p14:dur="2000" advTm="61511"/>
    </mc:Choice>
    <mc:Fallback xmlns="">
      <p:transition spd="slow" advTm="61511"/>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63B22-A7BD-E69E-9E6A-D3AC40336CCB}"/>
              </a:ext>
            </a:extLst>
          </p:cNvPr>
          <p:cNvSpPr>
            <a:spLocks noGrp="1"/>
          </p:cNvSpPr>
          <p:nvPr>
            <p:ph type="title"/>
          </p:nvPr>
        </p:nvSpPr>
        <p:spPr/>
        <p:txBody>
          <a:bodyPr/>
          <a:lstStyle/>
          <a:p>
            <a:r>
              <a:rPr lang="en-US" dirty="0"/>
              <a:t>Regulations:</a:t>
            </a:r>
          </a:p>
        </p:txBody>
      </p:sp>
      <p:sp>
        <p:nvSpPr>
          <p:cNvPr id="3" name="Content Placeholder 2">
            <a:extLst>
              <a:ext uri="{FF2B5EF4-FFF2-40B4-BE49-F238E27FC236}">
                <a16:creationId xmlns:a16="http://schemas.microsoft.com/office/drawing/2014/main" id="{D1807C99-ED0C-DF83-DE02-8A94D2575E3B}"/>
              </a:ext>
            </a:extLst>
          </p:cNvPr>
          <p:cNvSpPr>
            <a:spLocks noGrp="1"/>
          </p:cNvSpPr>
          <p:nvPr>
            <p:ph idx="1"/>
          </p:nvPr>
        </p:nvSpPr>
        <p:spPr/>
        <p:txBody>
          <a:bodyPr>
            <a:normAutofit/>
          </a:bodyPr>
          <a:lstStyle/>
          <a:p>
            <a:pPr>
              <a:lnSpc>
                <a:spcPct val="125000"/>
              </a:lnSpc>
            </a:pPr>
            <a:r>
              <a:rPr lang="en-US" b="1" dirty="0"/>
              <a:t>Health Insurance Portability and Accountability Act </a:t>
            </a:r>
            <a:r>
              <a:rPr lang="en-US" dirty="0"/>
              <a:t>(HIPAA) is one of the most well-known laws guiding data privacy in the United States.</a:t>
            </a:r>
          </a:p>
          <a:p>
            <a:pPr lvl="1">
              <a:lnSpc>
                <a:spcPct val="125000"/>
              </a:lnSpc>
            </a:pPr>
            <a:r>
              <a:rPr lang="en-US" dirty="0"/>
              <a:t>Established in 1996</a:t>
            </a:r>
          </a:p>
          <a:p>
            <a:pPr lvl="1">
              <a:lnSpc>
                <a:spcPct val="125000"/>
              </a:lnSpc>
            </a:pPr>
            <a:r>
              <a:rPr lang="en-US" dirty="0"/>
              <a:t>Aims to protect Confidentiality, Integrity, and Availability of Protected Health Information.</a:t>
            </a:r>
          </a:p>
          <a:p>
            <a:pPr>
              <a:lnSpc>
                <a:spcPct val="125000"/>
              </a:lnSpc>
            </a:pPr>
            <a:r>
              <a:rPr lang="en-US" dirty="0"/>
              <a:t> The </a:t>
            </a:r>
            <a:r>
              <a:rPr lang="en-US" b="1" dirty="0"/>
              <a:t>Healthcare Cybersecurity Act of 2025 </a:t>
            </a:r>
            <a:r>
              <a:rPr lang="en-US" dirty="0"/>
              <a:t>is a newer regulation aiming to address the increase of attacks on healthcare institutions.</a:t>
            </a:r>
          </a:p>
          <a:p>
            <a:pPr>
              <a:lnSpc>
                <a:spcPct val="125000"/>
              </a:lnSpc>
            </a:pPr>
            <a:r>
              <a:rPr lang="en-US" b="1" dirty="0"/>
              <a:t>Cyber Performance Goals </a:t>
            </a:r>
            <a:r>
              <a:rPr lang="en-US" dirty="0"/>
              <a:t>(CPGs) are voluntary guidelines designed by the Department of Health and Human Services to help businesses understand how to prepare for and respond to cyber threats and incidents. </a:t>
            </a:r>
          </a:p>
        </p:txBody>
      </p:sp>
      <p:pic>
        <p:nvPicPr>
          <p:cNvPr id="5" name="Picture 4" descr="A close-up of a logo&#10;&#10;AI-generated content may be incorrect.">
            <a:extLst>
              <a:ext uri="{FF2B5EF4-FFF2-40B4-BE49-F238E27FC236}">
                <a16:creationId xmlns:a16="http://schemas.microsoft.com/office/drawing/2014/main" id="{93FC1862-2884-399E-CB56-B6841DAC1469}"/>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725066" y="342914"/>
            <a:ext cx="3205062" cy="1348408"/>
          </a:xfrm>
          <a:prstGeom prst="rect">
            <a:avLst/>
          </a:prstGeom>
        </p:spPr>
      </p:pic>
    </p:spTree>
    <p:extLst>
      <p:ext uri="{BB962C8B-B14F-4D97-AF65-F5344CB8AC3E}">
        <p14:creationId xmlns:p14="http://schemas.microsoft.com/office/powerpoint/2010/main" val="3242457169"/>
      </p:ext>
    </p:extLst>
  </p:cSld>
  <p:clrMapOvr>
    <a:masterClrMapping/>
  </p:clrMapOvr>
  <mc:AlternateContent xmlns:mc="http://schemas.openxmlformats.org/markup-compatibility/2006" xmlns:p14="http://schemas.microsoft.com/office/powerpoint/2010/main">
    <mc:Choice Requires="p14">
      <p:transition spd="slow" p14:dur="2000" advTm="81026"/>
    </mc:Choice>
    <mc:Fallback xmlns="">
      <p:transition spd="slow" advTm="8102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77B9F-34D4-10C0-A4AE-7EB827688F4B}"/>
              </a:ext>
            </a:extLst>
          </p:cNvPr>
          <p:cNvSpPr>
            <a:spLocks noGrp="1"/>
          </p:cNvSpPr>
          <p:nvPr>
            <p:ph type="title"/>
          </p:nvPr>
        </p:nvSpPr>
        <p:spPr/>
        <p:txBody>
          <a:bodyPr/>
          <a:lstStyle/>
          <a:p>
            <a:r>
              <a:rPr lang="en-US" dirty="0"/>
              <a:t>Social Sciences Connections</a:t>
            </a:r>
          </a:p>
        </p:txBody>
      </p:sp>
      <p:sp>
        <p:nvSpPr>
          <p:cNvPr id="3" name="Content Placeholder 2">
            <a:extLst>
              <a:ext uri="{FF2B5EF4-FFF2-40B4-BE49-F238E27FC236}">
                <a16:creationId xmlns:a16="http://schemas.microsoft.com/office/drawing/2014/main" id="{165FEBDC-F859-D1CE-2105-32F2E0921163}"/>
              </a:ext>
            </a:extLst>
          </p:cNvPr>
          <p:cNvSpPr>
            <a:spLocks noGrp="1"/>
          </p:cNvSpPr>
          <p:nvPr>
            <p:ph idx="1"/>
          </p:nvPr>
        </p:nvSpPr>
        <p:spPr/>
        <p:txBody>
          <a:bodyPr/>
          <a:lstStyle/>
          <a:p>
            <a:pPr>
              <a:lnSpc>
                <a:spcPct val="125000"/>
              </a:lnSpc>
            </a:pPr>
            <a:r>
              <a:rPr lang="en-US" b="1" dirty="0"/>
              <a:t>Social Science Principles</a:t>
            </a:r>
          </a:p>
          <a:p>
            <a:pPr>
              <a:lnSpc>
                <a:spcPct val="125000"/>
              </a:lnSpc>
            </a:pPr>
            <a:r>
              <a:rPr lang="en-US" b="1" dirty="0"/>
              <a:t>Social Science experiments </a:t>
            </a:r>
            <a:r>
              <a:rPr lang="en-US" dirty="0"/>
              <a:t>to determine causes of cybercrime and effectiveness of solutions.</a:t>
            </a:r>
          </a:p>
          <a:p>
            <a:pPr>
              <a:lnSpc>
                <a:spcPct val="125000"/>
              </a:lnSpc>
            </a:pPr>
            <a:r>
              <a:rPr lang="en-US" b="1" dirty="0"/>
              <a:t>Mitigation techniques</a:t>
            </a:r>
          </a:p>
          <a:p>
            <a:pPr lvl="1">
              <a:lnSpc>
                <a:spcPct val="125000"/>
              </a:lnSpc>
            </a:pPr>
            <a:r>
              <a:rPr lang="en-US" dirty="0"/>
              <a:t>Employee training, improving “culture of security,” and understanding victimization.</a:t>
            </a:r>
          </a:p>
          <a:p>
            <a:pPr>
              <a:lnSpc>
                <a:spcPct val="125000"/>
              </a:lnSpc>
            </a:pPr>
            <a:r>
              <a:rPr lang="en-US" b="1" dirty="0"/>
              <a:t> Economic Principles</a:t>
            </a:r>
          </a:p>
          <a:p>
            <a:endParaRPr lang="en-US" dirty="0"/>
          </a:p>
          <a:p>
            <a:endParaRPr lang="en-US" dirty="0"/>
          </a:p>
        </p:txBody>
      </p:sp>
    </p:spTree>
    <p:extLst>
      <p:ext uri="{BB962C8B-B14F-4D97-AF65-F5344CB8AC3E}">
        <p14:creationId xmlns:p14="http://schemas.microsoft.com/office/powerpoint/2010/main" val="3712462141"/>
      </p:ext>
    </p:extLst>
  </p:cSld>
  <p:clrMapOvr>
    <a:masterClrMapping/>
  </p:clrMapOvr>
  <mc:AlternateContent xmlns:mc="http://schemas.openxmlformats.org/markup-compatibility/2006" xmlns:p14="http://schemas.microsoft.com/office/powerpoint/2010/main">
    <mc:Choice Requires="p14">
      <p:transition spd="slow" p14:dur="2000" advTm="65878"/>
    </mc:Choice>
    <mc:Fallback xmlns="">
      <p:transition spd="slow" advTm="6587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91F45-F637-BC74-0E9C-0BF23FFF20C2}"/>
              </a:ext>
            </a:extLst>
          </p:cNvPr>
          <p:cNvSpPr>
            <a:spLocks noGrp="1"/>
          </p:cNvSpPr>
          <p:nvPr>
            <p:ph type="title"/>
          </p:nvPr>
        </p:nvSpPr>
        <p:spPr/>
        <p:txBody>
          <a:bodyPr/>
          <a:lstStyle/>
          <a:p>
            <a:r>
              <a:rPr lang="en-US" dirty="0"/>
              <a:t>Cyber Attacks</a:t>
            </a:r>
          </a:p>
        </p:txBody>
      </p:sp>
      <p:sp>
        <p:nvSpPr>
          <p:cNvPr id="3" name="Content Placeholder 2">
            <a:extLst>
              <a:ext uri="{FF2B5EF4-FFF2-40B4-BE49-F238E27FC236}">
                <a16:creationId xmlns:a16="http://schemas.microsoft.com/office/drawing/2014/main" id="{B1F7E2CA-BF3B-CB2A-6C35-54E2BC24A40F}"/>
              </a:ext>
            </a:extLst>
          </p:cNvPr>
          <p:cNvSpPr>
            <a:spLocks noGrp="1"/>
          </p:cNvSpPr>
          <p:nvPr>
            <p:ph idx="1"/>
          </p:nvPr>
        </p:nvSpPr>
        <p:spPr/>
        <p:txBody>
          <a:bodyPr>
            <a:normAutofit/>
          </a:bodyPr>
          <a:lstStyle/>
          <a:p>
            <a:pPr>
              <a:lnSpc>
                <a:spcPct val="125000"/>
              </a:lnSpc>
            </a:pPr>
            <a:r>
              <a:rPr lang="en-US" dirty="0"/>
              <a:t>As everything, including healthcare, becomes more digitized, attacks and incidents become more likely to put people’s data at risk. </a:t>
            </a:r>
          </a:p>
          <a:p>
            <a:pPr>
              <a:lnSpc>
                <a:spcPct val="125000"/>
              </a:lnSpc>
            </a:pPr>
            <a:r>
              <a:rPr lang="en-US" dirty="0"/>
              <a:t>Healthcare is often targeted because of how sensitive healthcare operations and data are.</a:t>
            </a:r>
          </a:p>
          <a:p>
            <a:pPr>
              <a:lnSpc>
                <a:spcPct val="125000"/>
              </a:lnSpc>
            </a:pPr>
            <a:r>
              <a:rPr lang="en-US" dirty="0"/>
              <a:t>Risks are also present from manufacturers, insurance companies, and more.</a:t>
            </a:r>
          </a:p>
        </p:txBody>
      </p:sp>
      <p:pic>
        <p:nvPicPr>
          <p:cNvPr id="5" name="Picture 4" descr="A pie chart with numbers and text&#10;&#10;AI-generated content may be incorrect.">
            <a:extLst>
              <a:ext uri="{FF2B5EF4-FFF2-40B4-BE49-F238E27FC236}">
                <a16:creationId xmlns:a16="http://schemas.microsoft.com/office/drawing/2014/main" id="{E7B1CD55-5A6A-5B09-36AF-CD373168CE50}"/>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31520" y="4355071"/>
            <a:ext cx="3520440" cy="2502929"/>
          </a:xfrm>
          <a:prstGeom prst="rect">
            <a:avLst/>
          </a:prstGeom>
        </p:spPr>
      </p:pic>
    </p:spTree>
    <p:extLst>
      <p:ext uri="{BB962C8B-B14F-4D97-AF65-F5344CB8AC3E}">
        <p14:creationId xmlns:p14="http://schemas.microsoft.com/office/powerpoint/2010/main" val="4120238526"/>
      </p:ext>
    </p:extLst>
  </p:cSld>
  <p:clrMapOvr>
    <a:masterClrMapping/>
  </p:clrMapOvr>
  <mc:AlternateContent xmlns:mc="http://schemas.openxmlformats.org/markup-compatibility/2006" xmlns:p14="http://schemas.microsoft.com/office/powerpoint/2010/main">
    <mc:Choice Requires="p14">
      <p:transition spd="slow" p14:dur="2000" advTm="33093"/>
    </mc:Choice>
    <mc:Fallback xmlns="">
      <p:transition spd="slow" advTm="33093"/>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FFE52-1FF5-6F0F-78AD-CBA4D0BBC516}"/>
              </a:ext>
            </a:extLst>
          </p:cNvPr>
          <p:cNvSpPr>
            <a:spLocks noGrp="1"/>
          </p:cNvSpPr>
          <p:nvPr>
            <p:ph type="title"/>
          </p:nvPr>
        </p:nvSpPr>
        <p:spPr/>
        <p:txBody>
          <a:bodyPr/>
          <a:lstStyle/>
          <a:p>
            <a:r>
              <a:rPr lang="en-US" dirty="0"/>
              <a:t>Consequences</a:t>
            </a:r>
          </a:p>
        </p:txBody>
      </p:sp>
      <p:sp>
        <p:nvSpPr>
          <p:cNvPr id="3" name="Content Placeholder 2">
            <a:extLst>
              <a:ext uri="{FF2B5EF4-FFF2-40B4-BE49-F238E27FC236}">
                <a16:creationId xmlns:a16="http://schemas.microsoft.com/office/drawing/2014/main" id="{6B6B71A9-9ECC-93B4-7AFD-9FD701D54872}"/>
              </a:ext>
            </a:extLst>
          </p:cNvPr>
          <p:cNvSpPr>
            <a:spLocks noGrp="1"/>
          </p:cNvSpPr>
          <p:nvPr>
            <p:ph idx="1"/>
          </p:nvPr>
        </p:nvSpPr>
        <p:spPr/>
        <p:txBody>
          <a:bodyPr/>
          <a:lstStyle/>
          <a:p>
            <a:pPr>
              <a:lnSpc>
                <a:spcPct val="125000"/>
              </a:lnSpc>
            </a:pPr>
            <a:r>
              <a:rPr lang="en-US" dirty="0"/>
              <a:t>Cyberattacks that interrupt hospital services can cause severe harm and death to patients involved.</a:t>
            </a:r>
          </a:p>
          <a:p>
            <a:pPr>
              <a:lnSpc>
                <a:spcPct val="125000"/>
              </a:lnSpc>
            </a:pPr>
            <a:r>
              <a:rPr lang="en-US" dirty="0"/>
              <a:t>Even other types of attacks can cause serious impacts, such as interrupting insurance and preventing health data from being accessed by professionals.</a:t>
            </a:r>
          </a:p>
          <a:p>
            <a:pPr>
              <a:lnSpc>
                <a:spcPct val="125000"/>
              </a:lnSpc>
            </a:pPr>
            <a:r>
              <a:rPr lang="en-US" dirty="0"/>
              <a:t>Breaches on patient data not only impede privacy but can open them up to hackers, having data sold, and even make SSN or credit card information public.</a:t>
            </a:r>
          </a:p>
          <a:p>
            <a:pPr>
              <a:lnSpc>
                <a:spcPct val="125000"/>
              </a:lnSpc>
            </a:pPr>
            <a:r>
              <a:rPr lang="en-US" dirty="0"/>
              <a:t>Financial losses for the hospital can impact ability to provide care.</a:t>
            </a:r>
          </a:p>
          <a:p>
            <a:pPr>
              <a:lnSpc>
                <a:spcPct val="125000"/>
              </a:lnSpc>
            </a:pPr>
            <a:r>
              <a:rPr lang="en-US" dirty="0"/>
              <a:t>Fear and increased risk can impact patient trust.</a:t>
            </a:r>
          </a:p>
          <a:p>
            <a:pPr>
              <a:lnSpc>
                <a:spcPct val="125000"/>
              </a:lnSpc>
            </a:pPr>
            <a:endParaRPr lang="en-US" dirty="0"/>
          </a:p>
        </p:txBody>
      </p:sp>
      <p:pic>
        <p:nvPicPr>
          <p:cNvPr id="5" name="Picture 4" descr="A yellow and black triangle sign&#10;&#10;AI-generated content may be incorrect.">
            <a:extLst>
              <a:ext uri="{FF2B5EF4-FFF2-40B4-BE49-F238E27FC236}">
                <a16:creationId xmlns:a16="http://schemas.microsoft.com/office/drawing/2014/main" id="{B707EF6D-33CC-7F5B-03C4-9D694E026E8F}"/>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8538436" y="228282"/>
            <a:ext cx="1570791" cy="1325562"/>
          </a:xfrm>
          <a:prstGeom prst="rect">
            <a:avLst/>
          </a:prstGeom>
        </p:spPr>
      </p:pic>
    </p:spTree>
    <p:extLst>
      <p:ext uri="{BB962C8B-B14F-4D97-AF65-F5344CB8AC3E}">
        <p14:creationId xmlns:p14="http://schemas.microsoft.com/office/powerpoint/2010/main" val="222667636"/>
      </p:ext>
    </p:extLst>
  </p:cSld>
  <p:clrMapOvr>
    <a:masterClrMapping/>
  </p:clrMapOvr>
  <mc:AlternateContent xmlns:mc="http://schemas.openxmlformats.org/markup-compatibility/2006" xmlns:p14="http://schemas.microsoft.com/office/powerpoint/2010/main">
    <mc:Choice Requires="p14">
      <p:transition spd="slow" p14:dur="2000" advTm="62052"/>
    </mc:Choice>
    <mc:Fallback xmlns="">
      <p:transition spd="slow" advTm="62052"/>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3C4D2-0BB5-726A-8C1A-A956CB3F15B5}"/>
              </a:ext>
            </a:extLst>
          </p:cNvPr>
          <p:cNvSpPr>
            <a:spLocks noGrp="1"/>
          </p:cNvSpPr>
          <p:nvPr>
            <p:ph type="title"/>
          </p:nvPr>
        </p:nvSpPr>
        <p:spPr/>
        <p:txBody>
          <a:bodyPr/>
          <a:lstStyle/>
          <a:p>
            <a:r>
              <a:rPr lang="en-US" dirty="0"/>
              <a:t>Solutions</a:t>
            </a:r>
          </a:p>
        </p:txBody>
      </p:sp>
      <p:sp>
        <p:nvSpPr>
          <p:cNvPr id="3" name="Content Placeholder 2">
            <a:extLst>
              <a:ext uri="{FF2B5EF4-FFF2-40B4-BE49-F238E27FC236}">
                <a16:creationId xmlns:a16="http://schemas.microsoft.com/office/drawing/2014/main" id="{6AE17BE2-E555-486C-8A8F-D331B1A8DDDA}"/>
              </a:ext>
            </a:extLst>
          </p:cNvPr>
          <p:cNvSpPr>
            <a:spLocks noGrp="1"/>
          </p:cNvSpPr>
          <p:nvPr>
            <p:ph idx="1"/>
          </p:nvPr>
        </p:nvSpPr>
        <p:spPr/>
        <p:txBody>
          <a:bodyPr/>
          <a:lstStyle/>
          <a:p>
            <a:pPr>
              <a:lnSpc>
                <a:spcPct val="125000"/>
              </a:lnSpc>
            </a:pPr>
            <a:r>
              <a:rPr lang="en-US" dirty="0"/>
              <a:t>There are many ways healthcare institutions can work to prevent cyberattacks and protect patients.</a:t>
            </a:r>
          </a:p>
          <a:p>
            <a:pPr>
              <a:lnSpc>
                <a:spcPct val="125000"/>
              </a:lnSpc>
            </a:pPr>
            <a:r>
              <a:rPr lang="en-US" dirty="0"/>
              <a:t>Following current regulations and guidelines, as well as performing consistent reviews to ensure they maintain this, is an important step.</a:t>
            </a:r>
          </a:p>
          <a:p>
            <a:pPr>
              <a:lnSpc>
                <a:spcPct val="125000"/>
              </a:lnSpc>
            </a:pPr>
            <a:r>
              <a:rPr lang="en-US" dirty="0"/>
              <a:t>Additionally, individualized research and training can be done to ensure each organization is as secure as possible.</a:t>
            </a:r>
          </a:p>
        </p:txBody>
      </p:sp>
    </p:spTree>
    <p:extLst>
      <p:ext uri="{BB962C8B-B14F-4D97-AF65-F5344CB8AC3E}">
        <p14:creationId xmlns:p14="http://schemas.microsoft.com/office/powerpoint/2010/main" val="2473517774"/>
      </p:ext>
    </p:extLst>
  </p:cSld>
  <p:clrMapOvr>
    <a:masterClrMapping/>
  </p:clrMapOvr>
  <mc:AlternateContent xmlns:mc="http://schemas.openxmlformats.org/markup-compatibility/2006" xmlns:p14="http://schemas.microsoft.com/office/powerpoint/2010/main">
    <mc:Choice Requires="p14">
      <p:transition spd="slow" p14:dur="2000" advTm="25579"/>
    </mc:Choice>
    <mc:Fallback xmlns="">
      <p:transition spd="slow" advTm="25579"/>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64ECF-CBDE-DF4B-19BF-C23548D2E6B5}"/>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B13190A6-7936-3632-4ED9-AA8CF7D2683A}"/>
              </a:ext>
            </a:extLst>
          </p:cNvPr>
          <p:cNvSpPr>
            <a:spLocks noGrp="1"/>
          </p:cNvSpPr>
          <p:nvPr>
            <p:ph idx="1"/>
          </p:nvPr>
        </p:nvSpPr>
        <p:spPr/>
        <p:txBody>
          <a:bodyPr>
            <a:normAutofit fontScale="77500" lnSpcReduction="20000"/>
          </a:bodyPr>
          <a:lstStyle/>
          <a:p>
            <a:r>
              <a:rPr lang="en-US" dirty="0"/>
              <a:t>Alder, S. (2025, October 3). </a:t>
            </a:r>
            <a:r>
              <a:rPr lang="en-US" i="1" dirty="0"/>
              <a:t>Healthcare Cyberattacks Costing $200K+ Rise 400% in a Year</a:t>
            </a:r>
            <a:r>
              <a:rPr lang="en-US" dirty="0"/>
              <a:t>. The HIPAA Journal. </a:t>
            </a:r>
            <a:r>
              <a:rPr lang="en-US" dirty="0">
                <a:hlinkClick r:id="rId3"/>
              </a:rPr>
              <a:t>https://www.hipaajournal.com/healthcare-cyberattacks-200k-increase-400pc/</a:t>
            </a:r>
            <a:r>
              <a:rPr lang="en-US" dirty="0"/>
              <a:t> </a:t>
            </a:r>
          </a:p>
          <a:p>
            <a:r>
              <a:rPr lang="en-US" dirty="0"/>
              <a:t>Alder, S. (2025, May 26). </a:t>
            </a:r>
            <a:r>
              <a:rPr lang="en-US" i="1" dirty="0"/>
              <a:t>Healthcare Data Breach Statistics</a:t>
            </a:r>
            <a:r>
              <a:rPr lang="en-US" dirty="0"/>
              <a:t>. The HIPAA Journal. </a:t>
            </a:r>
            <a:r>
              <a:rPr lang="en-US" dirty="0">
                <a:hlinkClick r:id="rId4"/>
              </a:rPr>
              <a:t>https://www.hipaajournal.com/healthcare-data-breach-statistics/</a:t>
            </a:r>
            <a:r>
              <a:rPr lang="en-US" dirty="0"/>
              <a:t> </a:t>
            </a:r>
          </a:p>
          <a:p>
            <a:r>
              <a:rPr lang="en-US" dirty="0"/>
              <a:t>Centers for Disease Control and Prevention. (2024, September 10). </a:t>
            </a:r>
            <a:r>
              <a:rPr lang="en-US" i="1" dirty="0"/>
              <a:t>Health insurance portability and accountability act of 1996 (HIPAA)</a:t>
            </a:r>
            <a:r>
              <a:rPr lang="en-US" dirty="0"/>
              <a:t>. Public Health Law; Centers for Disease Control and Prevention. </a:t>
            </a:r>
            <a:r>
              <a:rPr lang="en-US" dirty="0">
                <a:hlinkClick r:id="rId5"/>
              </a:rPr>
              <a:t>https://www.cdc.gov/phlp/php/resources/health-insurance-portability-and-accountability-act-of-1996-hipaa.html</a:t>
            </a:r>
            <a:r>
              <a:rPr lang="en-US" dirty="0"/>
              <a:t> </a:t>
            </a:r>
          </a:p>
          <a:p>
            <a:r>
              <a:rPr lang="en-US" dirty="0"/>
              <a:t>Reed, J. (2025, January 30). </a:t>
            </a:r>
            <a:r>
              <a:rPr lang="en-US" i="1" dirty="0"/>
              <a:t>When ransomware kills attacks on healthcare facilities</a:t>
            </a:r>
            <a:r>
              <a:rPr lang="en-US" dirty="0"/>
              <a:t>. Ibm.com. </a:t>
            </a:r>
            <a:r>
              <a:rPr lang="en-US" dirty="0">
                <a:hlinkClick r:id="rId6"/>
              </a:rPr>
              <a:t>https://www.ibm.com/think/insights/when-ransomware-kills-attacks-on-healthcare-facilities</a:t>
            </a:r>
            <a:r>
              <a:rPr lang="en-US" dirty="0"/>
              <a:t> </a:t>
            </a:r>
          </a:p>
          <a:p>
            <a:r>
              <a:rPr lang="en-US" dirty="0"/>
              <a:t>Rights (OCR), O. for C. (2015, September 10). </a:t>
            </a:r>
            <a:r>
              <a:rPr lang="en-US" i="1" dirty="0"/>
              <a:t>HIPAA for Professionals</a:t>
            </a:r>
            <a:r>
              <a:rPr lang="en-US" dirty="0"/>
              <a:t>. HHS.gov. </a:t>
            </a:r>
            <a:r>
              <a:rPr lang="en-US" dirty="0">
                <a:hlinkClick r:id="rId7"/>
              </a:rPr>
              <a:t>https://www.hhs.gov/hipaa/for-professionals</a:t>
            </a:r>
            <a:r>
              <a:rPr lang="en-US" dirty="0"/>
              <a:t> </a:t>
            </a:r>
          </a:p>
          <a:p>
            <a:r>
              <a:rPr lang="en-US" dirty="0"/>
              <a:t>World Health Organization. (2024, February 6). </a:t>
            </a:r>
            <a:r>
              <a:rPr lang="en-US" i="1" dirty="0"/>
              <a:t>Cyber-attacks on critical health infrastructure</a:t>
            </a:r>
            <a:r>
              <a:rPr lang="en-US" dirty="0"/>
              <a:t>. Www.who.int. </a:t>
            </a:r>
            <a:r>
              <a:rPr lang="en-US" dirty="0">
                <a:hlinkClick r:id="rId8"/>
              </a:rPr>
              <a:t>https://www.who.int/news-room/questions-and-answers/item/cyber-attacks-on-critical-health-infrastructure</a:t>
            </a:r>
            <a:r>
              <a:rPr lang="en-US" dirty="0"/>
              <a:t> </a:t>
            </a:r>
          </a:p>
          <a:p>
            <a:r>
              <a:rPr lang="en-US" dirty="0" err="1"/>
              <a:t>Yalpi</a:t>
            </a:r>
            <a:r>
              <a:rPr lang="en-US" dirty="0"/>
              <a:t>, D. (n.d.). CYSE 201S Mid Term Study Guide. [PowerPoint Slides]; </a:t>
            </a:r>
            <a:r>
              <a:rPr lang="en-US" dirty="0" err="1"/>
              <a:t>Canvas@ODU</a:t>
            </a:r>
            <a:r>
              <a:rPr lang="en-US" dirty="0"/>
              <a:t>. </a:t>
            </a:r>
            <a:r>
              <a:rPr lang="en-US" u="sng" dirty="0">
                <a:hlinkClick r:id="rId9"/>
              </a:rPr>
              <a:t>https://canvas.odu.edu/courses/188032/files/52089953?module_item_id=8773119</a:t>
            </a:r>
            <a:endParaRPr lang="en-US" i="1" dirty="0"/>
          </a:p>
        </p:txBody>
      </p:sp>
    </p:spTree>
    <p:extLst>
      <p:ext uri="{BB962C8B-B14F-4D97-AF65-F5344CB8AC3E}">
        <p14:creationId xmlns:p14="http://schemas.microsoft.com/office/powerpoint/2010/main" val="368900434"/>
      </p:ext>
    </p:extLst>
  </p:cSld>
  <p:clrMapOvr>
    <a:masterClrMapping/>
  </p:clrMapOvr>
  <mc:AlternateContent xmlns:mc="http://schemas.openxmlformats.org/markup-compatibility/2006" xmlns:p14="http://schemas.microsoft.com/office/powerpoint/2010/main">
    <mc:Choice Requires="p14">
      <p:transition spd="slow" p14:dur="2000" advTm="2183"/>
    </mc:Choice>
    <mc:Fallback xmlns="">
      <p:transition spd="slow" advTm="2183"/>
    </mc:Fallback>
  </mc:AlternateContent>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TM03457515[[fn=View]]</Template>
  <TotalTime>4122</TotalTime>
  <Words>1105</Words>
  <Application>Microsoft Office PowerPoint</Application>
  <PresentationFormat>Widescreen</PresentationFormat>
  <Paragraphs>71</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Arial</vt:lpstr>
      <vt:lpstr>Century Schoolbook</vt:lpstr>
      <vt:lpstr>Wingdings 2</vt:lpstr>
      <vt:lpstr>View</vt:lpstr>
      <vt:lpstr>Cybersecurity in Healthcare</vt:lpstr>
      <vt:lpstr>Why is Protecting Health Data Important?</vt:lpstr>
      <vt:lpstr>Regulations:</vt:lpstr>
      <vt:lpstr>Social Sciences Connections</vt:lpstr>
      <vt:lpstr>Cyber Attacks</vt:lpstr>
      <vt:lpstr>Consequences</vt:lpstr>
      <vt:lpstr>Solutions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Natalie Patton</dc:creator>
  <cp:lastModifiedBy>Natalie Patton</cp:lastModifiedBy>
  <cp:revision>8</cp:revision>
  <dcterms:created xsi:type="dcterms:W3CDTF">2025-11-29T07:40:47Z</dcterms:created>
  <dcterms:modified xsi:type="dcterms:W3CDTF">2025-12-04T15:01:10Z</dcterms:modified>
</cp:coreProperties>
</file>