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3" d="100"/>
          <a:sy n="63" d="100"/>
        </p:scale>
        <p:origin x="52"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3B359D-66D2-4529-B6C0-440F7C0E6496}"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79AAAB9-8480-4AFC-8EF5-C78A5BD25D09}" type="slidenum">
              <a:rPr lang="en-US" smtClean="0"/>
              <a:t>‹#›</a:t>
            </a:fld>
            <a:endParaRPr lang="en-US"/>
          </a:p>
        </p:txBody>
      </p:sp>
    </p:spTree>
    <p:extLst>
      <p:ext uri="{BB962C8B-B14F-4D97-AF65-F5344CB8AC3E}">
        <p14:creationId xmlns:p14="http://schemas.microsoft.com/office/powerpoint/2010/main" val="15255931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3B359D-66D2-4529-B6C0-440F7C0E6496}"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578291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3B359D-66D2-4529-B6C0-440F7C0E6496}"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13753835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3B359D-66D2-4529-B6C0-440F7C0E6496}" type="datetimeFigureOut">
              <a:rPr lang="en-US" smtClean="0"/>
              <a:t>12/1/2022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1819276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B93B359D-66D2-4529-B6C0-440F7C0E6496}" type="datetimeFigureOut">
              <a:rPr lang="en-US" smtClean="0"/>
              <a:t>12/1/2022</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79AAAB9-8480-4AFC-8EF5-C78A5BD25D09}" type="slidenum">
              <a:rPr lang="en-US" smtClean="0"/>
              <a:t>‹#›</a:t>
            </a:fld>
            <a:endParaRPr lang="en-US"/>
          </a:p>
        </p:txBody>
      </p:sp>
    </p:spTree>
    <p:extLst>
      <p:ext uri="{BB962C8B-B14F-4D97-AF65-F5344CB8AC3E}">
        <p14:creationId xmlns:p14="http://schemas.microsoft.com/office/powerpoint/2010/main" val="2765938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3B359D-66D2-4529-B6C0-440F7C0E6496}"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220001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3B359D-66D2-4529-B6C0-440F7C0E6496}" type="datetimeFigureOut">
              <a:rPr lang="en-US" smtClean="0"/>
              <a:t>12/1/2022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295816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3B359D-66D2-4529-B6C0-440F7C0E6496}" type="datetimeFigureOut">
              <a:rPr lang="en-US" smtClean="0"/>
              <a:t>12/1/2022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2004960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3B359D-66D2-4529-B6C0-440F7C0E6496}" type="datetimeFigureOut">
              <a:rPr lang="en-US" smtClean="0"/>
              <a:t>12/1/2022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1557187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3B359D-66D2-4529-B6C0-440F7C0E6496}" type="datetimeFigureOut">
              <a:rPr lang="en-US" smtClean="0"/>
              <a:t>12/1/2022</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13799891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3B359D-66D2-4529-B6C0-440F7C0E6496}" type="datetimeFigureOut">
              <a:rPr lang="en-US" smtClean="0"/>
              <a:t>12/1/2022</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79AAAB9-8480-4AFC-8EF5-C78A5BD25D09}" type="slidenum">
              <a:rPr lang="en-US" smtClean="0"/>
              <a:t>‹#›</a:t>
            </a:fld>
            <a:endParaRPr lang="en-US"/>
          </a:p>
        </p:txBody>
      </p:sp>
    </p:spTree>
    <p:extLst>
      <p:ext uri="{BB962C8B-B14F-4D97-AF65-F5344CB8AC3E}">
        <p14:creationId xmlns:p14="http://schemas.microsoft.com/office/powerpoint/2010/main" val="3741865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B93B359D-66D2-4529-B6C0-440F7C0E6496}" type="datetimeFigureOut">
              <a:rPr lang="en-US" smtClean="0"/>
              <a:t>12/1/2022</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79AAAB9-8480-4AFC-8EF5-C78A5BD25D09}" type="slidenum">
              <a:rPr lang="en-US" smtClean="0"/>
              <a:t>‹#›</a:t>
            </a:fld>
            <a:endParaRPr lang="en-US"/>
          </a:p>
        </p:txBody>
      </p:sp>
    </p:spTree>
    <p:extLst>
      <p:ext uri="{BB962C8B-B14F-4D97-AF65-F5344CB8AC3E}">
        <p14:creationId xmlns:p14="http://schemas.microsoft.com/office/powerpoint/2010/main" val="228695553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5" Type="http://schemas.microsoft.com/office/2007/relationships/hdphoto" Target="../media/hdphoto2.wdp"/><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3.wdp"/><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8E292-1052-A88D-FA64-983BD41C667D}"/>
              </a:ext>
            </a:extLst>
          </p:cNvPr>
          <p:cNvSpPr>
            <a:spLocks noGrp="1"/>
          </p:cNvSpPr>
          <p:nvPr>
            <p:ph type="ctrTitle"/>
          </p:nvPr>
        </p:nvSpPr>
        <p:spPr/>
        <p:txBody>
          <a:bodyPr/>
          <a:lstStyle/>
          <a:p>
            <a:r>
              <a:rPr lang="en-US" dirty="0"/>
              <a:t>1of1 Detailing </a:t>
            </a:r>
          </a:p>
        </p:txBody>
      </p:sp>
      <p:sp>
        <p:nvSpPr>
          <p:cNvPr id="3" name="Subtitle 2">
            <a:extLst>
              <a:ext uri="{FF2B5EF4-FFF2-40B4-BE49-F238E27FC236}">
                <a16:creationId xmlns:a16="http://schemas.microsoft.com/office/drawing/2014/main" id="{E5B9E296-AA80-C6FB-CF67-FDB6E85D6BE6}"/>
              </a:ext>
            </a:extLst>
          </p:cNvPr>
          <p:cNvSpPr>
            <a:spLocks noGrp="1"/>
          </p:cNvSpPr>
          <p:nvPr>
            <p:ph type="subTitle" idx="1"/>
          </p:nvPr>
        </p:nvSpPr>
        <p:spPr/>
        <p:txBody>
          <a:bodyPr/>
          <a:lstStyle/>
          <a:p>
            <a:r>
              <a:rPr lang="en-US" dirty="0"/>
              <a:t>By Nick Brawner</a:t>
            </a:r>
          </a:p>
        </p:txBody>
      </p:sp>
    </p:spTree>
    <p:extLst>
      <p:ext uri="{BB962C8B-B14F-4D97-AF65-F5344CB8AC3E}">
        <p14:creationId xmlns:p14="http://schemas.microsoft.com/office/powerpoint/2010/main" val="286364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A486648D-901F-431C-8FFE-6455ADDAC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72" y="0"/>
            <a:ext cx="12188656"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DFCC2397-6C16-CC4C-2A15-60D23E3609B2}"/>
              </a:ext>
            </a:extLst>
          </p:cNvPr>
          <p:cNvSpPr>
            <a:spLocks noGrp="1"/>
          </p:cNvSpPr>
          <p:nvPr>
            <p:ph type="title"/>
          </p:nvPr>
        </p:nvSpPr>
        <p:spPr>
          <a:xfrm>
            <a:off x="1069848" y="484632"/>
            <a:ext cx="10058400" cy="1609344"/>
          </a:xfrm>
        </p:spPr>
        <p:txBody>
          <a:bodyPr>
            <a:normAutofit/>
          </a:bodyPr>
          <a:lstStyle/>
          <a:p>
            <a:r>
              <a:rPr lang="en-US">
                <a:solidFill>
                  <a:srgbClr val="FFFFFF"/>
                </a:solidFill>
              </a:rPr>
              <a:t>The problem</a:t>
            </a:r>
          </a:p>
        </p:txBody>
      </p:sp>
      <p:sp>
        <p:nvSpPr>
          <p:cNvPr id="3" name="Content Placeholder 2">
            <a:extLst>
              <a:ext uri="{FF2B5EF4-FFF2-40B4-BE49-F238E27FC236}">
                <a16:creationId xmlns:a16="http://schemas.microsoft.com/office/drawing/2014/main" id="{13D6E426-C9AC-18B5-8A12-40B9C91E8E7F}"/>
              </a:ext>
            </a:extLst>
          </p:cNvPr>
          <p:cNvSpPr>
            <a:spLocks noGrp="1"/>
          </p:cNvSpPr>
          <p:nvPr>
            <p:ph idx="1"/>
          </p:nvPr>
        </p:nvSpPr>
        <p:spPr>
          <a:xfrm>
            <a:off x="1069848" y="2121408"/>
            <a:ext cx="10058400" cy="4050792"/>
          </a:xfrm>
        </p:spPr>
        <p:txBody>
          <a:bodyPr>
            <a:normAutofit/>
          </a:bodyPr>
          <a:lstStyle/>
          <a:p>
            <a:r>
              <a:rPr lang="en-US" dirty="0">
                <a:solidFill>
                  <a:srgbClr val="FFFFFF"/>
                </a:solidFill>
              </a:rPr>
              <a:t>I want people to be able to have their car cleaned anywhere. Regardless of where they live, and I want them to be able to stay home or be away from home while it’s happening. I will offer the best service you can ask for and will be able to get it done in a timely manner at a good price. A lot of people do not like waiting in car wash lines and always worry about their car getting damaged in the car wash. You won’t have to worry about that problem with me because your car is under the best care possible with me. According to carwashcountry.com the car wash industry is growing at a rate of 3% each year. Large cash wash business make up less than 20% of the market. This means private detail businesses are on the rise compared to large chains of car washes.</a:t>
            </a:r>
          </a:p>
        </p:txBody>
      </p:sp>
      <p:sp>
        <p:nvSpPr>
          <p:cNvPr id="10" name="Oval 9">
            <a:extLst>
              <a:ext uri="{FF2B5EF4-FFF2-40B4-BE49-F238E27FC236}">
                <a16:creationId xmlns:a16="http://schemas.microsoft.com/office/drawing/2014/main" id="{328E7ECE-D1D9-4A45-83E3-B3AAC21AF5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F2299C5D-8E7A-4F30-B5A0-E61C1AF51D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51631904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C06EAFD-0C69-4B3B-BEA7-E7E11DDF9C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4066C89-42FB-4624-9AFE-3A31B36491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0"/>
            <a:ext cx="4648169"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9D51F03C-B7D3-A606-836A-03E5C9A99848}"/>
              </a:ext>
            </a:extLst>
          </p:cNvPr>
          <p:cNvSpPr>
            <a:spLocks noGrp="1"/>
          </p:cNvSpPr>
          <p:nvPr>
            <p:ph type="title"/>
          </p:nvPr>
        </p:nvSpPr>
        <p:spPr>
          <a:xfrm>
            <a:off x="643468" y="643466"/>
            <a:ext cx="3686312" cy="5528734"/>
          </a:xfrm>
        </p:spPr>
        <p:txBody>
          <a:bodyPr>
            <a:normAutofit/>
          </a:bodyPr>
          <a:lstStyle/>
          <a:p>
            <a:pPr algn="r"/>
            <a:r>
              <a:rPr lang="en-US" sz="4800">
                <a:solidFill>
                  <a:srgbClr val="FFFFFF"/>
                </a:solidFill>
              </a:rPr>
              <a:t>The solution</a:t>
            </a:r>
          </a:p>
        </p:txBody>
      </p:sp>
      <p:sp>
        <p:nvSpPr>
          <p:cNvPr id="3" name="Content Placeholder 2">
            <a:extLst>
              <a:ext uri="{FF2B5EF4-FFF2-40B4-BE49-F238E27FC236}">
                <a16:creationId xmlns:a16="http://schemas.microsoft.com/office/drawing/2014/main" id="{5BD1F0CD-2577-8387-ED91-02097DAA7909}"/>
              </a:ext>
            </a:extLst>
          </p:cNvPr>
          <p:cNvSpPr>
            <a:spLocks noGrp="1"/>
          </p:cNvSpPr>
          <p:nvPr>
            <p:ph idx="1"/>
          </p:nvPr>
        </p:nvSpPr>
        <p:spPr>
          <a:xfrm>
            <a:off x="5053780" y="599768"/>
            <a:ext cx="6074467" cy="5572432"/>
          </a:xfrm>
        </p:spPr>
        <p:txBody>
          <a:bodyPr anchor="ctr">
            <a:normAutofit/>
          </a:bodyPr>
          <a:lstStyle/>
          <a:p>
            <a:r>
              <a:rPr lang="en-US" dirty="0"/>
              <a:t>My company will provide the best service possible and will be the most convenient detailing business. You can find. I will clean any vehicle regardless of how big and how dirty it is. I will make sure your car looks as clean as it has ever been. I will travel to you and clean your car wherever, it doesn’t matter if you don’t have water or any cleaning supplies and even if you live in an apartment complex where it is harder to access a car. I will do whatever it takes to make sure your demand is met and done to my best ability. I will also be open during the winter time because a lot of car washes tend to not be open as much or people don’t feel like leaving their house when it is cold to have their car cleaned. The cold winter also gets our car dirty fast because of the salt roads so the winter is a lot more busy than you would expect.</a:t>
            </a:r>
          </a:p>
        </p:txBody>
      </p:sp>
      <p:sp>
        <p:nvSpPr>
          <p:cNvPr id="12" name="Oval 11">
            <a:extLst>
              <a:ext uri="{FF2B5EF4-FFF2-40B4-BE49-F238E27FC236}">
                <a16:creationId xmlns:a16="http://schemas.microsoft.com/office/drawing/2014/main" id="{BA218FBC-B2D6-48CA-9289-C4110162ED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2DED9084-49DA-4911-ACB7-5F9E4DEFA0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2508621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5118BA95-03E7-41B7-B442-0AF8C0A7FF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3048" y="0"/>
            <a:ext cx="12188952"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0" name="Group 9">
            <a:extLst>
              <a:ext uri="{FF2B5EF4-FFF2-40B4-BE49-F238E27FC236}">
                <a16:creationId xmlns:a16="http://schemas.microsoft.com/office/drawing/2014/main" id="{E799C3D5-7D55-4046-808C-F290F456D6EF}"/>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61035" y="1679569"/>
            <a:ext cx="3498864" cy="3498858"/>
            <a:chOff x="1061035" y="1679569"/>
            <a:chExt cx="3498864" cy="3498858"/>
          </a:xfrm>
        </p:grpSpPr>
        <p:sp>
          <p:nvSpPr>
            <p:cNvPr id="17" name="Oval 10">
              <a:extLst>
                <a:ext uri="{FF2B5EF4-FFF2-40B4-BE49-F238E27FC236}">
                  <a16:creationId xmlns:a16="http://schemas.microsoft.com/office/drawing/2014/main" id="{059D8741-EAD6-41B1-A882-70D70FC358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61035" y="1679569"/>
              <a:ext cx="3498864" cy="3498858"/>
            </a:xfrm>
            <a:prstGeom prst="ellipse">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2" name="Oval 11">
              <a:extLst>
                <a:ext uri="{FF2B5EF4-FFF2-40B4-BE49-F238E27FC236}">
                  <a16:creationId xmlns:a16="http://schemas.microsoft.com/office/drawing/2014/main" id="{45444F36-3103-4D11-A25F-C054D4606DA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246134" y="1864667"/>
              <a:ext cx="3128666" cy="3128662"/>
            </a:xfrm>
            <a:prstGeom prst="ellipse">
              <a:avLst/>
            </a:prstGeom>
            <a:noFill/>
            <a:ln w="25400" cap="flat" cmpd="sng" algn="ctr">
              <a:solidFill>
                <a:sysClr val="window" lastClr="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
        <p:nvSpPr>
          <p:cNvPr id="2" name="Title 1">
            <a:extLst>
              <a:ext uri="{FF2B5EF4-FFF2-40B4-BE49-F238E27FC236}">
                <a16:creationId xmlns:a16="http://schemas.microsoft.com/office/drawing/2014/main" id="{54F9D5B2-48E3-8831-2EB0-2DE00B5800A1}"/>
              </a:ext>
            </a:extLst>
          </p:cNvPr>
          <p:cNvSpPr>
            <a:spLocks noGrp="1"/>
          </p:cNvSpPr>
          <p:nvPr>
            <p:ph type="title"/>
          </p:nvPr>
        </p:nvSpPr>
        <p:spPr>
          <a:xfrm>
            <a:off x="1490145" y="2376862"/>
            <a:ext cx="2640646" cy="2104273"/>
          </a:xfrm>
          <a:noFill/>
        </p:spPr>
        <p:txBody>
          <a:bodyPr>
            <a:normAutofit/>
          </a:bodyPr>
          <a:lstStyle/>
          <a:p>
            <a:pPr algn="ctr"/>
            <a:r>
              <a:rPr lang="en-US" sz="3000">
                <a:solidFill>
                  <a:srgbClr val="FFFFFF"/>
                </a:solidFill>
              </a:rPr>
              <a:t>Product/service detail</a:t>
            </a:r>
          </a:p>
        </p:txBody>
      </p:sp>
      <p:sp>
        <p:nvSpPr>
          <p:cNvPr id="14" name="Rectangle 13">
            <a:extLst>
              <a:ext uri="{FF2B5EF4-FFF2-40B4-BE49-F238E27FC236}">
                <a16:creationId xmlns:a16="http://schemas.microsoft.com/office/drawing/2014/main" id="{AD9B3EAD-A2B3-42C4-927C-3455E3E69E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502277" y="3388659"/>
            <a:ext cx="3657600" cy="80683"/>
          </a:xfrm>
          <a:prstGeom prst="rect">
            <a:avLst/>
          </a:prstGeom>
          <a:blipFill dpi="0" rotWithShape="1">
            <a:blip r:embed="rId4">
              <a:alphaModFix amt="85000"/>
              <a:lum bright="70000" contrast="-70000"/>
              <a:extLst>
                <a:ext uri="{BEBA8EAE-BF5A-486C-A8C5-ECC9F3942E4B}">
                  <a14:imgProps xmlns:a14="http://schemas.microsoft.com/office/drawing/2010/main">
                    <a14:imgLayer r:embed="rId5">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 name="Content Placeholder 2">
            <a:extLst>
              <a:ext uri="{FF2B5EF4-FFF2-40B4-BE49-F238E27FC236}">
                <a16:creationId xmlns:a16="http://schemas.microsoft.com/office/drawing/2014/main" id="{BD5F534D-229B-4EF0-225D-7E0AF5ECB325}"/>
              </a:ext>
            </a:extLst>
          </p:cNvPr>
          <p:cNvSpPr>
            <a:spLocks noGrp="1"/>
          </p:cNvSpPr>
          <p:nvPr>
            <p:ph idx="1"/>
          </p:nvPr>
        </p:nvSpPr>
        <p:spPr>
          <a:xfrm>
            <a:off x="6081089" y="725394"/>
            <a:ext cx="5142658" cy="5407212"/>
          </a:xfrm>
        </p:spPr>
        <p:txBody>
          <a:bodyPr anchor="ctr">
            <a:normAutofit/>
          </a:bodyPr>
          <a:lstStyle/>
          <a:p>
            <a:r>
              <a:rPr lang="en-US"/>
              <a:t>My mobile detailing business will be throughout the DMV area. Anywhere within 75 miles of my home you won’t be charged extra. If you live any farther it will be an additional $30. We offer different types of details. You can have just the interior detailed for $50,may be additional charges for certain extra work. $25 for an exterior wash. Additional charges may vary depending on what you want. And for a full detail with wax, tire shine, etc it will cost $175-$200. the size of the vehicle does matter as well.</a:t>
            </a:r>
            <a:endParaRPr lang="en-US" dirty="0"/>
          </a:p>
        </p:txBody>
      </p:sp>
    </p:spTree>
    <p:extLst>
      <p:ext uri="{BB962C8B-B14F-4D97-AF65-F5344CB8AC3E}">
        <p14:creationId xmlns:p14="http://schemas.microsoft.com/office/powerpoint/2010/main" val="1467847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4FCA88C2-C73C-4062-A097-8FBCE3090B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83981C21-E132-4402-B31B-D725C1CE77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53241"/>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A685C77-4E84-486A-9AE5-F3635BE98E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2" y="822324"/>
            <a:ext cx="5149596" cy="5228279"/>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72C41D9-0A4C-176D-C02D-E56F60132CFA}"/>
              </a:ext>
            </a:extLst>
          </p:cNvPr>
          <p:cNvSpPr>
            <a:spLocks noGrp="1"/>
          </p:cNvSpPr>
          <p:nvPr>
            <p:ph type="title"/>
          </p:nvPr>
        </p:nvSpPr>
        <p:spPr>
          <a:xfrm>
            <a:off x="1286934" y="1465790"/>
            <a:ext cx="3860798" cy="3941345"/>
          </a:xfrm>
        </p:spPr>
        <p:txBody>
          <a:bodyPr>
            <a:normAutofit/>
          </a:bodyPr>
          <a:lstStyle/>
          <a:p>
            <a:r>
              <a:rPr lang="en-US" sz="6000"/>
              <a:t>Target customer</a:t>
            </a:r>
          </a:p>
        </p:txBody>
      </p:sp>
      <p:sp>
        <p:nvSpPr>
          <p:cNvPr id="3" name="Content Placeholder 2">
            <a:extLst>
              <a:ext uri="{FF2B5EF4-FFF2-40B4-BE49-F238E27FC236}">
                <a16:creationId xmlns:a16="http://schemas.microsoft.com/office/drawing/2014/main" id="{76B78E79-3708-04EB-A058-E0E2A3C2A589}"/>
              </a:ext>
            </a:extLst>
          </p:cNvPr>
          <p:cNvSpPr>
            <a:spLocks noGrp="1"/>
          </p:cNvSpPr>
          <p:nvPr>
            <p:ph idx="1"/>
          </p:nvPr>
        </p:nvSpPr>
        <p:spPr>
          <a:xfrm>
            <a:off x="6417733" y="1359090"/>
            <a:ext cx="5132665" cy="4048046"/>
          </a:xfrm>
        </p:spPr>
        <p:txBody>
          <a:bodyPr anchor="ctr">
            <a:normAutofit/>
          </a:bodyPr>
          <a:lstStyle/>
          <a:p>
            <a:r>
              <a:rPr lang="en-US" dirty="0"/>
              <a:t>My target/ideal customer is anyone with a vehicle who wants their car to always look brand new and as clean as possible. If you have an important event to attend or plan going out with friends and want a quick detail, if you are just a type of person that wants your belongings to always be in the best condition possible, you are definitely someone I want to work with. It doesn’t matter how old your car is or how dirty it is at the time. I will clean anyone's car and make sure no one else can provide the same level of work as me.</a:t>
            </a:r>
          </a:p>
        </p:txBody>
      </p:sp>
      <p:sp>
        <p:nvSpPr>
          <p:cNvPr id="14" name="Rectangle 13">
            <a:extLst>
              <a:ext uri="{FF2B5EF4-FFF2-40B4-BE49-F238E27FC236}">
                <a16:creationId xmlns:a16="http://schemas.microsoft.com/office/drawing/2014/main" id="{E55C1C3E-5158-47F3-8FD9-14B22C3E6E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604" y="6121662"/>
            <a:ext cx="109087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0326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7">
            <a:extLst>
              <a:ext uri="{FF2B5EF4-FFF2-40B4-BE49-F238E27FC236}">
                <a16:creationId xmlns:a16="http://schemas.microsoft.com/office/drawing/2014/main" id="{A486648D-901F-431C-8FFE-6455ADDACF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72" y="0"/>
            <a:ext cx="12188656" cy="6858000"/>
          </a:xfrm>
          <a:prstGeom prst="rect">
            <a:avLst/>
          </a:prstGeom>
          <a:blipFill dpi="0" rotWithShape="1">
            <a:blip r:embed="rId2">
              <a:duotone>
                <a:schemeClr val="accent1">
                  <a:shade val="45000"/>
                  <a:satMod val="135000"/>
                </a:schemeClr>
                <a:prstClr val="white"/>
              </a:duotone>
              <a:extLst>
                <a:ext uri="{BEBA8EAE-BF5A-486C-A8C5-ECC9F3942E4B}">
                  <a14:imgProps xmlns:a14="http://schemas.microsoft.com/office/drawing/2010/main">
                    <a14:imgLayer r:embed="rId3">
                      <a14:imgEffect>
                        <a14:saturation sat="400000"/>
                      </a14:imgEffect>
                      <a14:imgEffect>
                        <a14:brightnessContrast bright="-40000" contrast="40000"/>
                      </a14:imgEffect>
                    </a14:imgLayer>
                  </a14:imgProps>
                </a:ext>
              </a:extLst>
            </a:blip>
            <a:srcRect/>
            <a:tile tx="0" ty="0" sx="85000" sy="85000" flip="none" algn="tl"/>
          </a:blipFill>
          <a:ln w="25400" cap="flat" cmpd="sng" algn="ctr">
            <a:noFill/>
            <a:prstDash val="solid"/>
          </a:ln>
          <a:effectLst/>
        </p:spPr>
        <p:txBody>
          <a:bodyPr lIns="0" tIns="0" rIns="0" bIns="0" rtlCol="0" anchor="ctr"/>
          <a:lstStyle/>
          <a:p>
            <a:pPr algn="ctr" defTabSz="914400"/>
            <a:endParaRPr lang="en-US" sz="2000" kern="0">
              <a:solidFill>
                <a:prstClr val="white"/>
              </a:solidFill>
              <a:latin typeface="Rockwell Extra Bold" pitchFamily="18" charset="0"/>
            </a:endParaRPr>
          </a:p>
        </p:txBody>
      </p:sp>
      <p:sp>
        <p:nvSpPr>
          <p:cNvPr id="2" name="Title 1">
            <a:extLst>
              <a:ext uri="{FF2B5EF4-FFF2-40B4-BE49-F238E27FC236}">
                <a16:creationId xmlns:a16="http://schemas.microsoft.com/office/drawing/2014/main" id="{9E991903-B56B-11F1-6C7C-1279541F856D}"/>
              </a:ext>
            </a:extLst>
          </p:cNvPr>
          <p:cNvSpPr>
            <a:spLocks noGrp="1"/>
          </p:cNvSpPr>
          <p:nvPr>
            <p:ph type="title"/>
          </p:nvPr>
        </p:nvSpPr>
        <p:spPr>
          <a:xfrm>
            <a:off x="1069848" y="484632"/>
            <a:ext cx="10058400" cy="1609344"/>
          </a:xfrm>
        </p:spPr>
        <p:txBody>
          <a:bodyPr>
            <a:normAutofit/>
          </a:bodyPr>
          <a:lstStyle/>
          <a:p>
            <a:r>
              <a:rPr lang="en-US">
                <a:solidFill>
                  <a:srgbClr val="FFFFFF"/>
                </a:solidFill>
              </a:rPr>
              <a:t>Marketing and sales</a:t>
            </a:r>
          </a:p>
        </p:txBody>
      </p:sp>
      <p:sp>
        <p:nvSpPr>
          <p:cNvPr id="3" name="Content Placeholder 2">
            <a:extLst>
              <a:ext uri="{FF2B5EF4-FFF2-40B4-BE49-F238E27FC236}">
                <a16:creationId xmlns:a16="http://schemas.microsoft.com/office/drawing/2014/main" id="{B809CDB1-FE4F-67B7-D714-8C45A6B6447B}"/>
              </a:ext>
            </a:extLst>
          </p:cNvPr>
          <p:cNvSpPr>
            <a:spLocks noGrp="1"/>
          </p:cNvSpPr>
          <p:nvPr>
            <p:ph idx="1"/>
          </p:nvPr>
        </p:nvSpPr>
        <p:spPr>
          <a:xfrm>
            <a:off x="1069848" y="2121408"/>
            <a:ext cx="10058400" cy="4050792"/>
          </a:xfrm>
        </p:spPr>
        <p:txBody>
          <a:bodyPr>
            <a:normAutofit/>
          </a:bodyPr>
          <a:lstStyle/>
          <a:p>
            <a:r>
              <a:rPr lang="en-US">
                <a:solidFill>
                  <a:srgbClr val="FFFFFF"/>
                </a:solidFill>
              </a:rPr>
              <a:t>I will market my product by making sure I have social media pages on all platforms to put my business out there to variety of people because certain age groups use different social media platforms. I will have the prices of all my services provided on my website as well as a number to reach me on to determine the price of the service being provided. I will market my product by giving out discounts as well to certain members who promote me and for every person you refer I will provide you with %50 off your next detail. I will promote my product the by advertising it online as well as handing out cards for people and leaving them around random places and even drive around near by car dealerships and ask them if they would mind handing these cars out for their customers. I would make sure I’m in an area where people have no choice but to drive places so the suburbs or country area. Not as much in the city because people do not drive there as much but I will still promote my business anywhere because you never know who you will find that needs your service and they may help you expand your business.</a:t>
            </a:r>
          </a:p>
        </p:txBody>
      </p:sp>
      <p:sp>
        <p:nvSpPr>
          <p:cNvPr id="21" name="Oval 9">
            <a:extLst>
              <a:ext uri="{FF2B5EF4-FFF2-40B4-BE49-F238E27FC236}">
                <a16:creationId xmlns:a16="http://schemas.microsoft.com/office/drawing/2014/main" id="{328E7ECE-D1D9-4A45-83E3-B3AAC21AF5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4">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22" name="Oval 11">
            <a:extLst>
              <a:ext uri="{FF2B5EF4-FFF2-40B4-BE49-F238E27FC236}">
                <a16:creationId xmlns:a16="http://schemas.microsoft.com/office/drawing/2014/main" id="{F2299C5D-8E7A-4F30-B5A0-E61C1AF51D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spTree>
    <p:extLst>
      <p:ext uri="{BB962C8B-B14F-4D97-AF65-F5344CB8AC3E}">
        <p14:creationId xmlns:p14="http://schemas.microsoft.com/office/powerpoint/2010/main" val="2693916303"/>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FB3768C-1D21-400E-B059-EFF86063F58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344" y="-1"/>
            <a:ext cx="12188656"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4D87BCA1-45E6-44B3-B3DA-1F4144DE67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48169"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478A679-1D32-54F2-F34A-8C5A1348678D}"/>
              </a:ext>
            </a:extLst>
          </p:cNvPr>
          <p:cNvSpPr>
            <a:spLocks noGrp="1"/>
          </p:cNvSpPr>
          <p:nvPr>
            <p:ph type="title"/>
          </p:nvPr>
        </p:nvSpPr>
        <p:spPr>
          <a:xfrm>
            <a:off x="643467" y="643466"/>
            <a:ext cx="3682969" cy="5580353"/>
          </a:xfrm>
        </p:spPr>
        <p:txBody>
          <a:bodyPr>
            <a:normAutofit/>
          </a:bodyPr>
          <a:lstStyle/>
          <a:p>
            <a:pPr algn="r"/>
            <a:r>
              <a:rPr lang="en-US">
                <a:solidFill>
                  <a:srgbClr val="FFFFFF"/>
                </a:solidFill>
              </a:rPr>
              <a:t>Finance </a:t>
            </a:r>
          </a:p>
        </p:txBody>
      </p:sp>
      <p:sp>
        <p:nvSpPr>
          <p:cNvPr id="3" name="Content Placeholder 2">
            <a:extLst>
              <a:ext uri="{FF2B5EF4-FFF2-40B4-BE49-F238E27FC236}">
                <a16:creationId xmlns:a16="http://schemas.microsoft.com/office/drawing/2014/main" id="{7B7EDEC8-A6AA-3359-14C0-F39F4A6A592B}"/>
              </a:ext>
            </a:extLst>
          </p:cNvPr>
          <p:cNvSpPr>
            <a:spLocks noGrp="1"/>
          </p:cNvSpPr>
          <p:nvPr>
            <p:ph idx="1"/>
          </p:nvPr>
        </p:nvSpPr>
        <p:spPr>
          <a:xfrm>
            <a:off x="4932557" y="643466"/>
            <a:ext cx="6630177" cy="5528734"/>
          </a:xfrm>
        </p:spPr>
        <p:txBody>
          <a:bodyPr anchor="ctr">
            <a:normAutofit/>
          </a:bodyPr>
          <a:lstStyle/>
          <a:p>
            <a:r>
              <a:rPr lang="en-US" sz="1800"/>
              <a:t>First I will need a box truck or a utility van to carry all the necessary equipment. I can buy a used one for about $35,000. The vacuum cleaner will cost about $400. The steamer will cost $350. I can buy a master cleaning kit which will cost me about $300.  that includes towels, sponges, and brushes. I will obviously buy a lot of dry towels and brushes because they will go bad eventually. And the cleaning supplies like the tire shine, wax, and soap will run out. And the last but definitely the most expensive piece of equipment I need is the big tub of water I’ll I need for water just in case the customer does not have access to water. That usually goes for about $700. those are all the necessities I will need. Which will be worth the investment because I will make the money back especially during the warmer seasons when it will not rain as much or snow.</a:t>
            </a:r>
          </a:p>
        </p:txBody>
      </p:sp>
      <p:grpSp>
        <p:nvGrpSpPr>
          <p:cNvPr id="12" name="Group 11">
            <a:extLst>
              <a:ext uri="{FF2B5EF4-FFF2-40B4-BE49-F238E27FC236}">
                <a16:creationId xmlns:a16="http://schemas.microsoft.com/office/drawing/2014/main" id="{9AE62FDA-E44C-440D-A3D3-5C188720D498}"/>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401725" y="6229681"/>
            <a:ext cx="457200" cy="457200"/>
            <a:chOff x="11401725" y="6229681"/>
            <a:chExt cx="457200" cy="457200"/>
          </a:xfrm>
        </p:grpSpPr>
        <p:sp>
          <p:nvSpPr>
            <p:cNvPr id="13" name="Oval 12">
              <a:extLst>
                <a:ext uri="{FF2B5EF4-FFF2-40B4-BE49-F238E27FC236}">
                  <a16:creationId xmlns:a16="http://schemas.microsoft.com/office/drawing/2014/main" id="{28B45BF8-A8A3-426E-89DE-A44F6E180F8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01725" y="6229681"/>
              <a:ext cx="457200" cy="457200"/>
            </a:xfrm>
            <a:prstGeom prst="ellipse">
              <a:avLst/>
            </a:prstGeom>
            <a:blipFill dpi="0" rotWithShape="1">
              <a:blip r:embed="rId2">
                <a:duotone>
                  <a:schemeClr val="accent1">
                    <a:shade val="45000"/>
                    <a:satMod val="135000"/>
                  </a:schemeClr>
                  <a:prstClr val="white"/>
                </a:duotone>
              </a:blip>
              <a:srcRect/>
              <a:tile tx="50800" ty="0" sx="85000" sy="85000" flip="none" algn="tl"/>
            </a:blipFill>
            <a:ln w="25400" cap="flat" cmpd="sng" algn="ctr">
              <a:noFill/>
              <a:prstDash val="solid"/>
            </a:ln>
            <a:effectLst/>
          </p:spPr>
          <p:txBody>
            <a:bodyPr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prstClr val="white"/>
                </a:solidFill>
                <a:effectLst/>
                <a:uLnTx/>
                <a:uFillTx/>
                <a:latin typeface="Rockwell Extra Bold" pitchFamily="18" charset="0"/>
                <a:ea typeface="+mn-ea"/>
                <a:cs typeface="+mn-cs"/>
              </a:endParaRPr>
            </a:p>
          </p:txBody>
        </p:sp>
        <p:sp>
          <p:nvSpPr>
            <p:cNvPr id="14" name="Oval 13">
              <a:extLst>
                <a:ext uri="{FF2B5EF4-FFF2-40B4-BE49-F238E27FC236}">
                  <a16:creationId xmlns:a16="http://schemas.microsoft.com/office/drawing/2014/main" id="{647C25B3-5F51-49AB-A886-D555D2F4A7F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430918" y="6258874"/>
              <a:ext cx="398813" cy="398815"/>
            </a:xfrm>
            <a:prstGeom prst="ellipse">
              <a:avLst/>
            </a:prstGeom>
            <a:noFill/>
            <a:ln w="12700" cap="flat" cmpd="sng" algn="ctr">
              <a:solidFill>
                <a:srgbClr val="FFFFFF"/>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prstClr val="white"/>
                </a:solidFill>
                <a:effectLst/>
                <a:uLnTx/>
                <a:uFillTx/>
                <a:latin typeface="Calibri"/>
                <a:ea typeface="+mn-ea"/>
                <a:cs typeface="+mn-cs"/>
              </a:endParaRPr>
            </a:p>
          </p:txBody>
        </p:sp>
      </p:grpSp>
    </p:spTree>
    <p:extLst>
      <p:ext uri="{BB962C8B-B14F-4D97-AF65-F5344CB8AC3E}">
        <p14:creationId xmlns:p14="http://schemas.microsoft.com/office/powerpoint/2010/main" val="29461434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B79D943B-BFCD-4168-988A-16654BEA790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65E879-42C3-2ADC-9C2A-CB8E0189C93F}"/>
              </a:ext>
            </a:extLst>
          </p:cNvPr>
          <p:cNvSpPr>
            <a:spLocks noGrp="1"/>
          </p:cNvSpPr>
          <p:nvPr>
            <p:ph type="title"/>
          </p:nvPr>
        </p:nvSpPr>
        <p:spPr>
          <a:xfrm>
            <a:off x="1069848" y="484632"/>
            <a:ext cx="10058400" cy="1609344"/>
          </a:xfrm>
        </p:spPr>
        <p:txBody>
          <a:bodyPr>
            <a:normAutofit/>
          </a:bodyPr>
          <a:lstStyle/>
          <a:p>
            <a:r>
              <a:rPr lang="en-US">
                <a:solidFill>
                  <a:schemeClr val="tx1"/>
                </a:solidFill>
              </a:rPr>
              <a:t>Growth strategy and future plans</a:t>
            </a:r>
          </a:p>
        </p:txBody>
      </p:sp>
      <p:sp>
        <p:nvSpPr>
          <p:cNvPr id="3" name="Content Placeholder 2">
            <a:extLst>
              <a:ext uri="{FF2B5EF4-FFF2-40B4-BE49-F238E27FC236}">
                <a16:creationId xmlns:a16="http://schemas.microsoft.com/office/drawing/2014/main" id="{D1606851-6156-D84B-E64F-72F466B6EFBE}"/>
              </a:ext>
            </a:extLst>
          </p:cNvPr>
          <p:cNvSpPr>
            <a:spLocks noGrp="1"/>
          </p:cNvSpPr>
          <p:nvPr>
            <p:ph idx="1"/>
          </p:nvPr>
        </p:nvSpPr>
        <p:spPr>
          <a:xfrm>
            <a:off x="1069848" y="2121408"/>
            <a:ext cx="10058400" cy="4050792"/>
          </a:xfrm>
        </p:spPr>
        <p:txBody>
          <a:bodyPr>
            <a:normAutofit/>
          </a:bodyPr>
          <a:lstStyle/>
          <a:p>
            <a:r>
              <a:rPr lang="en-US">
                <a:solidFill>
                  <a:schemeClr val="tx2"/>
                </a:solidFill>
              </a:rPr>
              <a:t>I plan on expanding my business by having multiple social media post and posting on each one everyday and engaging with my followers/supporters. I will hand out flyers and cards to people so I can expand my business more to people who may not have social media. I believe social media will be the best way to grow my business because everyone has a smart phone and is able to access the internet.  I want to eventually had ads for my business on Youtube, google, and streaming services in the local area so people will constantly see my service on their devices and eventually want to get serviced by me. I will also go out and hand out cards and give people some information about my business and what I have to offer that nobody else can.</a:t>
            </a:r>
          </a:p>
        </p:txBody>
      </p:sp>
    </p:spTree>
    <p:extLst>
      <p:ext uri="{BB962C8B-B14F-4D97-AF65-F5344CB8AC3E}">
        <p14:creationId xmlns:p14="http://schemas.microsoft.com/office/powerpoint/2010/main" val="3272856159"/>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S. car wash service market size, by type, 2020 - 2030 (USD Million)">
            <a:extLst>
              <a:ext uri="{FF2B5EF4-FFF2-40B4-BE49-F238E27FC236}">
                <a16:creationId xmlns:a16="http://schemas.microsoft.com/office/drawing/2014/main" id="{88453223-D174-36FA-8314-A6436DBBBE0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4560" y="344383"/>
            <a:ext cx="5639435" cy="294597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Average Detailing Prices heat map">
            <a:extLst>
              <a:ext uri="{FF2B5EF4-FFF2-40B4-BE49-F238E27FC236}">
                <a16:creationId xmlns:a16="http://schemas.microsoft.com/office/drawing/2014/main" id="{640B6DCF-7AD4-C8D2-633C-8A9B470C8F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1605" y="3011728"/>
            <a:ext cx="4206875" cy="3751022"/>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49+ Car Wash Industry Statistics for 2022">
            <a:extLst>
              <a:ext uri="{FF2B5EF4-FFF2-40B4-BE49-F238E27FC236}">
                <a16:creationId xmlns:a16="http://schemas.microsoft.com/office/drawing/2014/main" id="{32F18DF5-7A2B-423C-A6BD-489F9069553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04560" y="3826772"/>
            <a:ext cx="5432017" cy="29359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04011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2489</TotalTime>
  <Words>1139</Words>
  <Application>Microsoft Office PowerPoint</Application>
  <PresentationFormat>Widescreen</PresentationFormat>
  <Paragraphs>16</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Rockwell</vt:lpstr>
      <vt:lpstr>Rockwell Condensed</vt:lpstr>
      <vt:lpstr>Rockwell Extra Bold</vt:lpstr>
      <vt:lpstr>Wingdings</vt:lpstr>
      <vt:lpstr>Wood Type</vt:lpstr>
      <vt:lpstr>1of1 Detailing </vt:lpstr>
      <vt:lpstr>The problem</vt:lpstr>
      <vt:lpstr>The solution</vt:lpstr>
      <vt:lpstr>Product/service detail</vt:lpstr>
      <vt:lpstr>Target customer</vt:lpstr>
      <vt:lpstr>Marketing and sales</vt:lpstr>
      <vt:lpstr>Finance </vt:lpstr>
      <vt:lpstr>Growth strategy and future plans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1of1 Detailing </dc:title>
  <dc:creator>Nick Brawner</dc:creator>
  <cp:lastModifiedBy>Nick Brawner</cp:lastModifiedBy>
  <cp:revision>9</cp:revision>
  <dcterms:created xsi:type="dcterms:W3CDTF">2022-12-01T22:39:49Z</dcterms:created>
  <dcterms:modified xsi:type="dcterms:W3CDTF">2022-12-03T16:09:01Z</dcterms:modified>
</cp:coreProperties>
</file>