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Amatic SC"/>
      <p:regular r:id="rId19"/>
      <p:bold r:id="rId20"/>
    </p:embeddedFont>
    <p:embeddedFont>
      <p:font typeface="Arial Black"/>
      <p:regular r:id="rId21"/>
    </p:embeddedFont>
    <p:embeddedFont>
      <p:font typeface="Comfortaa"/>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AmaticSC-bold.fntdata"/><Relationship Id="rId11" Type="http://schemas.openxmlformats.org/officeDocument/2006/relationships/slide" Target="slides/slide7.xml"/><Relationship Id="rId22" Type="http://schemas.openxmlformats.org/officeDocument/2006/relationships/font" Target="fonts/Comfortaa-regular.fntdata"/><Relationship Id="rId10" Type="http://schemas.openxmlformats.org/officeDocument/2006/relationships/slide" Target="slides/slide6.xml"/><Relationship Id="rId21" Type="http://schemas.openxmlformats.org/officeDocument/2006/relationships/font" Target="fonts/ArialBlack-regular.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Comforta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AmaticSC-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ealth.gov/hcq/prevent-hai.asp"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2827870/" TargetMode="External"/><Relationship Id="rId3" Type="http://schemas.openxmlformats.org/officeDocument/2006/relationships/hyperlink" Target="https://medlineplus.gov/ency/article/000146.htm" TargetMode="External"/><Relationship Id="rId4" Type="http://schemas.openxmlformats.org/officeDocument/2006/relationships/hyperlink" Target="https://www.lung.org/lung-health-and-diseases/lung-disease-lookup/pneumonia/symptoms-and-diagnosis.html" TargetMode="External"/><Relationship Id="rId5" Type="http://schemas.openxmlformats.org/officeDocument/2006/relationships/hyperlink" Target="https://medlineplus.gov/ency/article/000145.htm" TargetMode="External"/><Relationship Id="rId6" Type="http://schemas.openxmlformats.org/officeDocument/2006/relationships/hyperlink" Target="https://medlineplus.gov/ency/article/000066.htm" TargetMode="External"/><Relationship Id="rId7" Type="http://schemas.openxmlformats.org/officeDocument/2006/relationships/hyperlink" Target="https://www.lung.or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Statistics stated that more than</a:t>
            </a:r>
            <a:r>
              <a:rPr lang="en-US" sz="1100">
                <a:solidFill>
                  <a:srgbClr val="222222"/>
                </a:solidFill>
                <a:latin typeface="Arial"/>
                <a:ea typeface="Arial"/>
                <a:cs typeface="Arial"/>
                <a:sym typeface="Arial"/>
              </a:rPr>
              <a:t> 15,000 healthcare facilities in 156 countries participated in this campaign movement. </a:t>
            </a:r>
            <a:endParaRPr/>
          </a:p>
        </p:txBody>
      </p:sp>
      <p:sp>
        <p:nvSpPr>
          <p:cNvPr id="200" name="Google Shape;2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 Hand washing has been costing the U.S. health care system billions of dollars each year because 1 out of 25 inpatients have been said to have healthcare-associated infection (HCAI) (</a:t>
            </a:r>
            <a:r>
              <a:rPr lang="en-US" u="sng">
                <a:solidFill>
                  <a:schemeClr val="hlink"/>
                </a:solidFill>
                <a:hlinkClick r:id="rId2"/>
              </a:rPr>
              <a:t>https://health.gov/hcq/prevent-hai.asp</a:t>
            </a:r>
            <a:r>
              <a:rPr lang="en-US"/>
              <a:t>. That adds up to about 722,000 infections a year, which leads to 75,000 patients dying each year because of their healthcare-associated infections (Edmond et al., 2014). Studies have shown that patients are getting infections because healthcare providers clean their hands less than half of the time they should on average (CDC, 2017). Poor hand hygiene in healthcare workers can cause numerous infections and complications in patients if the process is not done properly or at all.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05" name="Google Shape;1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https://www.ncbi.nlm.nih.gov/pmc/articles/PMC2827870/</a:t>
            </a:r>
            <a:r>
              <a:rPr lang="en-US"/>
              <a:t> </a:t>
            </a:r>
            <a:endParaRPr/>
          </a:p>
          <a:p>
            <a:pPr indent="0" lvl="0" marL="0" rtl="0" algn="l">
              <a:lnSpc>
                <a:spcPct val="100000"/>
              </a:lnSpc>
              <a:spcBef>
                <a:spcPts val="0"/>
              </a:spcBef>
              <a:spcAft>
                <a:spcPts val="0"/>
              </a:spcAft>
              <a:buSzPts val="1400"/>
              <a:buNone/>
            </a:pPr>
            <a:r>
              <a:rPr lang="en-US" u="sng">
                <a:solidFill>
                  <a:schemeClr val="hlink"/>
                </a:solidFill>
                <a:hlinkClick r:id="rId3"/>
              </a:rPr>
              <a:t>https://medlineplus.gov/ency/article/000146.htm</a:t>
            </a:r>
            <a:endParaRPr/>
          </a:p>
          <a:p>
            <a:pPr indent="0" lvl="0" marL="0" rtl="0" algn="l">
              <a:lnSpc>
                <a:spcPct val="100000"/>
              </a:lnSpc>
              <a:spcBef>
                <a:spcPts val="0"/>
              </a:spcBef>
              <a:spcAft>
                <a:spcPts val="0"/>
              </a:spcAft>
              <a:buSzPts val="1400"/>
              <a:buNone/>
            </a:pPr>
            <a:r>
              <a:rPr lang="en-US" u="sng">
                <a:solidFill>
                  <a:schemeClr val="hlink"/>
                </a:solidFill>
                <a:hlinkClick r:id="rId4"/>
              </a:rPr>
              <a:t>https://www.lung.org/lung-health-and-diseases/lung-disease-lookup/pneumonia/symptoms-and-diagnosis.html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en-US" sz="1200">
                <a:solidFill>
                  <a:schemeClr val="dk1"/>
                </a:solidFill>
                <a:latin typeface="Calibri"/>
                <a:ea typeface="Calibri"/>
                <a:cs typeface="Calibri"/>
                <a:sym typeface="Calibri"/>
              </a:rPr>
              <a:t>Hospital-acquired pneumonia</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Hospital-acquired pneumonia is an infection of the lungs that occurs during a hospital stay. This type of pneumonia can be very severe. Sometimes, it can be fatal.</a:t>
            </a:r>
            <a:endParaRPr/>
          </a:p>
          <a:p>
            <a:pPr indent="0" lvl="0" marL="0" rtl="0" algn="l">
              <a:lnSpc>
                <a:spcPct val="100000"/>
              </a:lnSpc>
              <a:spcBef>
                <a:spcPts val="0"/>
              </a:spcBef>
              <a:spcAft>
                <a:spcPts val="0"/>
              </a:spcAft>
              <a:buSzPts val="1400"/>
              <a:buNone/>
            </a:pPr>
            <a:r>
              <a:rPr b="1" i="0" lang="en-US" sz="1200">
                <a:solidFill>
                  <a:schemeClr val="dk1"/>
                </a:solidFill>
                <a:latin typeface="Calibri"/>
                <a:ea typeface="Calibri"/>
                <a:cs typeface="Calibri"/>
                <a:sym typeface="Calibri"/>
              </a:rPr>
              <a:t>Causes</a:t>
            </a:r>
            <a:endParaRPr/>
          </a:p>
          <a:p>
            <a:pPr indent="0" lvl="0" marL="0" rtl="0" algn="l">
              <a:lnSpc>
                <a:spcPct val="100000"/>
              </a:lnSpc>
              <a:spcBef>
                <a:spcPts val="0"/>
              </a:spcBef>
              <a:spcAft>
                <a:spcPts val="0"/>
              </a:spcAft>
              <a:buSzPts val="1400"/>
              <a:buNone/>
            </a:pPr>
            <a:r>
              <a:rPr b="0" i="0" lang="en-US" sz="1200" u="sng" strike="noStrike">
                <a:solidFill>
                  <a:schemeClr val="hlink"/>
                </a:solidFill>
                <a:latin typeface="Calibri"/>
                <a:ea typeface="Calibri"/>
                <a:cs typeface="Calibri"/>
                <a:sym typeface="Calibri"/>
                <a:hlinkClick r:id="rId5"/>
              </a:rPr>
              <a:t>Pneumonia</a:t>
            </a:r>
            <a:r>
              <a:rPr b="0" i="0" lang="en-US" sz="1200">
                <a:solidFill>
                  <a:schemeClr val="dk1"/>
                </a:solidFill>
                <a:latin typeface="Calibri"/>
                <a:ea typeface="Calibri"/>
                <a:cs typeface="Calibri"/>
                <a:sym typeface="Calibri"/>
              </a:rPr>
              <a:t> is a common illness. It is caused by many different germs. Pneumonia that starts in the hospital tends to be more serious than other lung infections because:</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People in the hospital are often very sick and cannot fight off germs.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The types of germs present in a hospital are often more dangerous and more resistant to treatment than those outside in the community.</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Pneumonia occurs more often in people who are using a respirator, which is a machine helps them breathe.</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Hospital-acquired pneumonia can also be spread by health care workers, who can pass germs from their hands or clothes from one person to another. This is why hand-washing, wearing gowns, and using other safety measures is so important in the hospital.</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People can be more likely to get pneumonia while in the hospital if they:</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Abuse alcohol</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Have had chest surgery or other major surgery</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Have a weak immune system from cancer treatment, certain medicines, or severe wounds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Have long-term (chronic) </a:t>
            </a:r>
            <a:r>
              <a:rPr b="0" i="0" lang="en-US" sz="1200" u="sng" strike="noStrike">
                <a:solidFill>
                  <a:schemeClr val="hlink"/>
                </a:solidFill>
                <a:latin typeface="Calibri"/>
                <a:ea typeface="Calibri"/>
                <a:cs typeface="Calibri"/>
                <a:sym typeface="Calibri"/>
                <a:hlinkClick r:id="rId6"/>
              </a:rPr>
              <a:t>lung disease</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u="sng" strike="noStrike">
                <a:solidFill>
                  <a:schemeClr val="hlink"/>
                </a:solidFill>
                <a:latin typeface="Calibri"/>
                <a:ea typeface="Calibri"/>
                <a:cs typeface="Calibri"/>
                <a:sym typeface="Calibri"/>
                <a:hlinkClick r:id="rId7"/>
              </a:rPr>
              <a:t>www.lung.org</a:t>
            </a:r>
            <a:r>
              <a:rPr b="0" i="0"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en-US" sz="1200">
                <a:solidFill>
                  <a:schemeClr val="dk1"/>
                </a:solidFill>
                <a:latin typeface="Calibri"/>
                <a:ea typeface="Calibri"/>
                <a:cs typeface="Calibri"/>
                <a:sym typeface="Calibri"/>
              </a:rPr>
              <a:t>Pneumonia Symptoms and Diagnosis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Pneumonia is an infection that inflames your lungs' air sacs (alveoli). The air sacs may fill up with fluid or pus, causing symptoms such as a cough, fever, chills and trouble breathing.</a:t>
            </a:r>
            <a:endParaRPr/>
          </a:p>
          <a:p>
            <a:pPr indent="0" lvl="0" marL="0" rtl="0" algn="l">
              <a:lnSpc>
                <a:spcPct val="100000"/>
              </a:lnSpc>
              <a:spcBef>
                <a:spcPts val="0"/>
              </a:spcBef>
              <a:spcAft>
                <a:spcPts val="0"/>
              </a:spcAft>
              <a:buSzPts val="1400"/>
              <a:buNone/>
            </a:pPr>
            <a:r>
              <a:rPr b="1" i="0" lang="en-US" sz="1200">
                <a:solidFill>
                  <a:schemeClr val="dk1"/>
                </a:solidFill>
                <a:latin typeface="Calibri"/>
                <a:ea typeface="Calibri"/>
                <a:cs typeface="Calibri"/>
                <a:sym typeface="Calibri"/>
              </a:rPr>
              <a:t>What Are the Symptoms of Pneumonia</a:t>
            </a:r>
            <a:endParaRPr/>
          </a:p>
          <a:p>
            <a:pPr indent="0" lvl="0" marL="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31" name="Google Shape;13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Hand washing is a health behavior hospital workers are constantly faced with. In 2002, the overall average adherence was at 40% (Boyce &amp; Pittet, 2002). Non-compliance rate is high at 60% proving the health behavior is a common problem. The lack of compliance results to costly HCAI, increased mortalities, and decreased quality of life. </a:t>
            </a:r>
            <a:endParaRPr/>
          </a:p>
        </p:txBody>
      </p:sp>
      <p:sp>
        <p:nvSpPr>
          <p:cNvPr id="153" name="Google Shape;15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SzPts val="1400"/>
              <a:buNone/>
            </a:pPr>
            <a:r>
              <a:rPr lang="en-US"/>
              <a:t>(CJ did this one- reference is below Speaker notes):</a:t>
            </a:r>
            <a:endParaRPr/>
          </a:p>
          <a:p>
            <a:pPr indent="0" lvl="0" marL="0" rtl="0" algn="l">
              <a:lnSpc>
                <a:spcPct val="200000"/>
              </a:lnSpc>
              <a:spcBef>
                <a:spcPts val="0"/>
              </a:spcBef>
              <a:spcAft>
                <a:spcPts val="0"/>
              </a:spcAft>
              <a:buSzPts val="1400"/>
              <a:buNone/>
            </a:pPr>
            <a:r>
              <a:rPr lang="en-US">
                <a:latin typeface="Comic Sans MS"/>
                <a:ea typeface="Comic Sans MS"/>
                <a:cs typeface="Comic Sans MS"/>
                <a:sym typeface="Comic Sans MS"/>
              </a:rPr>
              <a:t>-A survey of 200 health care providers was conducted to collect data on why health care providers are not completely compliant with the hand washing and hand hygiene guidelines.</a:t>
            </a:r>
            <a:endParaRPr>
              <a:latin typeface="Comic Sans MS"/>
              <a:ea typeface="Comic Sans MS"/>
              <a:cs typeface="Comic Sans MS"/>
              <a:sym typeface="Comic Sans MS"/>
            </a:endParaRPr>
          </a:p>
          <a:p>
            <a:pPr indent="0" lvl="0" marL="0" rtl="0" algn="l">
              <a:lnSpc>
                <a:spcPct val="200000"/>
              </a:lnSpc>
              <a:spcBef>
                <a:spcPts val="0"/>
              </a:spcBef>
              <a:spcAft>
                <a:spcPts val="0"/>
              </a:spcAft>
              <a:buSzPts val="1400"/>
              <a:buNone/>
            </a:pPr>
            <a:br>
              <a:rPr lang="en-US"/>
            </a:br>
            <a:r>
              <a:rPr lang="en-US" sz="1100">
                <a:solidFill>
                  <a:srgbClr val="333333"/>
                </a:solidFill>
                <a:highlight>
                  <a:srgbClr val="FFFFFF"/>
                </a:highlight>
                <a:latin typeface="Arial"/>
                <a:ea typeface="Arial"/>
                <a:cs typeface="Arial"/>
                <a:sym typeface="Arial"/>
              </a:rPr>
              <a:t>Mitchell, A. (2017). Hand Hygiene: A Quality Improvement Project. </a:t>
            </a:r>
            <a:r>
              <a:rPr i="1" lang="en-US" sz="1100">
                <a:solidFill>
                  <a:srgbClr val="333333"/>
                </a:solidFill>
                <a:latin typeface="Arial"/>
                <a:ea typeface="Arial"/>
                <a:cs typeface="Arial"/>
                <a:sym typeface="Arial"/>
              </a:rPr>
              <a:t>Biomedical Journal of Scientific &amp; Technical Research</a:t>
            </a:r>
            <a:r>
              <a:rPr lang="en-US" sz="1100">
                <a:solidFill>
                  <a:srgbClr val="333333"/>
                </a:solidFill>
                <a:highlight>
                  <a:srgbClr val="FFFFFF"/>
                </a:highlight>
                <a:latin typeface="Arial"/>
                <a:ea typeface="Arial"/>
                <a:cs typeface="Arial"/>
                <a:sym typeface="Arial"/>
              </a:rPr>
              <a:t>, </a:t>
            </a:r>
            <a:r>
              <a:rPr i="1" lang="en-US" sz="1100">
                <a:solidFill>
                  <a:srgbClr val="333333"/>
                </a:solidFill>
                <a:latin typeface="Arial"/>
                <a:ea typeface="Arial"/>
                <a:cs typeface="Arial"/>
                <a:sym typeface="Arial"/>
              </a:rPr>
              <a:t>1</a:t>
            </a:r>
            <a:r>
              <a:rPr lang="en-US" sz="1100">
                <a:solidFill>
                  <a:srgbClr val="333333"/>
                </a:solidFill>
                <a:highlight>
                  <a:srgbClr val="FFFFFF"/>
                </a:highlight>
                <a:latin typeface="Arial"/>
                <a:ea typeface="Arial"/>
                <a:cs typeface="Arial"/>
                <a:sym typeface="Arial"/>
              </a:rPr>
              <a:t>(7). doi: 10.26717/bjstr.2017.01.000601</a:t>
            </a:r>
            <a:endParaRPr sz="1100">
              <a:solidFill>
                <a:srgbClr val="333333"/>
              </a:solidFill>
              <a:highlight>
                <a:srgbClr val="FFFFFF"/>
              </a:highlight>
              <a:latin typeface="Arial"/>
              <a:ea typeface="Arial"/>
              <a:cs typeface="Arial"/>
              <a:sym typeface="Arial"/>
            </a:endParaRPr>
          </a:p>
          <a:p>
            <a:pPr indent="0" lvl="0" marL="0" rtl="0" algn="l">
              <a:lnSpc>
                <a:spcPct val="200000"/>
              </a:lnSpc>
              <a:spcBef>
                <a:spcPts val="0"/>
              </a:spcBef>
              <a:spcAft>
                <a:spcPts val="0"/>
              </a:spcAft>
              <a:buSzPts val="1100"/>
              <a:buNone/>
            </a:pPr>
            <a:r>
              <a:rPr lang="en-US" sz="1100">
                <a:latin typeface="Arial"/>
                <a:ea typeface="Arial"/>
                <a:cs typeface="Arial"/>
                <a:sym typeface="Arial"/>
              </a:rPr>
              <a:t>Getty Images. (n.d.). </a:t>
            </a:r>
            <a:r>
              <a:rPr i="1" lang="en-US" sz="1100">
                <a:latin typeface="Arial"/>
                <a:ea typeface="Arial"/>
                <a:cs typeface="Arial"/>
                <a:sym typeface="Arial"/>
              </a:rPr>
              <a:t>A surgeon washes his hands at hospital in Thonon, France in an undated stock photo.</a:t>
            </a:r>
            <a:r>
              <a:rPr lang="en-US" sz="1100">
                <a:latin typeface="Arial"/>
                <a:ea typeface="Arial"/>
                <a:cs typeface="Arial"/>
                <a:sym typeface="Arial"/>
              </a:rPr>
              <a:t> photograph, Thonon.</a:t>
            </a:r>
            <a:endParaRPr sz="1100">
              <a:latin typeface="Arial"/>
              <a:ea typeface="Arial"/>
              <a:cs typeface="Arial"/>
              <a:sym typeface="Arial"/>
            </a:endParaRPr>
          </a:p>
          <a:p>
            <a:pPr indent="0" lvl="0" marL="0" rtl="0" algn="l">
              <a:lnSpc>
                <a:spcPct val="200000"/>
              </a:lnSpc>
              <a:spcBef>
                <a:spcPts val="0"/>
              </a:spcBef>
              <a:spcAft>
                <a:spcPts val="0"/>
              </a:spcAft>
              <a:buSzPts val="1100"/>
              <a:buNone/>
            </a:pPr>
            <a:r>
              <a:rPr lang="en-US" sz="1100">
                <a:latin typeface="Arial"/>
                <a:ea typeface="Arial"/>
                <a:cs typeface="Arial"/>
                <a:sym typeface="Arial"/>
              </a:rPr>
              <a:t>The Financial Services Forum. (n.d.). </a:t>
            </a:r>
            <a:r>
              <a:rPr i="1" lang="en-US" sz="1100">
                <a:latin typeface="Arial"/>
                <a:ea typeface="Arial"/>
                <a:cs typeface="Arial"/>
                <a:sym typeface="Arial"/>
              </a:rPr>
              <a:t>Treating Customers Fairly says: Consumers can be confident they are dealing with firms where the fair treatment of customers is central to the corporate culture. Products and services marketed and sold in the retail market are designed to meet the needs of identified consumer groups and are targeted accordingly.</a:t>
            </a:r>
            <a:r>
              <a:rPr lang="en-US" sz="1100">
                <a:latin typeface="Arial"/>
                <a:ea typeface="Arial"/>
                <a:cs typeface="Arial"/>
                <a:sym typeface="Arial"/>
              </a:rPr>
              <a:t> photograph, London.</a:t>
            </a:r>
            <a:endParaRPr sz="1100">
              <a:latin typeface="Arial"/>
              <a:ea typeface="Arial"/>
              <a:cs typeface="Arial"/>
              <a:sym typeface="Arial"/>
            </a:endParaRPr>
          </a:p>
          <a:p>
            <a:pPr indent="0" lvl="0" marL="0" rtl="0" algn="l">
              <a:lnSpc>
                <a:spcPct val="2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200000"/>
              </a:lnSpc>
              <a:spcBef>
                <a:spcPts val="0"/>
              </a:spcBef>
              <a:spcAft>
                <a:spcPts val="0"/>
              </a:spcAft>
              <a:buSzPts val="1400"/>
              <a:buNone/>
            </a:pPr>
            <a:r>
              <a:t/>
            </a:r>
            <a:endParaRPr/>
          </a:p>
        </p:txBody>
      </p:sp>
      <p:sp>
        <p:nvSpPr>
          <p:cNvPr id="168" name="Google Shape;1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SzPts val="1400"/>
              <a:buNone/>
            </a:pPr>
            <a:r>
              <a:rPr lang="en-US"/>
              <a:t>Citation:</a:t>
            </a:r>
            <a:endParaRPr/>
          </a:p>
          <a:p>
            <a:pPr indent="0" lvl="0" marL="0" rtl="0" algn="l">
              <a:lnSpc>
                <a:spcPct val="200000"/>
              </a:lnSpc>
              <a:spcBef>
                <a:spcPts val="0"/>
              </a:spcBef>
              <a:spcAft>
                <a:spcPts val="0"/>
              </a:spcAft>
              <a:buSzPts val="1400"/>
              <a:buNone/>
            </a:pPr>
            <a:r>
              <a:rPr lang="en-US"/>
              <a:t>WHO Guidelines on Hand Hygiene in Health Care: First Global Patient Safety Challenge Clean Care Is Safer Care. Geneva: World Health Organization; 2009. 17, Religious and cultural aspects of hand hygiene. Available from: https://www.ncbi.nlm.nih.gov/books/NBK143998/</a:t>
            </a:r>
            <a:endParaRPr/>
          </a:p>
          <a:p>
            <a:pPr indent="0" lvl="0" marL="0" rtl="0" algn="l">
              <a:lnSpc>
                <a:spcPct val="200000"/>
              </a:lnSpc>
              <a:spcBef>
                <a:spcPts val="0"/>
              </a:spcBef>
              <a:spcAft>
                <a:spcPts val="0"/>
              </a:spcAft>
              <a:buSzPts val="1400"/>
              <a:buNone/>
            </a:pPr>
            <a:r>
              <a:rPr lang="en-US"/>
              <a:t>Picture retrieved from:</a:t>
            </a:r>
            <a:endParaRPr/>
          </a:p>
          <a:p>
            <a:pPr indent="0" lvl="0" marL="0" rtl="0" algn="l">
              <a:lnSpc>
                <a:spcPct val="200000"/>
              </a:lnSpc>
              <a:spcBef>
                <a:spcPts val="0"/>
              </a:spcBef>
              <a:spcAft>
                <a:spcPts val="0"/>
              </a:spcAft>
              <a:buSzPts val="1400"/>
              <a:buNone/>
            </a:pPr>
            <a:r>
              <a:rPr lang="en-US"/>
              <a:t>https://www.thoughtco.com/culture-hearths-and-cultural-diffusion-1434496</a:t>
            </a:r>
            <a:endParaRPr/>
          </a:p>
        </p:txBody>
      </p:sp>
      <p:sp>
        <p:nvSpPr>
          <p:cNvPr id="177" name="Google Shape;17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7" name="Shape 27"/>
        <p:cNvGrpSpPr/>
        <p:nvPr/>
      </p:nvGrpSpPr>
      <p:grpSpPr>
        <a:xfrm>
          <a:off x="0" y="0"/>
          <a:ext cx="0" cy="0"/>
          <a:chOff x="0" y="0"/>
          <a:chExt cx="0" cy="0"/>
        </a:xfrm>
      </p:grpSpPr>
      <p:sp>
        <p:nvSpPr>
          <p:cNvPr id="28" name="Google Shape;28;p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6" name="Shape 36"/>
        <p:cNvGrpSpPr/>
        <p:nvPr/>
      </p:nvGrpSpPr>
      <p:grpSpPr>
        <a:xfrm>
          <a:off x="0" y="0"/>
          <a:ext cx="0" cy="0"/>
          <a:chOff x="0" y="0"/>
          <a:chExt cx="0" cy="0"/>
        </a:xfrm>
      </p:grpSpPr>
      <p:sp>
        <p:nvSpPr>
          <p:cNvPr id="37" name="Google Shape;37;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2" name="Shape 42"/>
        <p:cNvGrpSpPr/>
        <p:nvPr/>
      </p:nvGrpSpPr>
      <p:grpSpPr>
        <a:xfrm>
          <a:off x="0" y="0"/>
          <a:ext cx="0" cy="0"/>
          <a:chOff x="0" y="0"/>
          <a:chExt cx="0" cy="0"/>
        </a:xfrm>
      </p:grpSpPr>
      <p:sp>
        <p:nvSpPr>
          <p:cNvPr id="43" name="Google Shape;4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hyperlink" Target="http://www.re-aim.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health.gov/hcq/prevent-hai.asp" TargetMode="External"/><Relationship Id="rId4" Type="http://schemas.openxmlformats.org/officeDocument/2006/relationships/hyperlink" Target="https://www.ncbi.nlm.nih.gov/pmc/articles/PMC6245375/#b33-idr-11-2321" TargetMode="External"/><Relationship Id="rId5" Type="http://schemas.openxmlformats.org/officeDocument/2006/relationships/hyperlink" Target="http://www.re-aim.org/" TargetMode="External"/><Relationship Id="rId6" Type="http://schemas.openxmlformats.org/officeDocument/2006/relationships/hyperlink" Target="https://www.who.int/mediacentre/news/notes/2012/hygiene_20120504/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hyperlink" Target="https://health.gov/hcq/prevent-hai.as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10.jpg"/><Relationship Id="rId5" Type="http://schemas.openxmlformats.org/officeDocument/2006/relationships/image" Target="../media/image9.png"/><Relationship Id="rId6"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abcnews.go.com/Health/doctors-hand-hygiene-plummets-watched-study-finds/story?id=39737505" TargetMode="External"/><Relationship Id="rId4" Type="http://schemas.openxmlformats.org/officeDocument/2006/relationships/image" Target="../media/image12.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7" name="Shape 87"/>
        <p:cNvGrpSpPr/>
        <p:nvPr/>
      </p:nvGrpSpPr>
      <p:grpSpPr>
        <a:xfrm>
          <a:off x="0" y="0"/>
          <a:ext cx="0" cy="0"/>
          <a:chOff x="0" y="0"/>
          <a:chExt cx="0" cy="0"/>
        </a:xfrm>
      </p:grpSpPr>
      <p:cxnSp>
        <p:nvCxnSpPr>
          <p:cNvPr id="88" name="Google Shape;88;p13"/>
          <p:cNvCxnSpPr/>
          <p:nvPr/>
        </p:nvCxnSpPr>
        <p:spPr>
          <a:xfrm>
            <a:off x="6096000" y="477749"/>
            <a:ext cx="0" cy="3657600"/>
          </a:xfrm>
          <a:prstGeom prst="straightConnector1">
            <a:avLst/>
          </a:prstGeom>
          <a:noFill/>
          <a:ln cap="flat" cmpd="dbl" w="101600">
            <a:solidFill>
              <a:srgbClr val="595959"/>
            </a:solidFill>
            <a:prstDash val="solid"/>
            <a:miter lim="800000"/>
            <a:headEnd len="sm" w="sm" type="none"/>
            <a:tailEnd len="sm" w="sm" type="none"/>
          </a:ln>
        </p:spPr>
      </p:cxnSp>
      <p:sp>
        <p:nvSpPr>
          <p:cNvPr id="89" name="Google Shape;89;p13"/>
          <p:cNvSpPr/>
          <p:nvPr/>
        </p:nvSpPr>
        <p:spPr>
          <a:xfrm>
            <a:off x="378068" y="4633546"/>
            <a:ext cx="11438793" cy="1844256"/>
          </a:xfrm>
          <a:prstGeom prst="rect">
            <a:avLst/>
          </a:prstGeom>
          <a:solidFill>
            <a:srgbClr val="404040"/>
          </a:solidFill>
          <a:ln cap="sq" cmpd="thinThick" w="127000">
            <a:solidFill>
              <a:srgbClr val="4040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3"/>
          <p:cNvSpPr txBox="1"/>
          <p:nvPr>
            <p:ph type="ctrTitle"/>
          </p:nvPr>
        </p:nvSpPr>
        <p:spPr>
          <a:xfrm>
            <a:off x="527538" y="4756638"/>
            <a:ext cx="11139854" cy="93044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5400"/>
              <a:buFont typeface="Calibri"/>
              <a:buNone/>
            </a:pPr>
            <a:r>
              <a:rPr lang="en-US" sz="5400">
                <a:solidFill>
                  <a:srgbClr val="FFFFFF"/>
                </a:solidFill>
              </a:rPr>
              <a:t>Hand Hygiene in Healthcare Workers</a:t>
            </a:r>
            <a:endParaRPr/>
          </a:p>
        </p:txBody>
      </p:sp>
      <p:sp>
        <p:nvSpPr>
          <p:cNvPr id="91" name="Google Shape;91;p13"/>
          <p:cNvSpPr txBox="1"/>
          <p:nvPr>
            <p:ph idx="1" type="subTitle"/>
          </p:nvPr>
        </p:nvSpPr>
        <p:spPr>
          <a:xfrm>
            <a:off x="1339362" y="5815698"/>
            <a:ext cx="9144000" cy="42000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30AEC3"/>
              </a:buClr>
              <a:buSzPts val="2000"/>
              <a:buNone/>
            </a:pPr>
            <a:r>
              <a:rPr lang="en-US" sz="2000">
                <a:solidFill>
                  <a:srgbClr val="30AEC3"/>
                </a:solidFill>
              </a:rPr>
              <a:t> Group 3 Priyanka Patel, CJ Robinson, Brandon Young, Indira Jagdeo</a:t>
            </a:r>
            <a:endParaRPr/>
          </a:p>
        </p:txBody>
      </p:sp>
      <p:pic>
        <p:nvPicPr>
          <p:cNvPr descr="Image result for healthcare" id="92" name="Google Shape;92;p13"/>
          <p:cNvPicPr preferRelativeResize="0"/>
          <p:nvPr/>
        </p:nvPicPr>
        <p:blipFill rotWithShape="1">
          <a:blip r:embed="rId3">
            <a:alphaModFix/>
          </a:blip>
          <a:srcRect b="0" l="0" r="0" t="0"/>
          <a:stretch/>
        </p:blipFill>
        <p:spPr>
          <a:xfrm>
            <a:off x="320040" y="485637"/>
            <a:ext cx="5455917" cy="3641824"/>
          </a:xfrm>
          <a:prstGeom prst="rect">
            <a:avLst/>
          </a:prstGeom>
          <a:noFill/>
          <a:ln>
            <a:noFill/>
          </a:ln>
        </p:spPr>
      </p:pic>
      <p:pic>
        <p:nvPicPr>
          <p:cNvPr descr="Image result for hand washing" id="93" name="Google Shape;93;p13"/>
          <p:cNvPicPr preferRelativeResize="0"/>
          <p:nvPr/>
        </p:nvPicPr>
        <p:blipFill rotWithShape="1">
          <a:blip r:embed="rId4">
            <a:alphaModFix/>
          </a:blip>
          <a:srcRect b="0" l="0" r="0" t="0"/>
          <a:stretch/>
        </p:blipFill>
        <p:spPr>
          <a:xfrm>
            <a:off x="6416043" y="773784"/>
            <a:ext cx="5455917" cy="3065530"/>
          </a:xfrm>
          <a:prstGeom prst="rect">
            <a:avLst/>
          </a:prstGeom>
          <a:noFill/>
          <a:ln>
            <a:noFill/>
          </a:ln>
        </p:spPr>
      </p:pic>
      <p:cxnSp>
        <p:nvCxnSpPr>
          <p:cNvPr id="94" name="Google Shape;94;p13"/>
          <p:cNvCxnSpPr/>
          <p:nvPr/>
        </p:nvCxnSpPr>
        <p:spPr>
          <a:xfrm>
            <a:off x="2209800" y="5738691"/>
            <a:ext cx="7772400" cy="0"/>
          </a:xfrm>
          <a:prstGeom prst="straightConnector1">
            <a:avLst/>
          </a:prstGeom>
          <a:noFill/>
          <a:ln cap="flat" cmpd="sng" w="22225">
            <a:solidFill>
              <a:srgbClr val="D9D9D9"/>
            </a:solidFill>
            <a:prstDash val="solid"/>
            <a:miter lim="800000"/>
            <a:headEnd len="sm" w="sm" type="none"/>
            <a:tailEnd len="sm" w="sm" type="none"/>
          </a:ln>
        </p:spPr>
      </p:cxnSp>
    </p:spTree>
  </p:cSld>
  <p:clrMapOvr>
    <a:masterClrMapping/>
  </p:clrMapOvr>
  <mc:AlternateContent>
    <mc:Choice Requires="p14">
      <p:transition spd="slow">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3600">
                <a:solidFill>
                  <a:srgbClr val="990000"/>
                </a:solidFill>
                <a:highlight>
                  <a:srgbClr val="ABBADE"/>
                </a:highlight>
                <a:latin typeface="Arial Black"/>
                <a:ea typeface="Arial Black"/>
                <a:cs typeface="Arial Black"/>
                <a:sym typeface="Arial Black"/>
              </a:rPr>
              <a:t>Socio Ecological Model </a:t>
            </a:r>
            <a:endParaRPr sz="3600">
              <a:solidFill>
                <a:srgbClr val="990000"/>
              </a:solidFill>
              <a:highlight>
                <a:srgbClr val="ABBADE"/>
              </a:highlight>
              <a:latin typeface="Arial Black"/>
              <a:ea typeface="Arial Black"/>
              <a:cs typeface="Arial Black"/>
              <a:sym typeface="Arial Black"/>
            </a:endParaRPr>
          </a:p>
        </p:txBody>
      </p:sp>
      <p:sp>
        <p:nvSpPr>
          <p:cNvPr id="195" name="Google Shape;195;p22"/>
          <p:cNvSpPr txBox="1"/>
          <p:nvPr>
            <p:ph idx="1" type="body"/>
          </p:nvPr>
        </p:nvSpPr>
        <p:spPr>
          <a:xfrm>
            <a:off x="838200" y="1825625"/>
            <a:ext cx="5536200" cy="4351500"/>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rPr b="1" lang="en-US">
                <a:solidFill>
                  <a:srgbClr val="990000"/>
                </a:solidFill>
                <a:highlight>
                  <a:srgbClr val="9FC5E8"/>
                </a:highlight>
              </a:rPr>
              <a:t>Organizational</a:t>
            </a:r>
            <a:r>
              <a:rPr lang="en-US">
                <a:solidFill>
                  <a:srgbClr val="990000"/>
                </a:solidFill>
                <a:highlight>
                  <a:srgbClr val="9FC5E8"/>
                </a:highlight>
              </a:rPr>
              <a:t>: </a:t>
            </a:r>
            <a:endParaRPr>
              <a:solidFill>
                <a:srgbClr val="990000"/>
              </a:solidFill>
              <a:highlight>
                <a:srgbClr val="9FC5E8"/>
              </a:highlight>
            </a:endParaRPr>
          </a:p>
          <a:p>
            <a:pPr indent="-342900" lvl="0" marL="457200" rtl="0" algn="l">
              <a:lnSpc>
                <a:spcPct val="90000"/>
              </a:lnSpc>
              <a:spcBef>
                <a:spcPts val="0"/>
              </a:spcBef>
              <a:spcAft>
                <a:spcPts val="0"/>
              </a:spcAft>
              <a:buClr>
                <a:srgbClr val="990000"/>
              </a:buClr>
              <a:buSzPts val="1800"/>
              <a:buChar char="•"/>
            </a:pPr>
            <a:r>
              <a:rPr lang="en-US">
                <a:solidFill>
                  <a:srgbClr val="990000"/>
                </a:solidFill>
                <a:highlight>
                  <a:srgbClr val="9FC5E8"/>
                </a:highlight>
              </a:rPr>
              <a:t>Traget: Multidisciplinary institute workers can be trained at large scale with higher efficacy rate</a:t>
            </a:r>
            <a:endParaRPr>
              <a:solidFill>
                <a:srgbClr val="990000"/>
              </a:solidFill>
              <a:highlight>
                <a:srgbClr val="9FC5E8"/>
              </a:highlight>
            </a:endParaRPr>
          </a:p>
          <a:p>
            <a:pPr indent="-50800" lvl="0" marL="228600" rtl="0" algn="l">
              <a:lnSpc>
                <a:spcPct val="90000"/>
              </a:lnSpc>
              <a:spcBef>
                <a:spcPts val="0"/>
              </a:spcBef>
              <a:spcAft>
                <a:spcPts val="0"/>
              </a:spcAft>
              <a:buClr>
                <a:schemeClr val="dk1"/>
              </a:buClr>
              <a:buSzPts val="2800"/>
              <a:buNone/>
            </a:pPr>
            <a:r>
              <a:t/>
            </a:r>
            <a:endParaRPr>
              <a:solidFill>
                <a:srgbClr val="990000"/>
              </a:solidFill>
              <a:highlight>
                <a:srgbClr val="9FC5E8"/>
              </a:highlight>
            </a:endParaRPr>
          </a:p>
          <a:p>
            <a:pPr indent="-50800" lvl="0" marL="228600" rtl="0" algn="l">
              <a:lnSpc>
                <a:spcPct val="90000"/>
              </a:lnSpc>
              <a:spcBef>
                <a:spcPts val="0"/>
              </a:spcBef>
              <a:spcAft>
                <a:spcPts val="0"/>
              </a:spcAft>
              <a:buClr>
                <a:schemeClr val="dk1"/>
              </a:buClr>
              <a:buSzPts val="2800"/>
              <a:buNone/>
            </a:pPr>
            <a:r>
              <a:t/>
            </a:r>
            <a:endParaRPr>
              <a:solidFill>
                <a:srgbClr val="990000"/>
              </a:solidFill>
              <a:highlight>
                <a:srgbClr val="9FC5E8"/>
              </a:highlight>
            </a:endParaRPr>
          </a:p>
          <a:p>
            <a:pPr indent="-50800" lvl="0" marL="228600" rtl="0" algn="l">
              <a:lnSpc>
                <a:spcPct val="90000"/>
              </a:lnSpc>
              <a:spcBef>
                <a:spcPts val="0"/>
              </a:spcBef>
              <a:spcAft>
                <a:spcPts val="0"/>
              </a:spcAft>
              <a:buClr>
                <a:schemeClr val="dk1"/>
              </a:buClr>
              <a:buSzPts val="2800"/>
              <a:buNone/>
            </a:pPr>
            <a:r>
              <a:t/>
            </a:r>
            <a:endParaRPr>
              <a:solidFill>
                <a:srgbClr val="990000"/>
              </a:solidFill>
              <a:highlight>
                <a:srgbClr val="9FC5E8"/>
              </a:highlight>
            </a:endParaRPr>
          </a:p>
          <a:p>
            <a:pPr indent="-50800" lvl="0" marL="228600" rtl="0" algn="l">
              <a:lnSpc>
                <a:spcPct val="90000"/>
              </a:lnSpc>
              <a:spcBef>
                <a:spcPts val="0"/>
              </a:spcBef>
              <a:spcAft>
                <a:spcPts val="0"/>
              </a:spcAft>
              <a:buClr>
                <a:schemeClr val="dk1"/>
              </a:buClr>
              <a:buSzPts val="2800"/>
              <a:buNone/>
            </a:pPr>
            <a:r>
              <a:rPr b="1" lang="en-US">
                <a:solidFill>
                  <a:srgbClr val="990000"/>
                </a:solidFill>
                <a:highlight>
                  <a:srgbClr val="9FC5E8"/>
                </a:highlight>
              </a:rPr>
              <a:t>Community</a:t>
            </a:r>
            <a:r>
              <a:rPr lang="en-US">
                <a:solidFill>
                  <a:srgbClr val="990000"/>
                </a:solidFill>
                <a:highlight>
                  <a:srgbClr val="9FC5E8"/>
                </a:highlight>
              </a:rPr>
              <a:t>: </a:t>
            </a:r>
            <a:endParaRPr>
              <a:solidFill>
                <a:srgbClr val="990000"/>
              </a:solidFill>
              <a:highlight>
                <a:srgbClr val="9FC5E8"/>
              </a:highlight>
            </a:endParaRPr>
          </a:p>
          <a:p>
            <a:pPr indent="-342900" lvl="0" marL="457200" rtl="0" algn="l">
              <a:lnSpc>
                <a:spcPct val="90000"/>
              </a:lnSpc>
              <a:spcBef>
                <a:spcPts val="0"/>
              </a:spcBef>
              <a:spcAft>
                <a:spcPts val="0"/>
              </a:spcAft>
              <a:buClr>
                <a:srgbClr val="990000"/>
              </a:buClr>
              <a:buSzPts val="1800"/>
              <a:buChar char="•"/>
            </a:pPr>
            <a:r>
              <a:rPr lang="en-US">
                <a:solidFill>
                  <a:srgbClr val="990000"/>
                </a:solidFill>
                <a:highlight>
                  <a:srgbClr val="9FC5E8"/>
                </a:highlight>
              </a:rPr>
              <a:t>Outreach</a:t>
            </a:r>
            <a:endParaRPr>
              <a:solidFill>
                <a:srgbClr val="990000"/>
              </a:solidFill>
              <a:highlight>
                <a:srgbClr val="9FC5E8"/>
              </a:highlight>
            </a:endParaRPr>
          </a:p>
          <a:p>
            <a:pPr indent="-342900" lvl="0" marL="457200" rtl="0" algn="l">
              <a:lnSpc>
                <a:spcPct val="90000"/>
              </a:lnSpc>
              <a:spcBef>
                <a:spcPts val="0"/>
              </a:spcBef>
              <a:spcAft>
                <a:spcPts val="0"/>
              </a:spcAft>
              <a:buClr>
                <a:srgbClr val="990000"/>
              </a:buClr>
              <a:buSzPts val="1800"/>
              <a:buChar char="•"/>
            </a:pPr>
            <a:r>
              <a:rPr lang="en-US">
                <a:solidFill>
                  <a:srgbClr val="990000"/>
                </a:solidFill>
                <a:highlight>
                  <a:srgbClr val="9FC5E8"/>
                </a:highlight>
              </a:rPr>
              <a:t>Social Marketing</a:t>
            </a:r>
            <a:endParaRPr>
              <a:solidFill>
                <a:srgbClr val="990000"/>
              </a:solidFill>
              <a:highlight>
                <a:srgbClr val="9FC5E8"/>
              </a:highlight>
            </a:endParaRPr>
          </a:p>
          <a:p>
            <a:pPr indent="-342900" lvl="0" marL="457200" rtl="0" algn="l">
              <a:lnSpc>
                <a:spcPct val="90000"/>
              </a:lnSpc>
              <a:spcBef>
                <a:spcPts val="0"/>
              </a:spcBef>
              <a:spcAft>
                <a:spcPts val="0"/>
              </a:spcAft>
              <a:buClr>
                <a:srgbClr val="990000"/>
              </a:buClr>
              <a:buSzPts val="1800"/>
              <a:buChar char="•"/>
            </a:pPr>
            <a:r>
              <a:rPr lang="en-US">
                <a:solidFill>
                  <a:srgbClr val="990000"/>
                </a:solidFill>
                <a:highlight>
                  <a:srgbClr val="9FC5E8"/>
                </a:highlight>
              </a:rPr>
              <a:t>Increase awareness to different age groups (adolescents, adults) </a:t>
            </a:r>
            <a:endParaRPr>
              <a:solidFill>
                <a:srgbClr val="990000"/>
              </a:solidFill>
              <a:highlight>
                <a:srgbClr val="9FC5E8"/>
              </a:highlight>
            </a:endParaRPr>
          </a:p>
        </p:txBody>
      </p:sp>
      <p:pic>
        <p:nvPicPr>
          <p:cNvPr id="196" name="Google Shape;196;p22"/>
          <p:cNvPicPr preferRelativeResize="0"/>
          <p:nvPr/>
        </p:nvPicPr>
        <p:blipFill rotWithShape="1">
          <a:blip r:embed="rId3">
            <a:alphaModFix/>
          </a:blip>
          <a:srcRect b="0" l="0" r="0" t="0"/>
          <a:stretch/>
        </p:blipFill>
        <p:spPr>
          <a:xfrm>
            <a:off x="6689512" y="3311400"/>
            <a:ext cx="5221950" cy="3546600"/>
          </a:xfrm>
          <a:prstGeom prst="rect">
            <a:avLst/>
          </a:prstGeom>
          <a:noFill/>
          <a:ln>
            <a:noFill/>
          </a:ln>
        </p:spPr>
      </p:pic>
      <p:pic>
        <p:nvPicPr>
          <p:cNvPr id="197" name="Google Shape;197;p22"/>
          <p:cNvPicPr preferRelativeResize="0"/>
          <p:nvPr/>
        </p:nvPicPr>
        <p:blipFill rotWithShape="1">
          <a:blip r:embed="rId4">
            <a:alphaModFix/>
          </a:blip>
          <a:srcRect b="0" l="0" r="0" t="0"/>
          <a:stretch/>
        </p:blipFill>
        <p:spPr>
          <a:xfrm>
            <a:off x="6783512" y="125375"/>
            <a:ext cx="5033925" cy="3186026"/>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3"/>
          <p:cNvSpPr txBox="1"/>
          <p:nvPr>
            <p:ph type="title"/>
          </p:nvPr>
        </p:nvSpPr>
        <p:spPr>
          <a:xfrm>
            <a:off x="765737" y="355375"/>
            <a:ext cx="11050441" cy="83423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t>Intervention: Based on Socio-Ecological Model</a:t>
            </a:r>
            <a:endParaRPr/>
          </a:p>
        </p:txBody>
      </p:sp>
      <p:grpSp>
        <p:nvGrpSpPr>
          <p:cNvPr id="203" name="Google Shape;203;p23"/>
          <p:cNvGrpSpPr/>
          <p:nvPr/>
        </p:nvGrpSpPr>
        <p:grpSpPr>
          <a:xfrm>
            <a:off x="765737" y="1344101"/>
            <a:ext cx="11050441" cy="5154949"/>
            <a:chOff x="0" y="3573"/>
            <a:chExt cx="11050441" cy="5154949"/>
          </a:xfrm>
        </p:grpSpPr>
        <p:sp>
          <p:nvSpPr>
            <p:cNvPr id="204" name="Google Shape;204;p23"/>
            <p:cNvSpPr/>
            <p:nvPr/>
          </p:nvSpPr>
          <p:spPr>
            <a:xfrm rot="5400000">
              <a:off x="-168649" y="172222"/>
              <a:ext cx="1124328" cy="787030"/>
            </a:xfrm>
            <a:prstGeom prst="chevron">
              <a:avLst>
                <a:gd fmla="val 50000" name="adj"/>
              </a:avLst>
            </a:prstGeom>
            <a:solidFill>
              <a:schemeClr val="lt1"/>
            </a:solidFill>
            <a:ln cap="flat" cmpd="sng" w="25400">
              <a:solidFill>
                <a:srgbClr val="D66E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txBox="1"/>
            <p:nvPr/>
          </p:nvSpPr>
          <p:spPr>
            <a:xfrm>
              <a:off x="0" y="397088"/>
              <a:ext cx="787030" cy="33729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Healthcare Institute </a:t>
              </a:r>
              <a:endParaRPr/>
            </a:p>
          </p:txBody>
        </p:sp>
        <p:sp>
          <p:nvSpPr>
            <p:cNvPr id="206" name="Google Shape;206;p23"/>
            <p:cNvSpPr/>
            <p:nvPr/>
          </p:nvSpPr>
          <p:spPr>
            <a:xfrm rot="5400000">
              <a:off x="5553328" y="-4762725"/>
              <a:ext cx="730813" cy="10263411"/>
            </a:xfrm>
            <a:prstGeom prst="round2SameRect">
              <a:avLst>
                <a:gd fmla="val 16667" name="adj1"/>
                <a:gd fmla="val 0" name="adj2"/>
              </a:avLst>
            </a:prstGeom>
            <a:solidFill>
              <a:srgbClr val="F7D5CB">
                <a:alpha val="89803"/>
              </a:srgbClr>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3"/>
            <p:cNvSpPr txBox="1"/>
            <p:nvPr/>
          </p:nvSpPr>
          <p:spPr>
            <a:xfrm>
              <a:off x="787031" y="39248"/>
              <a:ext cx="10227736" cy="659463"/>
            </a:xfrm>
            <a:prstGeom prst="rect">
              <a:avLst/>
            </a:prstGeom>
            <a:noFill/>
            <a:ln>
              <a:noFill/>
            </a:ln>
          </p:spPr>
          <p:txBody>
            <a:bodyPr anchorCtr="0" anchor="ctr" bIns="7600" lIns="85325" spcFirstLastPara="1" rIns="7600" wrap="square" tIns="76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Five healthcare workers</a:t>
              </a:r>
              <a:endParaRPr/>
            </a:p>
            <a:p>
              <a:pPr indent="-114300" lvl="1" marL="114300" marR="0" rtl="0" algn="l">
                <a:lnSpc>
                  <a:spcPct val="90000"/>
                </a:lnSpc>
                <a:spcBef>
                  <a:spcPts val="18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Quality Assurance personnel</a:t>
              </a:r>
              <a:endParaRPr/>
            </a:p>
            <a:p>
              <a:pPr indent="-114300" lvl="1" marL="114300" marR="0" rtl="0" algn="l">
                <a:lnSpc>
                  <a:spcPct val="90000"/>
                </a:lnSpc>
                <a:spcBef>
                  <a:spcPts val="18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Interpersonal Practioner (IPP)</a:t>
              </a:r>
              <a:endParaRPr/>
            </a:p>
          </p:txBody>
        </p:sp>
        <p:sp>
          <p:nvSpPr>
            <p:cNvPr id="208" name="Google Shape;208;p23"/>
            <p:cNvSpPr/>
            <p:nvPr/>
          </p:nvSpPr>
          <p:spPr>
            <a:xfrm rot="5400000">
              <a:off x="-168649" y="1179878"/>
              <a:ext cx="1124328" cy="787030"/>
            </a:xfrm>
            <a:prstGeom prst="chevron">
              <a:avLst>
                <a:gd fmla="val 50000" name="adj"/>
              </a:avLst>
            </a:prstGeom>
            <a:solidFill>
              <a:schemeClr val="lt1"/>
            </a:solidFill>
            <a:ln cap="flat" cmpd="sng" w="25400">
              <a:solidFill>
                <a:srgbClr val="D66E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3"/>
            <p:cNvSpPr txBox="1"/>
            <p:nvPr/>
          </p:nvSpPr>
          <p:spPr>
            <a:xfrm>
              <a:off x="0" y="1404744"/>
              <a:ext cx="787030" cy="33729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Plan</a:t>
              </a:r>
              <a:endParaRPr/>
            </a:p>
          </p:txBody>
        </p:sp>
        <p:sp>
          <p:nvSpPr>
            <p:cNvPr id="210" name="Google Shape;210;p23"/>
            <p:cNvSpPr/>
            <p:nvPr/>
          </p:nvSpPr>
          <p:spPr>
            <a:xfrm rot="5400000">
              <a:off x="5553328" y="-3755070"/>
              <a:ext cx="730813" cy="10263411"/>
            </a:xfrm>
            <a:prstGeom prst="round2SameRect">
              <a:avLst>
                <a:gd fmla="val 16667" name="adj1"/>
                <a:gd fmla="val 0" name="adj2"/>
              </a:avLst>
            </a:prstGeom>
            <a:solidFill>
              <a:srgbClr val="F7D5CB">
                <a:alpha val="89803"/>
              </a:srgbClr>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3"/>
            <p:cNvSpPr txBox="1"/>
            <p:nvPr/>
          </p:nvSpPr>
          <p:spPr>
            <a:xfrm>
              <a:off x="787031" y="1046903"/>
              <a:ext cx="10227736" cy="659463"/>
            </a:xfrm>
            <a:prstGeom prst="rect">
              <a:avLst/>
            </a:prstGeom>
            <a:noFill/>
            <a:ln>
              <a:noFill/>
            </a:ln>
          </p:spPr>
          <p:txBody>
            <a:bodyPr anchorCtr="0" anchor="ctr" bIns="7600" lIns="85325" spcFirstLastPara="1" rIns="7600" wrap="square" tIns="76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Step 1: Project Launch</a:t>
              </a:r>
              <a:endParaRPr/>
            </a:p>
            <a:p>
              <a:pPr indent="-114300" lvl="1" marL="114300" marR="0" rtl="0" algn="l">
                <a:lnSpc>
                  <a:spcPct val="90000"/>
                </a:lnSpc>
                <a:spcBef>
                  <a:spcPts val="18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Step 2: Mid-point review</a:t>
              </a:r>
              <a:endParaRPr/>
            </a:p>
            <a:p>
              <a:pPr indent="-114300" lvl="1" marL="114300" marR="0" rtl="0" algn="l">
                <a:lnSpc>
                  <a:spcPct val="90000"/>
                </a:lnSpc>
                <a:spcBef>
                  <a:spcPts val="18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Step 3: Final review to see goals met</a:t>
              </a:r>
              <a:endParaRPr/>
            </a:p>
          </p:txBody>
        </p:sp>
        <p:sp>
          <p:nvSpPr>
            <p:cNvPr id="212" name="Google Shape;212;p23"/>
            <p:cNvSpPr/>
            <p:nvPr/>
          </p:nvSpPr>
          <p:spPr>
            <a:xfrm rot="5400000">
              <a:off x="-168649" y="2187533"/>
              <a:ext cx="1124328" cy="787030"/>
            </a:xfrm>
            <a:prstGeom prst="chevron">
              <a:avLst>
                <a:gd fmla="val 50000" name="adj"/>
              </a:avLst>
            </a:prstGeom>
            <a:solidFill>
              <a:schemeClr val="lt1"/>
            </a:solidFill>
            <a:ln cap="flat" cmpd="sng" w="25400">
              <a:solidFill>
                <a:srgbClr val="D66E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txBox="1"/>
            <p:nvPr/>
          </p:nvSpPr>
          <p:spPr>
            <a:xfrm>
              <a:off x="0" y="2412399"/>
              <a:ext cx="787030" cy="33729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Action</a:t>
              </a:r>
              <a:endParaRPr/>
            </a:p>
          </p:txBody>
        </p:sp>
        <p:sp>
          <p:nvSpPr>
            <p:cNvPr id="214" name="Google Shape;214;p23"/>
            <p:cNvSpPr/>
            <p:nvPr/>
          </p:nvSpPr>
          <p:spPr>
            <a:xfrm rot="5400000">
              <a:off x="5553328" y="-2747414"/>
              <a:ext cx="730813" cy="10263411"/>
            </a:xfrm>
            <a:prstGeom prst="round2SameRect">
              <a:avLst>
                <a:gd fmla="val 16667" name="adj1"/>
                <a:gd fmla="val 0" name="adj2"/>
              </a:avLst>
            </a:prstGeom>
            <a:solidFill>
              <a:srgbClr val="F7D5CB">
                <a:alpha val="89803"/>
              </a:srgbClr>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
            <p:cNvSpPr txBox="1"/>
            <p:nvPr/>
          </p:nvSpPr>
          <p:spPr>
            <a:xfrm>
              <a:off x="787031" y="2054559"/>
              <a:ext cx="10227736" cy="659463"/>
            </a:xfrm>
            <a:prstGeom prst="rect">
              <a:avLst/>
            </a:prstGeom>
            <a:noFill/>
            <a:ln>
              <a:noFill/>
            </a:ln>
          </p:spPr>
          <p:txBody>
            <a:bodyPr anchorCtr="0" anchor="ctr" bIns="7600" lIns="85325" spcFirstLastPara="1" rIns="7600" wrap="square" tIns="76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Each team is given a situation to plan workflow on how, when and where they will perfom hand hygiene</a:t>
              </a:r>
              <a:endParaRPr/>
            </a:p>
            <a:p>
              <a:pPr indent="-114300" lvl="1" marL="114300" marR="0" rtl="0" algn="l">
                <a:lnSpc>
                  <a:spcPct val="90000"/>
                </a:lnSpc>
                <a:spcBef>
                  <a:spcPts val="18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From each team atleast one person is placed in "Patient Zone" and "Healthcare Zone".</a:t>
              </a:r>
              <a:endParaRPr/>
            </a:p>
            <a:p>
              <a:pPr indent="-114300" lvl="1" marL="114300" marR="0" rtl="0" algn="l">
                <a:lnSpc>
                  <a:spcPct val="90000"/>
                </a:lnSpc>
                <a:spcBef>
                  <a:spcPts val="18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To achieve the goal, a simulation area was provided to mock the clinical setting and practice hand hygiene with a dummy</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Educating peers tasks given to each team to increase the awarness</a:t>
              </a:r>
              <a:endParaRPr/>
            </a:p>
          </p:txBody>
        </p:sp>
        <p:sp>
          <p:nvSpPr>
            <p:cNvPr id="216" name="Google Shape;216;p23"/>
            <p:cNvSpPr/>
            <p:nvPr/>
          </p:nvSpPr>
          <p:spPr>
            <a:xfrm rot="5400000">
              <a:off x="-168649" y="3195188"/>
              <a:ext cx="1124328" cy="787030"/>
            </a:xfrm>
            <a:prstGeom prst="chevron">
              <a:avLst>
                <a:gd fmla="val 50000" name="adj"/>
              </a:avLst>
            </a:prstGeom>
            <a:solidFill>
              <a:schemeClr val="lt1"/>
            </a:solidFill>
            <a:ln cap="flat" cmpd="sng" w="25400">
              <a:solidFill>
                <a:srgbClr val="D66E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3"/>
            <p:cNvSpPr txBox="1"/>
            <p:nvPr/>
          </p:nvSpPr>
          <p:spPr>
            <a:xfrm>
              <a:off x="0" y="3420054"/>
              <a:ext cx="787030" cy="33729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Validation</a:t>
              </a:r>
              <a:endParaRPr/>
            </a:p>
          </p:txBody>
        </p:sp>
        <p:sp>
          <p:nvSpPr>
            <p:cNvPr id="218" name="Google Shape;218;p23"/>
            <p:cNvSpPr/>
            <p:nvPr/>
          </p:nvSpPr>
          <p:spPr>
            <a:xfrm rot="5400000">
              <a:off x="5553328" y="-1739759"/>
              <a:ext cx="730813" cy="10263411"/>
            </a:xfrm>
            <a:prstGeom prst="round2SameRect">
              <a:avLst>
                <a:gd fmla="val 16667" name="adj1"/>
                <a:gd fmla="val 0" name="adj2"/>
              </a:avLst>
            </a:prstGeom>
            <a:solidFill>
              <a:srgbClr val="F7D5CB">
                <a:alpha val="89803"/>
              </a:srgbClr>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3"/>
            <p:cNvSpPr txBox="1"/>
            <p:nvPr/>
          </p:nvSpPr>
          <p:spPr>
            <a:xfrm>
              <a:off x="787031" y="3062214"/>
              <a:ext cx="10227736" cy="659463"/>
            </a:xfrm>
            <a:prstGeom prst="rect">
              <a:avLst/>
            </a:prstGeom>
            <a:noFill/>
            <a:ln>
              <a:noFill/>
            </a:ln>
          </p:spPr>
          <p:txBody>
            <a:bodyPr anchorCtr="0" anchor="ctr" bIns="7600" lIns="85325" spcFirstLastPara="1" rIns="7600" wrap="square" tIns="76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Hand hygiene audit tool for recording compliance was provided to each team</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Observer (QA) recorded the compliance during a patient encounter that team members performed the hand hygiene or not</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IPP ensured the reliability between observers and responded to the question during the simulation.</a:t>
              </a:r>
              <a:endParaRPr b="0" i="0" sz="1200" u="none" cap="none" strike="noStrike">
                <a:solidFill>
                  <a:srgbClr val="000000"/>
                </a:solidFill>
                <a:latin typeface="Arial"/>
                <a:ea typeface="Arial"/>
                <a:cs typeface="Arial"/>
                <a:sym typeface="Arial"/>
              </a:endParaRPr>
            </a:p>
          </p:txBody>
        </p:sp>
        <p:sp>
          <p:nvSpPr>
            <p:cNvPr id="220" name="Google Shape;220;p23"/>
            <p:cNvSpPr/>
            <p:nvPr/>
          </p:nvSpPr>
          <p:spPr>
            <a:xfrm rot="5400000">
              <a:off x="-168649" y="4202843"/>
              <a:ext cx="1124328" cy="787030"/>
            </a:xfrm>
            <a:prstGeom prst="chevron">
              <a:avLst>
                <a:gd fmla="val 50000" name="adj"/>
              </a:avLst>
            </a:prstGeom>
            <a:solidFill>
              <a:schemeClr val="lt1"/>
            </a:solidFill>
            <a:ln cap="flat" cmpd="sng" w="25400">
              <a:solidFill>
                <a:srgbClr val="D66E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txBox="1"/>
            <p:nvPr/>
          </p:nvSpPr>
          <p:spPr>
            <a:xfrm>
              <a:off x="0" y="4427709"/>
              <a:ext cx="787030" cy="33729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Documentation</a:t>
              </a:r>
              <a:endParaRPr/>
            </a:p>
          </p:txBody>
        </p:sp>
        <p:sp>
          <p:nvSpPr>
            <p:cNvPr id="222" name="Google Shape;222;p23"/>
            <p:cNvSpPr/>
            <p:nvPr/>
          </p:nvSpPr>
          <p:spPr>
            <a:xfrm rot="5400000">
              <a:off x="5553328" y="-732104"/>
              <a:ext cx="730813" cy="10263411"/>
            </a:xfrm>
            <a:prstGeom prst="round2SameRect">
              <a:avLst>
                <a:gd fmla="val 16667" name="adj1"/>
                <a:gd fmla="val 0" name="adj2"/>
              </a:avLst>
            </a:prstGeom>
            <a:solidFill>
              <a:srgbClr val="F7D5CB">
                <a:alpha val="89803"/>
              </a:srgbClr>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3"/>
            <p:cNvSpPr txBox="1"/>
            <p:nvPr/>
          </p:nvSpPr>
          <p:spPr>
            <a:xfrm>
              <a:off x="787031" y="4069869"/>
              <a:ext cx="10227736" cy="659463"/>
            </a:xfrm>
            <a:prstGeom prst="rect">
              <a:avLst/>
            </a:prstGeom>
            <a:noFill/>
            <a:ln>
              <a:noFill/>
            </a:ln>
          </p:spPr>
          <p:txBody>
            <a:bodyPr anchorCtr="0" anchor="ctr" bIns="7600" lIns="85325" spcFirstLastPara="1" rIns="7600" wrap="square" tIns="76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Each team started collecting and documenting the data into a single hard copy of the institutional spreadsheet.</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IP then approved and submitted to the hospital’s Infection Control Committee and made it accessible to all staff through the Institutional Dashboard.</a:t>
              </a:r>
              <a:endParaRPr b="0" i="0" sz="1200" u="none" cap="none" strike="noStrike">
                <a:solidFill>
                  <a:srgbClr val="000000"/>
                </a:solidFill>
                <a:latin typeface="Arial"/>
                <a:ea typeface="Arial"/>
                <a:cs typeface="Arial"/>
                <a:sym typeface="Arial"/>
              </a:endParaRPr>
            </a:p>
          </p:txBody>
        </p:sp>
      </p:gr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RE-AIM Elements</a:t>
            </a:r>
            <a:endParaRPr/>
          </a:p>
        </p:txBody>
      </p:sp>
      <p:grpSp>
        <p:nvGrpSpPr>
          <p:cNvPr id="229" name="Google Shape;229;p24"/>
          <p:cNvGrpSpPr/>
          <p:nvPr/>
        </p:nvGrpSpPr>
        <p:grpSpPr>
          <a:xfrm>
            <a:off x="558306" y="1508971"/>
            <a:ext cx="8274975" cy="4185708"/>
            <a:chOff x="0" y="266098"/>
            <a:chExt cx="8274975" cy="4185708"/>
          </a:xfrm>
        </p:grpSpPr>
        <p:sp>
          <p:nvSpPr>
            <p:cNvPr id="230" name="Google Shape;230;p24"/>
            <p:cNvSpPr/>
            <p:nvPr/>
          </p:nvSpPr>
          <p:spPr>
            <a:xfrm>
              <a:off x="0" y="266098"/>
              <a:ext cx="8274975" cy="809493"/>
            </a:xfrm>
            <a:prstGeom prst="roundRect">
              <a:avLst>
                <a:gd fmla="val 16667" name="adj"/>
              </a:avLst>
            </a:prstGeom>
            <a:gradFill>
              <a:gsLst>
                <a:gs pos="0">
                  <a:srgbClr val="FFAF82"/>
                </a:gs>
                <a:gs pos="35000">
                  <a:srgbClr val="FFC5A7"/>
                </a:gs>
                <a:gs pos="100000">
                  <a:srgbClr val="FFE8D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4"/>
            <p:cNvSpPr txBox="1"/>
            <p:nvPr/>
          </p:nvSpPr>
          <p:spPr>
            <a:xfrm>
              <a:off x="39516" y="305614"/>
              <a:ext cx="8195943" cy="730461"/>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REACH</a:t>
              </a:r>
              <a:r>
                <a:rPr b="0" i="0" lang="en-US" sz="1200" u="none" cap="none" strike="noStrike">
                  <a:solidFill>
                    <a:schemeClr val="dk1"/>
                  </a:solidFill>
                  <a:latin typeface="Arial"/>
                  <a:ea typeface="Arial"/>
                  <a:cs typeface="Arial"/>
                  <a:sym typeface="Arial"/>
                </a:rPr>
                <a:t>: Intended for the health care workers and patients who are exposed to the intervention</a:t>
              </a:r>
              <a:endParaRPr/>
            </a:p>
          </p:txBody>
        </p:sp>
        <p:sp>
          <p:nvSpPr>
            <p:cNvPr id="232" name="Google Shape;232;p24"/>
            <p:cNvSpPr/>
            <p:nvPr/>
          </p:nvSpPr>
          <p:spPr>
            <a:xfrm>
              <a:off x="0" y="1110152"/>
              <a:ext cx="8274975" cy="809493"/>
            </a:xfrm>
            <a:prstGeom prst="roundRect">
              <a:avLst>
                <a:gd fmla="val 16667" name="adj"/>
              </a:avLst>
            </a:prstGeom>
            <a:gradFill>
              <a:gsLst>
                <a:gs pos="0">
                  <a:srgbClr val="D8D8D8"/>
                </a:gs>
                <a:gs pos="35000">
                  <a:srgbClr val="E3E3E3"/>
                </a:gs>
                <a:gs pos="100000">
                  <a:srgbClr val="F4F4F4"/>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4"/>
            <p:cNvSpPr txBox="1"/>
            <p:nvPr/>
          </p:nvSpPr>
          <p:spPr>
            <a:xfrm>
              <a:off x="39516" y="1149668"/>
              <a:ext cx="8195943" cy="730461"/>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EFFECTIVENESS</a:t>
              </a:r>
              <a:r>
                <a:rPr b="0" i="0" lang="en-US" sz="1200" u="none" cap="none" strike="noStrike">
                  <a:solidFill>
                    <a:schemeClr val="dk1"/>
                  </a:solidFill>
                  <a:latin typeface="Arial"/>
                  <a:ea typeface="Arial"/>
                  <a:cs typeface="Arial"/>
                  <a:sym typeface="Arial"/>
                </a:rPr>
                <a:t>: Prevalence of infectious disease related to hand hygiene will go down worldwide.</a:t>
              </a:r>
              <a:endParaRPr/>
            </a:p>
          </p:txBody>
        </p:sp>
        <p:sp>
          <p:nvSpPr>
            <p:cNvPr id="234" name="Google Shape;234;p24"/>
            <p:cNvSpPr/>
            <p:nvPr/>
          </p:nvSpPr>
          <p:spPr>
            <a:xfrm>
              <a:off x="0" y="1954206"/>
              <a:ext cx="8274975" cy="809493"/>
            </a:xfrm>
            <a:prstGeom prst="roundRect">
              <a:avLst>
                <a:gd fmla="val 16667" name="adj"/>
              </a:avLst>
            </a:prstGeom>
            <a:gradFill>
              <a:gsLst>
                <a:gs pos="0">
                  <a:srgbClr val="FFED74"/>
                </a:gs>
                <a:gs pos="35000">
                  <a:srgbClr val="FFF09F"/>
                </a:gs>
                <a:gs pos="100000">
                  <a:srgbClr val="FFF9D6"/>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4"/>
            <p:cNvSpPr txBox="1"/>
            <p:nvPr/>
          </p:nvSpPr>
          <p:spPr>
            <a:xfrm>
              <a:off x="39516" y="1993722"/>
              <a:ext cx="8195943" cy="730461"/>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ADOPTION</a:t>
              </a:r>
              <a:r>
                <a:rPr b="0" i="0" lang="en-US" sz="1200" u="none" cap="none" strike="noStrike">
                  <a:solidFill>
                    <a:schemeClr val="dk1"/>
                  </a:solidFill>
                  <a:latin typeface="Arial"/>
                  <a:ea typeface="Arial"/>
                  <a:cs typeface="Arial"/>
                  <a:sym typeface="Arial"/>
                </a:rPr>
                <a:t>: Any multidisciplinary institute can use this evaluation model and review yearly to see the compliance rate of hand hygiene overall. Hospitals and healthcare clinics will be easily Implement and local public health department can help establishing the guidelines and help mandate in the local healthcare facilities.</a:t>
              </a:r>
              <a:endParaRPr/>
            </a:p>
          </p:txBody>
        </p:sp>
        <p:sp>
          <p:nvSpPr>
            <p:cNvPr id="236" name="Google Shape;236;p24"/>
            <p:cNvSpPr/>
            <p:nvPr/>
          </p:nvSpPr>
          <p:spPr>
            <a:xfrm>
              <a:off x="0" y="2798259"/>
              <a:ext cx="8274975" cy="809493"/>
            </a:xfrm>
            <a:prstGeom prst="roundRect">
              <a:avLst>
                <a:gd fmla="val 16667" name="adj"/>
              </a:avLst>
            </a:prstGeom>
            <a:gradFill>
              <a:gsLst>
                <a:gs pos="0">
                  <a:srgbClr val="99CFFF"/>
                </a:gs>
                <a:gs pos="35000">
                  <a:srgbClr val="B8DCFF"/>
                </a:gs>
                <a:gs pos="100000">
                  <a:srgbClr val="E2F0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4"/>
            <p:cNvSpPr txBox="1"/>
            <p:nvPr/>
          </p:nvSpPr>
          <p:spPr>
            <a:xfrm>
              <a:off x="39516" y="2837775"/>
              <a:ext cx="8195943" cy="730461"/>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IMPLEMENTATION</a:t>
              </a:r>
              <a:r>
                <a:rPr b="0" i="0" lang="en-US" sz="1200" u="none" cap="none" strike="noStrike">
                  <a:solidFill>
                    <a:schemeClr val="dk1"/>
                  </a:solidFill>
                  <a:latin typeface="Arial"/>
                  <a:ea typeface="Arial"/>
                  <a:cs typeface="Arial"/>
                  <a:sym typeface="Arial"/>
                </a:rPr>
                <a:t>: Can be used as long term evaluation process. Data will be reliable and replicable for the most of the healthcare facilities. However, it will take time to hire and train the experts who overlooks the process. Overall, this program is cost efficient as it does not require many resources to implement the plan. Recruiting the team might be challenging in the healthcare facilities as the shifts of the nurses and other workers are not consistence.</a:t>
              </a:r>
              <a:endParaRPr/>
            </a:p>
          </p:txBody>
        </p:sp>
        <p:sp>
          <p:nvSpPr>
            <p:cNvPr id="238" name="Google Shape;238;p24"/>
            <p:cNvSpPr/>
            <p:nvPr/>
          </p:nvSpPr>
          <p:spPr>
            <a:xfrm>
              <a:off x="0" y="3642313"/>
              <a:ext cx="8274975" cy="809493"/>
            </a:xfrm>
            <a:prstGeom prst="roundRect">
              <a:avLst>
                <a:gd fmla="val 16667" name="adj"/>
              </a:avLst>
            </a:prstGeom>
            <a:gradFill>
              <a:gsLst>
                <a:gs pos="0">
                  <a:srgbClr val="BBF7A3"/>
                </a:gs>
                <a:gs pos="35000">
                  <a:srgbClr val="CDF8BE"/>
                </a:gs>
                <a:gs pos="100000">
                  <a:srgbClr val="ECFDE5"/>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4"/>
            <p:cNvSpPr txBox="1"/>
            <p:nvPr/>
          </p:nvSpPr>
          <p:spPr>
            <a:xfrm>
              <a:off x="39516" y="3681829"/>
              <a:ext cx="8195943" cy="730461"/>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MAINTEINANCE</a:t>
              </a:r>
              <a:r>
                <a:rPr b="0" i="0" lang="en-US" sz="1200" u="none" cap="none" strike="noStrike">
                  <a:solidFill>
                    <a:schemeClr val="dk1"/>
                  </a:solidFill>
                  <a:latin typeface="Arial"/>
                  <a:ea typeface="Arial"/>
                  <a:cs typeface="Arial"/>
                  <a:sym typeface="Arial"/>
                </a:rPr>
                <a:t>: This exercise can do twice a year to make sure that all the workers are aligned. Observation and documentation steps conducted by the experts can be sustainable for long run as it involves the higher authorities. At the individual level, it will ensure that each employee is compliant with the hand hygiene process based on the WHO guidelines.</a:t>
              </a:r>
              <a:endParaRPr/>
            </a:p>
          </p:txBody>
        </p:sp>
      </p:grpSp>
      <p:pic>
        <p:nvPicPr>
          <p:cNvPr id="240" name="Google Shape;240;p24"/>
          <p:cNvPicPr preferRelativeResize="0"/>
          <p:nvPr/>
        </p:nvPicPr>
        <p:blipFill rotWithShape="1">
          <a:blip r:embed="rId3">
            <a:alphaModFix/>
          </a:blip>
          <a:srcRect b="0" l="1016" r="1750" t="0"/>
          <a:stretch/>
        </p:blipFill>
        <p:spPr>
          <a:xfrm>
            <a:off x="8895425" y="1396245"/>
            <a:ext cx="3089429" cy="3033712"/>
          </a:xfrm>
          <a:prstGeom prst="ellipse">
            <a:avLst/>
          </a:prstGeom>
          <a:noFill/>
          <a:ln>
            <a:noFill/>
          </a:ln>
        </p:spPr>
      </p:pic>
      <p:sp>
        <p:nvSpPr>
          <p:cNvPr id="241" name="Google Shape;241;p24"/>
          <p:cNvSpPr txBox="1"/>
          <p:nvPr/>
        </p:nvSpPr>
        <p:spPr>
          <a:xfrm>
            <a:off x="9542510" y="4429957"/>
            <a:ext cx="2091184"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sng" cap="none" strike="noStrike">
                <a:solidFill>
                  <a:schemeClr val="hlink"/>
                </a:solidFill>
                <a:latin typeface="Arial"/>
                <a:ea typeface="Arial"/>
                <a:cs typeface="Arial"/>
                <a:sym typeface="Arial"/>
                <a:hlinkClick r:id="rId4"/>
              </a:rPr>
              <a:t>http://www.re-aim.org/</a:t>
            </a:r>
            <a:r>
              <a:rPr b="0" i="0" lang="en-US" sz="1200" u="none" cap="none" strike="noStrike">
                <a:solidFill>
                  <a:srgbClr val="000000"/>
                </a:solidFill>
                <a:latin typeface="Arial"/>
                <a:ea typeface="Arial"/>
                <a:cs typeface="Arial"/>
                <a:sym typeface="Arial"/>
              </a:rPr>
              <a:t> </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t>Summary </a:t>
            </a:r>
            <a:endParaRPr/>
          </a:p>
        </p:txBody>
      </p:sp>
      <p:sp>
        <p:nvSpPr>
          <p:cNvPr id="247" name="Google Shape;24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t>References</a:t>
            </a:r>
            <a:endParaRPr/>
          </a:p>
        </p:txBody>
      </p:sp>
      <p:sp>
        <p:nvSpPr>
          <p:cNvPr id="253" name="Google Shape;253;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00"/>
              <a:buNone/>
            </a:pPr>
            <a:r>
              <a:rPr lang="en-US" sz="1200"/>
              <a:t>Edberg , M. (2020). </a:t>
            </a:r>
            <a:r>
              <a:rPr i="1" lang="en-US" sz="1200"/>
              <a:t>Essentials of Health Behavior</a:t>
            </a:r>
            <a:r>
              <a:rPr lang="en-US" sz="1200"/>
              <a:t> (3rd ed.). Burlington, Massachusetts: Jones &amp; Barlett Learning.</a:t>
            </a:r>
            <a:endParaRPr/>
          </a:p>
          <a:p>
            <a:pPr indent="0" lvl="0" marL="114300" rtl="0" algn="l">
              <a:lnSpc>
                <a:spcPct val="90000"/>
              </a:lnSpc>
              <a:spcBef>
                <a:spcPts val="1000"/>
              </a:spcBef>
              <a:spcAft>
                <a:spcPts val="0"/>
              </a:spcAft>
              <a:buSzPts val="1800"/>
              <a:buNone/>
            </a:pPr>
            <a:r>
              <a:rPr lang="en-US" sz="1200"/>
              <a:t>Health.gov. (n.d.). Health Care-Associated Infection. Retrieved from </a:t>
            </a:r>
            <a:r>
              <a:rPr lang="en-US" sz="1200" u="sng">
                <a:solidFill>
                  <a:schemeClr val="hlink"/>
                </a:solidFill>
                <a:hlinkClick r:id="rId3"/>
              </a:rPr>
              <a:t>https://health.gov/hcq/prevent-hai.asp</a:t>
            </a:r>
            <a:endParaRPr sz="1200"/>
          </a:p>
          <a:p>
            <a:pPr indent="0" lvl="0" marL="114300" rtl="0" algn="l">
              <a:lnSpc>
                <a:spcPct val="90000"/>
              </a:lnSpc>
              <a:spcBef>
                <a:spcPts val="1000"/>
              </a:spcBef>
              <a:spcAft>
                <a:spcPts val="0"/>
              </a:spcAft>
              <a:buSzPts val="1800"/>
              <a:buNone/>
            </a:pPr>
            <a:r>
              <a:rPr lang="en-US" sz="1200"/>
              <a:t>National Institutes of Health. (2018). Health care-associated infections â€“ an overview. Retrieved from </a:t>
            </a:r>
            <a:r>
              <a:rPr lang="en-US" sz="1200" u="sng">
                <a:solidFill>
                  <a:schemeClr val="hlink"/>
                </a:solidFill>
                <a:hlinkClick r:id="rId4"/>
              </a:rPr>
              <a:t>https://www.ncbi.nlm.nih.gov/pmc/articles/PMC6245375/#b33-idr-11-2321</a:t>
            </a:r>
            <a:r>
              <a:rPr lang="en-US" sz="1200"/>
              <a:t> </a:t>
            </a:r>
            <a:endParaRPr/>
          </a:p>
          <a:p>
            <a:pPr indent="0" lvl="0" marL="114300" rtl="0" algn="l">
              <a:lnSpc>
                <a:spcPct val="90000"/>
              </a:lnSpc>
              <a:spcBef>
                <a:spcPts val="1000"/>
              </a:spcBef>
              <a:spcAft>
                <a:spcPts val="0"/>
              </a:spcAft>
              <a:buSzPts val="1800"/>
              <a:buNone/>
            </a:pPr>
            <a:r>
              <a:rPr lang="en-US" sz="1200" u="sng">
                <a:solidFill>
                  <a:schemeClr val="hlink"/>
                </a:solidFill>
                <a:hlinkClick r:id="rId5"/>
              </a:rPr>
              <a:t>http://www.re-aim.org/</a:t>
            </a:r>
            <a:endParaRPr sz="1200"/>
          </a:p>
          <a:p>
            <a:pPr indent="0" lvl="0" marL="114300" rtl="0" algn="l">
              <a:lnSpc>
                <a:spcPct val="90000"/>
              </a:lnSpc>
              <a:spcBef>
                <a:spcPts val="1000"/>
              </a:spcBef>
              <a:spcAft>
                <a:spcPts val="0"/>
              </a:spcAft>
              <a:buSzPts val="1800"/>
              <a:buNone/>
            </a:pPr>
            <a:r>
              <a:rPr lang="en-US" sz="1200"/>
              <a:t>WHO highlights importance of good hand hygiene for patient safety. (2012, September25). Retrieved October 9, 2019, from </a:t>
            </a:r>
            <a:r>
              <a:rPr lang="en-US" sz="1200" u="sng">
                <a:solidFill>
                  <a:schemeClr val="hlink"/>
                </a:solidFill>
                <a:hlinkClick r:id="rId6"/>
              </a:rPr>
              <a:t>https://www.who.int/mediacentre/news/notes/2012/hygiene_20120504/en/</a:t>
            </a:r>
            <a:r>
              <a:rPr lang="en-US" sz="1200"/>
              <a:t> </a:t>
            </a:r>
            <a:endParaRPr/>
          </a:p>
          <a:p>
            <a:pPr indent="0" lvl="0" marL="114300" rtl="0" algn="l">
              <a:lnSpc>
                <a:spcPct val="90000"/>
              </a:lnSpc>
              <a:spcBef>
                <a:spcPts val="1000"/>
              </a:spcBef>
              <a:spcAft>
                <a:spcPts val="0"/>
              </a:spcAft>
              <a:buSzPts val="1800"/>
              <a:buNone/>
            </a:pPr>
            <a:r>
              <a:rPr lang="en-US" sz="1200"/>
              <a:t>Mitchell, A. (2017). Hand Hygiene: A Quality Improvement Project. </a:t>
            </a:r>
            <a:r>
              <a:rPr i="1" lang="en-US" sz="1200"/>
              <a:t>Biomedical Journal of Scientific &amp; Technical Research</a:t>
            </a:r>
            <a:r>
              <a:rPr lang="en-US" sz="1200"/>
              <a:t>, </a:t>
            </a:r>
            <a:r>
              <a:rPr i="1" lang="en-US" sz="1200"/>
              <a:t>1</a:t>
            </a:r>
            <a:r>
              <a:rPr lang="en-US" sz="1200"/>
              <a:t>(7). doi: 10.26717/bjstr.2017.01.000601</a:t>
            </a:r>
            <a:br>
              <a:rPr lang="en-US" sz="1200"/>
            </a:b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8" name="Shape 98"/>
        <p:cNvGrpSpPr/>
        <p:nvPr/>
      </p:nvGrpSpPr>
      <p:grpSpPr>
        <a:xfrm>
          <a:off x="0" y="0"/>
          <a:ext cx="0" cy="0"/>
          <a:chOff x="0" y="0"/>
          <a:chExt cx="0" cy="0"/>
        </a:xfrm>
      </p:grpSpPr>
      <p:sp>
        <p:nvSpPr>
          <p:cNvPr id="99" name="Google Shape;99;p14"/>
          <p:cNvSpPr txBox="1"/>
          <p:nvPr>
            <p:ph type="title"/>
          </p:nvPr>
        </p:nvSpPr>
        <p:spPr>
          <a:xfrm>
            <a:off x="506392" y="500061"/>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Black"/>
              <a:buNone/>
            </a:pPr>
            <a:r>
              <a:rPr lang="en-US">
                <a:solidFill>
                  <a:schemeClr val="lt1"/>
                </a:solidFill>
                <a:latin typeface="Arial Black"/>
                <a:ea typeface="Arial Black"/>
                <a:cs typeface="Arial Black"/>
                <a:sym typeface="Arial Black"/>
              </a:rPr>
              <a:t>Objectives</a:t>
            </a:r>
            <a:endParaRPr/>
          </a:p>
        </p:txBody>
      </p:sp>
      <p:sp>
        <p:nvSpPr>
          <p:cNvPr id="100" name="Google Shape;100;p14"/>
          <p:cNvSpPr txBox="1"/>
          <p:nvPr>
            <p:ph idx="1" type="body"/>
          </p:nvPr>
        </p:nvSpPr>
        <p:spPr>
          <a:xfrm>
            <a:off x="1341120" y="150558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4000"/>
              <a:buChar char="•"/>
            </a:pPr>
            <a:r>
              <a:rPr lang="en-US" sz="4000">
                <a:solidFill>
                  <a:schemeClr val="lt1"/>
                </a:solidFill>
              </a:rPr>
              <a:t>Background </a:t>
            </a:r>
            <a:endParaRPr/>
          </a:p>
          <a:p>
            <a:pPr indent="-228600" lvl="0" marL="228600" rtl="0" algn="l">
              <a:lnSpc>
                <a:spcPct val="90000"/>
              </a:lnSpc>
              <a:spcBef>
                <a:spcPts val="1000"/>
              </a:spcBef>
              <a:spcAft>
                <a:spcPts val="0"/>
              </a:spcAft>
              <a:buClr>
                <a:schemeClr val="lt1"/>
              </a:buClr>
              <a:buSzPts val="4000"/>
              <a:buChar char="•"/>
            </a:pPr>
            <a:r>
              <a:rPr lang="en-US" sz="4000">
                <a:solidFill>
                  <a:schemeClr val="lt1"/>
                </a:solidFill>
              </a:rPr>
              <a:t>Health Outcomes</a:t>
            </a:r>
            <a:endParaRPr/>
          </a:p>
          <a:p>
            <a:pPr indent="-228600" lvl="0" marL="228600" rtl="0" algn="l">
              <a:lnSpc>
                <a:spcPct val="90000"/>
              </a:lnSpc>
              <a:spcBef>
                <a:spcPts val="1000"/>
              </a:spcBef>
              <a:spcAft>
                <a:spcPts val="0"/>
              </a:spcAft>
              <a:buClr>
                <a:schemeClr val="lt1"/>
              </a:buClr>
              <a:buSzPts val="4000"/>
              <a:buChar char="•"/>
            </a:pPr>
            <a:r>
              <a:rPr lang="en-US" sz="4000">
                <a:solidFill>
                  <a:schemeClr val="lt1"/>
                </a:solidFill>
              </a:rPr>
              <a:t>Prevalence of Behavior</a:t>
            </a:r>
            <a:endParaRPr/>
          </a:p>
          <a:p>
            <a:pPr indent="-228600" lvl="0" marL="228600" rtl="0" algn="l">
              <a:lnSpc>
                <a:spcPct val="90000"/>
              </a:lnSpc>
              <a:spcBef>
                <a:spcPts val="1000"/>
              </a:spcBef>
              <a:spcAft>
                <a:spcPts val="0"/>
              </a:spcAft>
              <a:buClr>
                <a:schemeClr val="lt1"/>
              </a:buClr>
              <a:buSzPts val="4000"/>
              <a:buChar char="•"/>
            </a:pPr>
            <a:r>
              <a:rPr lang="en-US" sz="4000">
                <a:solidFill>
                  <a:schemeClr val="lt1"/>
                </a:solidFill>
              </a:rPr>
              <a:t>Difficulties of Change</a:t>
            </a:r>
            <a:endParaRPr/>
          </a:p>
          <a:p>
            <a:pPr indent="-228600" lvl="0" marL="228600" rtl="0" algn="l">
              <a:lnSpc>
                <a:spcPct val="90000"/>
              </a:lnSpc>
              <a:spcBef>
                <a:spcPts val="1000"/>
              </a:spcBef>
              <a:spcAft>
                <a:spcPts val="0"/>
              </a:spcAft>
              <a:buClr>
                <a:schemeClr val="lt1"/>
              </a:buClr>
              <a:buSzPts val="4000"/>
              <a:buChar char="•"/>
            </a:pPr>
            <a:r>
              <a:rPr lang="en-US" sz="4000">
                <a:solidFill>
                  <a:schemeClr val="lt1"/>
                </a:solidFill>
              </a:rPr>
              <a:t>Interventions </a:t>
            </a:r>
            <a:endParaRPr/>
          </a:p>
          <a:p>
            <a:pPr indent="-228600" lvl="0" marL="228600" rtl="0" algn="l">
              <a:lnSpc>
                <a:spcPct val="90000"/>
              </a:lnSpc>
              <a:spcBef>
                <a:spcPts val="1000"/>
              </a:spcBef>
              <a:spcAft>
                <a:spcPts val="0"/>
              </a:spcAft>
              <a:buClr>
                <a:schemeClr val="lt1"/>
              </a:buClr>
              <a:buSzPts val="4000"/>
              <a:buChar char="•"/>
            </a:pPr>
            <a:r>
              <a:rPr lang="en-US" sz="4000">
                <a:solidFill>
                  <a:schemeClr val="lt1"/>
                </a:solidFill>
              </a:rPr>
              <a:t>Socio-ecological Model </a:t>
            </a:r>
            <a:endParaRPr/>
          </a:p>
          <a:p>
            <a:pPr indent="-228600" lvl="0" marL="228600" rtl="0" algn="l">
              <a:lnSpc>
                <a:spcPct val="90000"/>
              </a:lnSpc>
              <a:spcBef>
                <a:spcPts val="1000"/>
              </a:spcBef>
              <a:spcAft>
                <a:spcPts val="0"/>
              </a:spcAft>
              <a:buClr>
                <a:schemeClr val="lt1"/>
              </a:buClr>
              <a:buSzPts val="4000"/>
              <a:buChar char="•"/>
            </a:pPr>
            <a:r>
              <a:rPr lang="en-US" sz="4000">
                <a:solidFill>
                  <a:schemeClr val="lt1"/>
                </a:solidFill>
              </a:rPr>
              <a:t>RE-AIM Elements</a:t>
            </a:r>
            <a:endParaRPr/>
          </a:p>
        </p:txBody>
      </p:sp>
      <p:pic>
        <p:nvPicPr>
          <p:cNvPr descr="Related image" id="101" name="Google Shape;101;p14"/>
          <p:cNvPicPr preferRelativeResize="0"/>
          <p:nvPr/>
        </p:nvPicPr>
        <p:blipFill rotWithShape="1">
          <a:blip r:embed="rId3">
            <a:alphaModFix/>
          </a:blip>
          <a:srcRect b="0" l="0" r="0" t="0"/>
          <a:stretch/>
        </p:blipFill>
        <p:spPr>
          <a:xfrm>
            <a:off x="6732270" y="1825624"/>
            <a:ext cx="4953338" cy="2934683"/>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6" name="Shape 106"/>
        <p:cNvGrpSpPr/>
        <p:nvPr/>
      </p:nvGrpSpPr>
      <p:grpSpPr>
        <a:xfrm>
          <a:off x="0" y="0"/>
          <a:ext cx="0" cy="0"/>
          <a:chOff x="0" y="0"/>
          <a:chExt cx="0" cy="0"/>
        </a:xfrm>
      </p:grpSpPr>
      <p:sp>
        <p:nvSpPr>
          <p:cNvPr id="107" name="Google Shape;107;p15"/>
          <p:cNvSpPr txBox="1"/>
          <p:nvPr>
            <p:ph type="title"/>
          </p:nvPr>
        </p:nvSpPr>
        <p:spPr>
          <a:xfrm>
            <a:off x="410046" y="-122126"/>
            <a:ext cx="5895109" cy="17526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Black"/>
              <a:buNone/>
            </a:pPr>
            <a:r>
              <a:rPr lang="en-US">
                <a:latin typeface="Arial Black"/>
                <a:ea typeface="Arial Black"/>
                <a:cs typeface="Arial Black"/>
                <a:sym typeface="Arial Black"/>
              </a:rPr>
              <a:t>Background</a:t>
            </a:r>
            <a:endParaRPr/>
          </a:p>
        </p:txBody>
      </p:sp>
      <p:pic>
        <p:nvPicPr>
          <p:cNvPr descr="Image result for image clip disease" id="108" name="Google Shape;108;p15"/>
          <p:cNvPicPr preferRelativeResize="0"/>
          <p:nvPr/>
        </p:nvPicPr>
        <p:blipFill rotWithShape="1">
          <a:blip r:embed="rId3">
            <a:alphaModFix/>
          </a:blip>
          <a:srcRect b="0" l="0" r="0" t="0"/>
          <a:stretch/>
        </p:blipFill>
        <p:spPr>
          <a:xfrm>
            <a:off x="8261206" y="-3191741"/>
            <a:ext cx="2257425" cy="2019300"/>
          </a:xfrm>
          <a:prstGeom prst="rect">
            <a:avLst/>
          </a:prstGeom>
          <a:noFill/>
          <a:ln>
            <a:noFill/>
          </a:ln>
        </p:spPr>
      </p:pic>
      <p:pic>
        <p:nvPicPr>
          <p:cNvPr descr="Image result for 1 in 25" id="109" name="Google Shape;109;p15"/>
          <p:cNvPicPr preferRelativeResize="0"/>
          <p:nvPr/>
        </p:nvPicPr>
        <p:blipFill rotWithShape="1">
          <a:blip r:embed="rId4">
            <a:alphaModFix/>
          </a:blip>
          <a:srcRect b="0" l="0" r="0" t="0"/>
          <a:stretch/>
        </p:blipFill>
        <p:spPr>
          <a:xfrm>
            <a:off x="976929" y="-4109110"/>
            <a:ext cx="5119071" cy="2053413"/>
          </a:xfrm>
          <a:prstGeom prst="rect">
            <a:avLst/>
          </a:prstGeom>
          <a:noFill/>
          <a:ln>
            <a:noFill/>
          </a:ln>
        </p:spPr>
      </p:pic>
      <p:grpSp>
        <p:nvGrpSpPr>
          <p:cNvPr id="110" name="Google Shape;110;p15"/>
          <p:cNvGrpSpPr/>
          <p:nvPr/>
        </p:nvGrpSpPr>
        <p:grpSpPr>
          <a:xfrm>
            <a:off x="2347506" y="377943"/>
            <a:ext cx="8732492" cy="6188262"/>
            <a:chOff x="549879" y="849"/>
            <a:chExt cx="8732492" cy="6188262"/>
          </a:xfrm>
        </p:grpSpPr>
        <p:sp>
          <p:nvSpPr>
            <p:cNvPr id="111" name="Google Shape;111;p15"/>
            <p:cNvSpPr/>
            <p:nvPr/>
          </p:nvSpPr>
          <p:spPr>
            <a:xfrm rot="2562003">
              <a:off x="3475381" y="4347292"/>
              <a:ext cx="938124" cy="52734"/>
            </a:xfrm>
            <a:custGeom>
              <a:rect b="b" l="l" r="r" t="t"/>
              <a:pathLst>
                <a:path extrusionOk="0" h="120000" w="120000">
                  <a:moveTo>
                    <a:pt x="0" y="60000"/>
                  </a:moveTo>
                  <a:lnTo>
                    <a:pt x="120000" y="60000"/>
                  </a:lnTo>
                </a:path>
              </a:pathLst>
            </a:custGeom>
            <a:noFill/>
            <a:ln cap="flat" cmpd="sng" w="12700">
              <a:solidFill>
                <a:srgbClr val="345A99"/>
              </a:solidFill>
              <a:prstDash val="solid"/>
              <a:miter lim="800000"/>
              <a:headEnd len="sm" w="sm" type="none"/>
              <a:tailEnd len="sm" w="sm" type="none"/>
            </a:ln>
          </p:spPr>
        </p:sp>
        <p:sp>
          <p:nvSpPr>
            <p:cNvPr id="112" name="Google Shape;112;p15"/>
            <p:cNvSpPr/>
            <p:nvPr/>
          </p:nvSpPr>
          <p:spPr>
            <a:xfrm>
              <a:off x="3599722" y="3068613"/>
              <a:ext cx="1042905" cy="52734"/>
            </a:xfrm>
            <a:custGeom>
              <a:rect b="b" l="l" r="r" t="t"/>
              <a:pathLst>
                <a:path extrusionOk="0" h="120000" w="120000">
                  <a:moveTo>
                    <a:pt x="0" y="60000"/>
                  </a:moveTo>
                  <a:lnTo>
                    <a:pt x="120000" y="60000"/>
                  </a:lnTo>
                </a:path>
              </a:pathLst>
            </a:custGeom>
            <a:noFill/>
            <a:ln cap="flat" cmpd="sng" w="12700">
              <a:solidFill>
                <a:srgbClr val="345A99"/>
              </a:solidFill>
              <a:prstDash val="solid"/>
              <a:miter lim="800000"/>
              <a:headEnd len="sm" w="sm" type="none"/>
              <a:tailEnd len="sm" w="sm" type="none"/>
            </a:ln>
          </p:spPr>
        </p:sp>
        <p:sp>
          <p:nvSpPr>
            <p:cNvPr id="113" name="Google Shape;113;p15"/>
            <p:cNvSpPr/>
            <p:nvPr/>
          </p:nvSpPr>
          <p:spPr>
            <a:xfrm rot="-2562003">
              <a:off x="3475381" y="1789934"/>
              <a:ext cx="938124" cy="52734"/>
            </a:xfrm>
            <a:custGeom>
              <a:rect b="b" l="l" r="r" t="t"/>
              <a:pathLst>
                <a:path extrusionOk="0" h="120000" w="120000">
                  <a:moveTo>
                    <a:pt x="0" y="60000"/>
                  </a:moveTo>
                  <a:lnTo>
                    <a:pt x="120000" y="60000"/>
                  </a:lnTo>
                </a:path>
              </a:pathLst>
            </a:custGeom>
            <a:noFill/>
            <a:ln cap="flat" cmpd="sng" w="12700">
              <a:solidFill>
                <a:srgbClr val="345A99"/>
              </a:solidFill>
              <a:prstDash val="solid"/>
              <a:miter lim="800000"/>
              <a:headEnd len="sm" w="sm" type="none"/>
              <a:tailEnd len="sm" w="sm" type="none"/>
            </a:ln>
          </p:spPr>
        </p:sp>
        <p:sp>
          <p:nvSpPr>
            <p:cNvPr id="114" name="Google Shape;114;p15"/>
            <p:cNvSpPr/>
            <p:nvPr/>
          </p:nvSpPr>
          <p:spPr>
            <a:xfrm>
              <a:off x="549879" y="1491711"/>
              <a:ext cx="3378417" cy="3265189"/>
            </a:xfrm>
            <a:prstGeom prst="ellipse">
              <a:avLst/>
            </a:prstGeom>
            <a:blipFill rotWithShape="1">
              <a:blip r:embed="rId5">
                <a:alphaModFix/>
              </a:blip>
              <a:stretch>
                <a:fillRect b="0" l="-24995" r="-24994"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5"/>
            <p:cNvSpPr/>
            <p:nvPr/>
          </p:nvSpPr>
          <p:spPr>
            <a:xfrm>
              <a:off x="4052638" y="849"/>
              <a:ext cx="1784516" cy="17845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5"/>
            <p:cNvSpPr txBox="1"/>
            <p:nvPr/>
          </p:nvSpPr>
          <p:spPr>
            <a:xfrm>
              <a:off x="4313974" y="262185"/>
              <a:ext cx="1261844" cy="1261844"/>
            </a:xfrm>
            <a:prstGeom prst="rect">
              <a:avLst/>
            </a:prstGeom>
            <a:noFill/>
            <a:ln>
              <a:noFill/>
            </a:ln>
          </p:spPr>
          <p:txBody>
            <a:bodyPr anchorCtr="0" anchor="ctr" bIns="18400" lIns="18400" spcFirstLastPara="1" rIns="18400" wrap="square" tIns="18400">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1 out of 25</a:t>
              </a:r>
              <a:endParaRPr b="0" i="0" sz="1400" u="none" cap="none" strike="noStrike">
                <a:solidFill>
                  <a:srgbClr val="000000"/>
                </a:solidFill>
                <a:latin typeface="Arial"/>
                <a:ea typeface="Arial"/>
                <a:cs typeface="Arial"/>
                <a:sym typeface="Arial"/>
              </a:endParaRPr>
            </a:p>
          </p:txBody>
        </p:sp>
        <p:sp>
          <p:nvSpPr>
            <p:cNvPr id="117" name="Google Shape;117;p15"/>
            <p:cNvSpPr/>
            <p:nvPr/>
          </p:nvSpPr>
          <p:spPr>
            <a:xfrm>
              <a:off x="6015606" y="849"/>
              <a:ext cx="2676775" cy="178451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5"/>
            <p:cNvSpPr txBox="1"/>
            <p:nvPr/>
          </p:nvSpPr>
          <p:spPr>
            <a:xfrm>
              <a:off x="6015606" y="849"/>
              <a:ext cx="2676775" cy="1784516"/>
            </a:xfrm>
            <a:prstGeom prst="rect">
              <a:avLst/>
            </a:prstGeom>
            <a:noFill/>
            <a:ln>
              <a:noFill/>
            </a:ln>
          </p:spPr>
          <p:txBody>
            <a:bodyPr anchorCtr="0" anchor="ctr" bIns="0" lIns="0" spcFirstLastPara="1" rIns="0" wrap="square" tIns="0">
              <a:noAutofit/>
            </a:bodyPr>
            <a:lstStyle/>
            <a:p>
              <a:pPr indent="-298450" lvl="1" marL="285750" marR="0" rtl="0" algn="l">
                <a:lnSpc>
                  <a:spcPct val="90000"/>
                </a:lnSpc>
                <a:spcBef>
                  <a:spcPts val="0"/>
                </a:spcBef>
                <a:spcAft>
                  <a:spcPts val="0"/>
                </a:spcAft>
                <a:buClr>
                  <a:schemeClr val="dk1"/>
                </a:buClr>
                <a:buSzPts val="4700"/>
                <a:buFont typeface="Calibri"/>
                <a:buChar char="•"/>
              </a:pPr>
              <a:r>
                <a:rPr b="0" i="0" lang="en-US" sz="4700" u="none" cap="none" strike="noStrike">
                  <a:solidFill>
                    <a:schemeClr val="dk1"/>
                  </a:solidFill>
                  <a:latin typeface="Calibri"/>
                  <a:ea typeface="Calibri"/>
                  <a:cs typeface="Calibri"/>
                  <a:sym typeface="Calibri"/>
                </a:rPr>
                <a:t>HCAI</a:t>
              </a:r>
              <a:endParaRPr b="0" i="0" sz="1400" u="none" cap="none" strike="noStrike">
                <a:solidFill>
                  <a:srgbClr val="000000"/>
                </a:solidFill>
                <a:latin typeface="Arial"/>
                <a:ea typeface="Arial"/>
                <a:cs typeface="Arial"/>
                <a:sym typeface="Arial"/>
              </a:endParaRPr>
            </a:p>
          </p:txBody>
        </p:sp>
        <p:sp>
          <p:nvSpPr>
            <p:cNvPr id="119" name="Google Shape;119;p15"/>
            <p:cNvSpPr/>
            <p:nvPr/>
          </p:nvSpPr>
          <p:spPr>
            <a:xfrm>
              <a:off x="4642628" y="2202722"/>
              <a:ext cx="1784516" cy="17845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5"/>
            <p:cNvSpPr txBox="1"/>
            <p:nvPr/>
          </p:nvSpPr>
          <p:spPr>
            <a:xfrm>
              <a:off x="4903964" y="2464058"/>
              <a:ext cx="1261844" cy="1261844"/>
            </a:xfrm>
            <a:prstGeom prst="rect">
              <a:avLst/>
            </a:prstGeom>
            <a:noFill/>
            <a:ln>
              <a:noFill/>
            </a:ln>
          </p:spPr>
          <p:txBody>
            <a:bodyPr anchorCtr="0" anchor="ctr" bIns="18400" lIns="18400" spcFirstLastPara="1" rIns="18400" wrap="square" tIns="18400">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75,000</a:t>
              </a:r>
              <a:endParaRPr b="0" i="0" sz="1400" u="none" cap="none" strike="noStrike">
                <a:solidFill>
                  <a:srgbClr val="000000"/>
                </a:solidFill>
                <a:latin typeface="Arial"/>
                <a:ea typeface="Arial"/>
                <a:cs typeface="Arial"/>
                <a:sym typeface="Arial"/>
              </a:endParaRPr>
            </a:p>
          </p:txBody>
        </p:sp>
        <p:sp>
          <p:nvSpPr>
            <p:cNvPr id="121" name="Google Shape;121;p15"/>
            <p:cNvSpPr/>
            <p:nvPr/>
          </p:nvSpPr>
          <p:spPr>
            <a:xfrm>
              <a:off x="6605596" y="2202722"/>
              <a:ext cx="2676775" cy="178451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5"/>
            <p:cNvSpPr txBox="1"/>
            <p:nvPr/>
          </p:nvSpPr>
          <p:spPr>
            <a:xfrm>
              <a:off x="6605596" y="2202722"/>
              <a:ext cx="2676775" cy="1784516"/>
            </a:xfrm>
            <a:prstGeom prst="rect">
              <a:avLst/>
            </a:prstGeom>
            <a:noFill/>
            <a:ln>
              <a:noFill/>
            </a:ln>
          </p:spPr>
          <p:txBody>
            <a:bodyPr anchorCtr="0" anchor="ctr" bIns="0" lIns="0" spcFirstLastPara="1" rIns="0" wrap="square" tIns="0">
              <a:noAutofit/>
            </a:bodyPr>
            <a:lstStyle/>
            <a:p>
              <a:pPr indent="-298450" lvl="1" marL="285750" marR="0" rtl="0" algn="l">
                <a:lnSpc>
                  <a:spcPct val="90000"/>
                </a:lnSpc>
                <a:spcBef>
                  <a:spcPts val="0"/>
                </a:spcBef>
                <a:spcAft>
                  <a:spcPts val="0"/>
                </a:spcAft>
                <a:buClr>
                  <a:schemeClr val="dk1"/>
                </a:buClr>
                <a:buSzPts val="4700"/>
                <a:buFont typeface="Calibri"/>
                <a:buChar char="•"/>
              </a:pPr>
              <a:r>
                <a:rPr b="0" i="0" lang="en-US" sz="4700" u="none" cap="none" strike="noStrike">
                  <a:solidFill>
                    <a:schemeClr val="dk1"/>
                  </a:solidFill>
                  <a:latin typeface="Calibri"/>
                  <a:ea typeface="Calibri"/>
                  <a:cs typeface="Calibri"/>
                  <a:sym typeface="Calibri"/>
                </a:rPr>
                <a:t>Deaths</a:t>
              </a:r>
              <a:endParaRPr b="0" i="0" sz="1400" u="none" cap="none" strike="noStrike">
                <a:solidFill>
                  <a:srgbClr val="000000"/>
                </a:solidFill>
                <a:latin typeface="Arial"/>
                <a:ea typeface="Arial"/>
                <a:cs typeface="Arial"/>
                <a:sym typeface="Arial"/>
              </a:endParaRPr>
            </a:p>
          </p:txBody>
        </p:sp>
        <p:sp>
          <p:nvSpPr>
            <p:cNvPr id="123" name="Google Shape;123;p15"/>
            <p:cNvSpPr/>
            <p:nvPr/>
          </p:nvSpPr>
          <p:spPr>
            <a:xfrm>
              <a:off x="4052638" y="4404595"/>
              <a:ext cx="1784516" cy="17845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5"/>
            <p:cNvSpPr txBox="1"/>
            <p:nvPr/>
          </p:nvSpPr>
          <p:spPr>
            <a:xfrm>
              <a:off x="4313974" y="4665931"/>
              <a:ext cx="1261844" cy="1261844"/>
            </a:xfrm>
            <a:prstGeom prst="rect">
              <a:avLst/>
            </a:prstGeom>
            <a:noFill/>
            <a:ln>
              <a:noFill/>
            </a:ln>
          </p:spPr>
          <p:txBody>
            <a:bodyPr anchorCtr="0" anchor="ctr" bIns="18400" lIns="18400" spcFirstLastPara="1" rIns="18400" wrap="square" tIns="18400">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722,000</a:t>
              </a:r>
              <a:endParaRPr b="0" i="0" sz="1400" u="none" cap="none" strike="noStrike">
                <a:solidFill>
                  <a:srgbClr val="000000"/>
                </a:solidFill>
                <a:latin typeface="Arial"/>
                <a:ea typeface="Arial"/>
                <a:cs typeface="Arial"/>
                <a:sym typeface="Arial"/>
              </a:endParaRPr>
            </a:p>
          </p:txBody>
        </p:sp>
        <p:sp>
          <p:nvSpPr>
            <p:cNvPr id="125" name="Google Shape;125;p15"/>
            <p:cNvSpPr/>
            <p:nvPr/>
          </p:nvSpPr>
          <p:spPr>
            <a:xfrm>
              <a:off x="6015606" y="4404595"/>
              <a:ext cx="2676775" cy="178451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5"/>
            <p:cNvSpPr txBox="1"/>
            <p:nvPr/>
          </p:nvSpPr>
          <p:spPr>
            <a:xfrm>
              <a:off x="6015606" y="4404595"/>
              <a:ext cx="2676775" cy="1784516"/>
            </a:xfrm>
            <a:prstGeom prst="rect">
              <a:avLst/>
            </a:prstGeom>
            <a:noFill/>
            <a:ln>
              <a:noFill/>
            </a:ln>
          </p:spPr>
          <p:txBody>
            <a:bodyPr anchorCtr="0" anchor="ctr" bIns="0" lIns="0" spcFirstLastPara="1" rIns="0" wrap="square" tIns="0">
              <a:noAutofit/>
            </a:bodyPr>
            <a:lstStyle/>
            <a:p>
              <a:pPr indent="-298450" lvl="1" marL="285750" marR="0" rtl="0" algn="l">
                <a:lnSpc>
                  <a:spcPct val="90000"/>
                </a:lnSpc>
                <a:spcBef>
                  <a:spcPts val="0"/>
                </a:spcBef>
                <a:spcAft>
                  <a:spcPts val="0"/>
                </a:spcAft>
                <a:buClr>
                  <a:schemeClr val="dk1"/>
                </a:buClr>
                <a:buSzPts val="4700"/>
                <a:buFont typeface="Calibri"/>
                <a:buChar char="•"/>
              </a:pPr>
              <a:r>
                <a:rPr b="0" i="0" lang="en-US" sz="4700" u="none" cap="none" strike="noStrike">
                  <a:solidFill>
                    <a:schemeClr val="dk1"/>
                  </a:solidFill>
                  <a:latin typeface="Calibri"/>
                  <a:ea typeface="Calibri"/>
                  <a:cs typeface="Calibri"/>
                  <a:sym typeface="Calibri"/>
                </a:rPr>
                <a:t>Infections</a:t>
              </a:r>
              <a:endParaRPr b="0" i="0" sz="1400" u="none" cap="none" strike="noStrike">
                <a:solidFill>
                  <a:srgbClr val="000000"/>
                </a:solidFill>
                <a:latin typeface="Arial"/>
                <a:ea typeface="Arial"/>
                <a:cs typeface="Arial"/>
                <a:sym typeface="Arial"/>
              </a:endParaRPr>
            </a:p>
          </p:txBody>
        </p:sp>
      </p:grpSp>
      <p:sp>
        <p:nvSpPr>
          <p:cNvPr id="127" name="Google Shape;127;p15"/>
          <p:cNvSpPr txBox="1"/>
          <p:nvPr/>
        </p:nvSpPr>
        <p:spPr>
          <a:xfrm>
            <a:off x="8261200" y="6501025"/>
            <a:ext cx="3875700" cy="300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sng" cap="none" strike="noStrike">
                <a:solidFill>
                  <a:schemeClr val="hlink"/>
                </a:solidFill>
                <a:latin typeface="Calibri"/>
                <a:ea typeface="Calibri"/>
                <a:cs typeface="Calibri"/>
                <a:sym typeface="Calibri"/>
                <a:hlinkClick r:id="rId6"/>
              </a:rPr>
              <a:t>https://health.gov/hcq/prevent-hai.asp</a:t>
            </a:r>
            <a:endParaRPr b="0" i="0" sz="14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alpha val="29411"/>
          </a:schemeClr>
        </a:solidFill>
      </p:bgPr>
    </p:bg>
    <p:spTree>
      <p:nvGrpSpPr>
        <p:cNvPr id="132" name="Shape 132"/>
        <p:cNvGrpSpPr/>
        <p:nvPr/>
      </p:nvGrpSpPr>
      <p:grpSpPr>
        <a:xfrm>
          <a:off x="0" y="0"/>
          <a:ext cx="0" cy="0"/>
          <a:chOff x="0" y="0"/>
          <a:chExt cx="0" cy="0"/>
        </a:xfrm>
      </p:grpSpPr>
      <p:pic>
        <p:nvPicPr>
          <p:cNvPr descr="Image result for wasted money" id="133" name="Google Shape;133;p16"/>
          <p:cNvPicPr preferRelativeResize="0"/>
          <p:nvPr/>
        </p:nvPicPr>
        <p:blipFill rotWithShape="1">
          <a:blip r:embed="rId3">
            <a:alphaModFix/>
          </a:blip>
          <a:srcRect b="-1" l="10002" r="-1" t="0"/>
          <a:stretch/>
        </p:blipFill>
        <p:spPr>
          <a:xfrm>
            <a:off x="6083786" y="-168318"/>
            <a:ext cx="6261330" cy="3932313"/>
          </a:xfrm>
          <a:prstGeom prst="rect">
            <a:avLst/>
          </a:prstGeom>
          <a:noFill/>
          <a:ln>
            <a:noFill/>
          </a:ln>
        </p:spPr>
      </p:pic>
      <p:pic>
        <p:nvPicPr>
          <p:cNvPr descr="Image result for pneumonia" id="134" name="Google Shape;134;p16"/>
          <p:cNvPicPr preferRelativeResize="0"/>
          <p:nvPr/>
        </p:nvPicPr>
        <p:blipFill rotWithShape="1">
          <a:blip r:embed="rId4">
            <a:alphaModFix/>
          </a:blip>
          <a:srcRect b="20964" l="0" r="-1" t="18009"/>
          <a:stretch/>
        </p:blipFill>
        <p:spPr>
          <a:xfrm>
            <a:off x="6690191" y="1872756"/>
            <a:ext cx="5048520" cy="3397617"/>
          </a:xfrm>
          <a:prstGeom prst="rect">
            <a:avLst/>
          </a:prstGeom>
          <a:noFill/>
          <a:ln>
            <a:noFill/>
          </a:ln>
        </p:spPr>
      </p:pic>
      <p:pic>
        <p:nvPicPr>
          <p:cNvPr id="135" name="Google Shape;135;p16"/>
          <p:cNvPicPr preferRelativeResize="0"/>
          <p:nvPr/>
        </p:nvPicPr>
        <p:blipFill rotWithShape="1">
          <a:blip r:embed="rId5">
            <a:alphaModFix/>
          </a:blip>
          <a:srcRect b="0" l="-1310" r="1310" t="0"/>
          <a:stretch/>
        </p:blipFill>
        <p:spPr>
          <a:xfrm>
            <a:off x="0" y="0"/>
            <a:ext cx="12192000" cy="6858000"/>
          </a:xfrm>
          <a:prstGeom prst="rect">
            <a:avLst/>
          </a:prstGeom>
          <a:noFill/>
          <a:ln>
            <a:noFill/>
          </a:ln>
        </p:spPr>
      </p:pic>
      <p:sp>
        <p:nvSpPr>
          <p:cNvPr id="136" name="Google Shape;136;p16"/>
          <p:cNvSpPr txBox="1"/>
          <p:nvPr>
            <p:ph type="title"/>
          </p:nvPr>
        </p:nvSpPr>
        <p:spPr>
          <a:xfrm>
            <a:off x="348750" y="-137925"/>
            <a:ext cx="6568500" cy="2148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3000"/>
              <a:buFont typeface="Arial Black"/>
              <a:buNone/>
            </a:pPr>
            <a:r>
              <a:rPr lang="en-US" sz="3000">
                <a:solidFill>
                  <a:srgbClr val="000000"/>
                </a:solidFill>
                <a:latin typeface="Arial Black"/>
                <a:ea typeface="Arial Black"/>
                <a:cs typeface="Arial Black"/>
                <a:sym typeface="Arial Black"/>
              </a:rPr>
              <a:t>Results &amp; Health Outcomes</a:t>
            </a:r>
            <a:endParaRPr sz="3000"/>
          </a:p>
        </p:txBody>
      </p:sp>
      <p:sp>
        <p:nvSpPr>
          <p:cNvPr id="137" name="Google Shape;137;p16"/>
          <p:cNvSpPr txBox="1"/>
          <p:nvPr>
            <p:ph idx="1" type="body"/>
          </p:nvPr>
        </p:nvSpPr>
        <p:spPr>
          <a:xfrm>
            <a:off x="1061702" y="727993"/>
            <a:ext cx="4803637" cy="378883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2000"/>
              <a:buNone/>
            </a:pPr>
            <a:r>
              <a:rPr lang="en-US" sz="2000">
                <a:solidFill>
                  <a:srgbClr val="000000"/>
                </a:solidFill>
              </a:rPr>
              <a:t>Costing the U.S. health care system</a:t>
            </a:r>
            <a:endParaRPr/>
          </a:p>
          <a:p>
            <a:pPr indent="0" lvl="0" marL="0" rtl="0" algn="l">
              <a:lnSpc>
                <a:spcPct val="90000"/>
              </a:lnSpc>
              <a:spcBef>
                <a:spcPts val="1000"/>
              </a:spcBef>
              <a:spcAft>
                <a:spcPts val="0"/>
              </a:spcAft>
              <a:buClr>
                <a:srgbClr val="000000"/>
              </a:buClr>
              <a:buSzPts val="2000"/>
              <a:buNone/>
            </a:pPr>
            <a:r>
              <a:rPr lang="en-US" sz="2000">
                <a:solidFill>
                  <a:srgbClr val="000000"/>
                </a:solidFill>
              </a:rPr>
              <a:t> </a:t>
            </a:r>
            <a:r>
              <a:rPr b="1" lang="en-US" sz="2000">
                <a:solidFill>
                  <a:srgbClr val="000000"/>
                </a:solidFill>
              </a:rPr>
              <a:t>billions</a:t>
            </a:r>
            <a:r>
              <a:rPr lang="en-US" sz="2000">
                <a:solidFill>
                  <a:srgbClr val="000000"/>
                </a:solidFill>
              </a:rPr>
              <a:t> of dollars </a:t>
            </a:r>
            <a:endParaRPr/>
          </a:p>
          <a:p>
            <a:pPr indent="-101600" lvl="0" marL="228600" rtl="0" algn="l">
              <a:lnSpc>
                <a:spcPct val="90000"/>
              </a:lnSpc>
              <a:spcBef>
                <a:spcPts val="1000"/>
              </a:spcBef>
              <a:spcAft>
                <a:spcPts val="0"/>
              </a:spcAft>
              <a:buClr>
                <a:schemeClr val="dk1"/>
              </a:buClr>
              <a:buSzPts val="2000"/>
              <a:buNone/>
            </a:pPr>
            <a:r>
              <a:t/>
            </a:r>
            <a:endParaRPr sz="2000">
              <a:solidFill>
                <a:srgbClr val="000000"/>
              </a:solidFill>
            </a:endParaRPr>
          </a:p>
        </p:txBody>
      </p:sp>
      <p:sp>
        <p:nvSpPr>
          <p:cNvPr id="138" name="Google Shape;138;p16"/>
          <p:cNvSpPr txBox="1"/>
          <p:nvPr/>
        </p:nvSpPr>
        <p:spPr>
          <a:xfrm>
            <a:off x="523288" y="1366625"/>
            <a:ext cx="5448300" cy="63094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Calibri"/>
                <a:ea typeface="Calibri"/>
                <a:cs typeface="Calibri"/>
                <a:sym typeface="Calibri"/>
              </a:rPr>
              <a:t>$28 to $45 billion per year</a:t>
            </a:r>
            <a:endParaRPr b="0" i="0" sz="1400" u="none" cap="none" strike="noStrike">
              <a:solidFill>
                <a:srgbClr val="000000"/>
              </a:solidFill>
              <a:latin typeface="Arial"/>
              <a:ea typeface="Arial"/>
              <a:cs typeface="Arial"/>
              <a:sym typeface="Arial"/>
            </a:endParaRPr>
          </a:p>
        </p:txBody>
      </p:sp>
      <p:pic>
        <p:nvPicPr>
          <p:cNvPr id="139" name="Google Shape;139;p16"/>
          <p:cNvPicPr preferRelativeResize="0"/>
          <p:nvPr/>
        </p:nvPicPr>
        <p:blipFill rotWithShape="1">
          <a:blip r:embed="rId6">
            <a:alphaModFix/>
          </a:blip>
          <a:srcRect b="3819" l="12494" r="15021" t="1763"/>
          <a:stretch/>
        </p:blipFill>
        <p:spPr>
          <a:xfrm>
            <a:off x="256275" y="4516825"/>
            <a:ext cx="3581574" cy="2326376"/>
          </a:xfrm>
          <a:prstGeom prst="rect">
            <a:avLst/>
          </a:prstGeom>
          <a:noFill/>
          <a:ln>
            <a:noFill/>
          </a:ln>
        </p:spPr>
      </p:pic>
      <p:sp>
        <p:nvSpPr>
          <p:cNvPr id="140" name="Google Shape;140;p16"/>
          <p:cNvSpPr txBox="1"/>
          <p:nvPr/>
        </p:nvSpPr>
        <p:spPr>
          <a:xfrm>
            <a:off x="580043" y="2792814"/>
            <a:ext cx="5766954" cy="63094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Calibri"/>
                <a:ea typeface="Calibri"/>
                <a:cs typeface="Calibri"/>
                <a:sym typeface="Calibri"/>
              </a:rPr>
              <a:t>Pneumonia</a:t>
            </a:r>
            <a:endParaRPr b="0" i="0" sz="1400" u="none" cap="none" strike="noStrike">
              <a:solidFill>
                <a:srgbClr val="000000"/>
              </a:solidFill>
              <a:latin typeface="Arial"/>
              <a:ea typeface="Arial"/>
              <a:cs typeface="Arial"/>
              <a:sym typeface="Arial"/>
            </a:endParaRPr>
          </a:p>
        </p:txBody>
      </p:sp>
      <p:sp>
        <p:nvSpPr>
          <p:cNvPr id="141" name="Google Shape;141;p16"/>
          <p:cNvSpPr txBox="1"/>
          <p:nvPr/>
        </p:nvSpPr>
        <p:spPr>
          <a:xfrm>
            <a:off x="1064057" y="3423739"/>
            <a:ext cx="50484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Infection that inflames your lungs' air sacs (alveoli). The air sacs may fill up with fluid or pus, causing symptoms such as a cough, fever, chills and trouble breathing.</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flip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5" name="Shape 145"/>
        <p:cNvGrpSpPr/>
        <p:nvPr/>
      </p:nvGrpSpPr>
      <p:grpSpPr>
        <a:xfrm>
          <a:off x="0" y="0"/>
          <a:ext cx="0" cy="0"/>
          <a:chOff x="0" y="0"/>
          <a:chExt cx="0" cy="0"/>
        </a:xfrm>
      </p:grpSpPr>
      <p:sp>
        <p:nvSpPr>
          <p:cNvPr id="146" name="Google Shape;146;p17"/>
          <p:cNvSpPr/>
          <p:nvPr/>
        </p:nvSpPr>
        <p:spPr>
          <a:xfrm>
            <a:off x="0" y="0"/>
            <a:ext cx="12192000" cy="6858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17"/>
          <p:cNvSpPr/>
          <p:nvPr/>
        </p:nvSpPr>
        <p:spPr>
          <a:xfrm>
            <a:off x="960120" y="990600"/>
            <a:ext cx="10271760" cy="4305300"/>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235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 result for question blue" id="148" name="Google Shape;148;p17"/>
          <p:cNvPicPr preferRelativeResize="0"/>
          <p:nvPr/>
        </p:nvPicPr>
        <p:blipFill rotWithShape="1">
          <a:blip r:embed="rId3">
            <a:alphaModFix/>
          </a:blip>
          <a:srcRect b="7704" l="0" r="-1" t="0"/>
          <a:stretch/>
        </p:blipFill>
        <p:spPr>
          <a:xfrm>
            <a:off x="1281684" y="1309878"/>
            <a:ext cx="9628632" cy="3666744"/>
          </a:xfrm>
          <a:prstGeom prst="rect">
            <a:avLst/>
          </a:prstGeom>
          <a:noFill/>
          <a:ln>
            <a:noFill/>
          </a:ln>
        </p:spPr>
      </p:pic>
      <p:sp>
        <p:nvSpPr>
          <p:cNvPr id="149" name="Google Shape;149;p17"/>
          <p:cNvSpPr txBox="1"/>
          <p:nvPr>
            <p:ph type="title"/>
          </p:nvPr>
        </p:nvSpPr>
        <p:spPr>
          <a:xfrm>
            <a:off x="804257" y="2557773"/>
            <a:ext cx="9004761" cy="93662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Arial Black"/>
              <a:buNone/>
            </a:pPr>
            <a:r>
              <a:rPr b="1" lang="en-US" sz="3600">
                <a:solidFill>
                  <a:schemeClr val="lt1"/>
                </a:solidFill>
                <a:latin typeface="Arial Black"/>
                <a:ea typeface="Arial Black"/>
                <a:cs typeface="Arial Black"/>
                <a:sym typeface="Arial Black"/>
              </a:rPr>
              <a:t>How common is the problem </a:t>
            </a:r>
            <a:endParaRPr/>
          </a:p>
        </p:txBody>
      </p:sp>
    </p:spTree>
  </p:cSld>
  <p:clrMapOvr>
    <a:masterClrMapping/>
  </p:clrMapOvr>
  <mc:AlternateContent>
    <mc:Choice Requires="p14">
      <p:transition spd="slow">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4" name="Shape 154"/>
        <p:cNvGrpSpPr/>
        <p:nvPr/>
      </p:nvGrpSpPr>
      <p:grpSpPr>
        <a:xfrm>
          <a:off x="0" y="0"/>
          <a:ext cx="0" cy="0"/>
          <a:chOff x="0" y="0"/>
          <a:chExt cx="0" cy="0"/>
        </a:xfrm>
      </p:grpSpPr>
      <p:sp>
        <p:nvSpPr>
          <p:cNvPr id="155" name="Google Shape;15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Black"/>
              <a:buNone/>
            </a:pPr>
            <a:r>
              <a:rPr lang="en-US">
                <a:latin typeface="Arial Black"/>
                <a:ea typeface="Arial Black"/>
                <a:cs typeface="Arial Black"/>
                <a:sym typeface="Arial Black"/>
              </a:rPr>
              <a:t>Prevalence of Behavior</a:t>
            </a:r>
            <a:endParaRPr/>
          </a:p>
        </p:txBody>
      </p:sp>
      <p:grpSp>
        <p:nvGrpSpPr>
          <p:cNvPr id="156" name="Google Shape;156;p18"/>
          <p:cNvGrpSpPr/>
          <p:nvPr/>
        </p:nvGrpSpPr>
        <p:grpSpPr>
          <a:xfrm>
            <a:off x="1084328" y="1825625"/>
            <a:ext cx="10023342" cy="4351337"/>
            <a:chOff x="246128" y="0"/>
            <a:chExt cx="10023342" cy="4351337"/>
          </a:xfrm>
        </p:grpSpPr>
        <p:sp>
          <p:nvSpPr>
            <p:cNvPr id="157" name="Google Shape;157;p18"/>
            <p:cNvSpPr/>
            <p:nvPr/>
          </p:nvSpPr>
          <p:spPr>
            <a:xfrm rot="-300000">
              <a:off x="265199" y="1738873"/>
              <a:ext cx="9985200" cy="873591"/>
            </a:xfrm>
            <a:prstGeom prst="mathMinus">
              <a:avLst>
                <a:gd fmla="val 23520" name="adj1"/>
              </a:avLst>
            </a:prstGeom>
            <a:solidFill>
              <a:srgbClr val="ABBAD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8"/>
            <p:cNvSpPr/>
            <p:nvPr/>
          </p:nvSpPr>
          <p:spPr>
            <a:xfrm>
              <a:off x="1261872" y="217566"/>
              <a:ext cx="3154680" cy="1740535"/>
            </a:xfrm>
            <a:prstGeom prst="downArrow">
              <a:avLst>
                <a:gd fmla="val 50000" name="adj1"/>
                <a:gd fmla="val 50000"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8"/>
            <p:cNvSpPr/>
            <p:nvPr/>
          </p:nvSpPr>
          <p:spPr>
            <a:xfrm>
              <a:off x="5573268" y="0"/>
              <a:ext cx="3364992" cy="182756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8"/>
            <p:cNvSpPr txBox="1"/>
            <p:nvPr/>
          </p:nvSpPr>
          <p:spPr>
            <a:xfrm>
              <a:off x="5573268" y="0"/>
              <a:ext cx="3364992" cy="1827561"/>
            </a:xfrm>
            <a:prstGeom prst="rect">
              <a:avLst/>
            </a:prstGeom>
            <a:noFill/>
            <a:ln>
              <a:noFill/>
            </a:ln>
          </p:spPr>
          <p:txBody>
            <a:bodyPr anchorCtr="0" anchor="ctr" bIns="455150" lIns="455150" spcFirstLastPara="1" rIns="455150" wrap="square" tIns="455150">
              <a:noAutofit/>
            </a:bodyPr>
            <a:lstStyle/>
            <a:p>
              <a:pPr indent="0" lvl="0" marL="0" marR="0" rtl="0" algn="ctr">
                <a:lnSpc>
                  <a:spcPct val="90000"/>
                </a:lnSpc>
                <a:spcBef>
                  <a:spcPts val="0"/>
                </a:spcBef>
                <a:spcAft>
                  <a:spcPts val="0"/>
                </a:spcAft>
                <a:buClr>
                  <a:schemeClr val="dk1"/>
                </a:buClr>
                <a:buSzPts val="6400"/>
                <a:buFont typeface="Calibri"/>
                <a:buNone/>
              </a:pPr>
              <a:r>
                <a:rPr b="0" i="0" lang="en-US" sz="6400" u="none" cap="none" strike="noStrike">
                  <a:solidFill>
                    <a:schemeClr val="dk1"/>
                  </a:solidFill>
                  <a:latin typeface="Calibri"/>
                  <a:ea typeface="Calibri"/>
                  <a:cs typeface="Calibri"/>
                  <a:sym typeface="Calibri"/>
                </a:rPr>
                <a:t>40%</a:t>
              </a:r>
              <a:endParaRPr b="0" i="0" sz="1400" u="none" cap="none" strike="noStrike">
                <a:solidFill>
                  <a:srgbClr val="000000"/>
                </a:solidFill>
                <a:latin typeface="Arial"/>
                <a:ea typeface="Arial"/>
                <a:cs typeface="Arial"/>
                <a:sym typeface="Arial"/>
              </a:endParaRPr>
            </a:p>
          </p:txBody>
        </p:sp>
        <p:sp>
          <p:nvSpPr>
            <p:cNvPr id="161" name="Google Shape;161;p18"/>
            <p:cNvSpPr/>
            <p:nvPr/>
          </p:nvSpPr>
          <p:spPr>
            <a:xfrm>
              <a:off x="6099048" y="2393235"/>
              <a:ext cx="3154680" cy="1740535"/>
            </a:xfrm>
            <a:prstGeom prst="upArrow">
              <a:avLst>
                <a:gd fmla="val 50000" name="adj1"/>
                <a:gd fmla="val 50000"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8"/>
            <p:cNvSpPr/>
            <p:nvPr/>
          </p:nvSpPr>
          <p:spPr>
            <a:xfrm>
              <a:off x="1577340" y="2523776"/>
              <a:ext cx="3364992" cy="182756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8"/>
            <p:cNvSpPr txBox="1"/>
            <p:nvPr/>
          </p:nvSpPr>
          <p:spPr>
            <a:xfrm>
              <a:off x="1577340" y="2523776"/>
              <a:ext cx="3364992" cy="1827561"/>
            </a:xfrm>
            <a:prstGeom prst="rect">
              <a:avLst/>
            </a:prstGeom>
            <a:noFill/>
            <a:ln>
              <a:noFill/>
            </a:ln>
          </p:spPr>
          <p:txBody>
            <a:bodyPr anchorCtr="0" anchor="ctr" bIns="455150" lIns="455150" spcFirstLastPara="1" rIns="455150" wrap="square" tIns="455150">
              <a:noAutofit/>
            </a:bodyPr>
            <a:lstStyle/>
            <a:p>
              <a:pPr indent="0" lvl="0" marL="0" marR="0" rtl="0" algn="ctr">
                <a:lnSpc>
                  <a:spcPct val="90000"/>
                </a:lnSpc>
                <a:spcBef>
                  <a:spcPts val="0"/>
                </a:spcBef>
                <a:spcAft>
                  <a:spcPts val="0"/>
                </a:spcAft>
                <a:buClr>
                  <a:schemeClr val="dk1"/>
                </a:buClr>
                <a:buSzPts val="6400"/>
                <a:buFont typeface="Calibri"/>
                <a:buNone/>
              </a:pPr>
              <a:r>
                <a:rPr b="0" i="0" lang="en-US" sz="6400" u="none" cap="none" strike="noStrike">
                  <a:solidFill>
                    <a:schemeClr val="dk1"/>
                  </a:solidFill>
                  <a:latin typeface="Calibri"/>
                  <a:ea typeface="Calibri"/>
                  <a:cs typeface="Calibri"/>
                  <a:sym typeface="Calibri"/>
                </a:rPr>
                <a:t>60%</a:t>
              </a:r>
              <a:endParaRPr b="0" i="0" sz="1400" u="none" cap="none" strike="noStrike">
                <a:solidFill>
                  <a:srgbClr val="000000"/>
                </a:solidFill>
                <a:latin typeface="Arial"/>
                <a:ea typeface="Arial"/>
                <a:cs typeface="Arial"/>
                <a:sym typeface="Arial"/>
              </a:endParaRPr>
            </a:p>
          </p:txBody>
        </p:sp>
      </p:grpSp>
      <p:sp>
        <p:nvSpPr>
          <p:cNvPr id="164" name="Google Shape;164;p18"/>
          <p:cNvSpPr txBox="1"/>
          <p:nvPr/>
        </p:nvSpPr>
        <p:spPr>
          <a:xfrm>
            <a:off x="7003473" y="2919846"/>
            <a:ext cx="2576946" cy="63094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Calibri"/>
                <a:ea typeface="Calibri"/>
                <a:cs typeface="Calibri"/>
                <a:sym typeface="Calibri"/>
              </a:rPr>
              <a:t>Compliant</a:t>
            </a:r>
            <a:endParaRPr b="0" i="0" sz="1400" u="none" cap="none" strike="noStrike">
              <a:solidFill>
                <a:srgbClr val="000000"/>
              </a:solidFill>
              <a:latin typeface="Arial"/>
              <a:ea typeface="Arial"/>
              <a:cs typeface="Arial"/>
              <a:sym typeface="Arial"/>
            </a:endParaRPr>
          </a:p>
        </p:txBody>
      </p:sp>
      <p:sp>
        <p:nvSpPr>
          <p:cNvPr id="165" name="Google Shape;165;p18"/>
          <p:cNvSpPr txBox="1"/>
          <p:nvPr/>
        </p:nvSpPr>
        <p:spPr>
          <a:xfrm>
            <a:off x="2732809" y="5413664"/>
            <a:ext cx="2878282" cy="5539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Calibri"/>
                <a:ea typeface="Calibri"/>
                <a:cs typeface="Calibri"/>
                <a:sym typeface="Calibri"/>
              </a:rPr>
              <a:t>Non-compliant</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914400" rtl="0" algn="l">
              <a:lnSpc>
                <a:spcPct val="90000"/>
              </a:lnSpc>
              <a:spcBef>
                <a:spcPts val="0"/>
              </a:spcBef>
              <a:spcAft>
                <a:spcPts val="0"/>
              </a:spcAft>
              <a:buClr>
                <a:schemeClr val="dk1"/>
              </a:buClr>
              <a:buSzPts val="3000"/>
              <a:buFont typeface="Calibri"/>
              <a:buNone/>
            </a:pPr>
            <a:r>
              <a:rPr b="1" lang="en-US" sz="3000">
                <a:solidFill>
                  <a:srgbClr val="4A86E8"/>
                </a:solidFill>
                <a:highlight>
                  <a:srgbClr val="FFE599"/>
                </a:highlight>
                <a:latin typeface="Arial Black"/>
                <a:ea typeface="Arial Black"/>
                <a:cs typeface="Arial Black"/>
                <a:sym typeface="Arial Black"/>
              </a:rPr>
              <a:t>Difficulties of Change</a:t>
            </a:r>
            <a:r>
              <a:rPr b="1" lang="en-US" sz="3000">
                <a:highlight>
                  <a:srgbClr val="FFE599"/>
                </a:highlight>
                <a:latin typeface="Comfortaa"/>
                <a:ea typeface="Comfortaa"/>
                <a:cs typeface="Comfortaa"/>
                <a:sym typeface="Comfortaa"/>
              </a:rPr>
              <a:t> </a:t>
            </a:r>
            <a:br>
              <a:rPr b="1" lang="en-US" sz="3000">
                <a:latin typeface="Comic Sans MS"/>
                <a:ea typeface="Comic Sans MS"/>
                <a:cs typeface="Comic Sans MS"/>
                <a:sym typeface="Comic Sans MS"/>
              </a:rPr>
            </a:br>
            <a:endParaRPr b="1" sz="3000">
              <a:latin typeface="Comic Sans MS"/>
              <a:ea typeface="Comic Sans MS"/>
              <a:cs typeface="Comic Sans MS"/>
              <a:sym typeface="Comic Sans MS"/>
            </a:endParaRPr>
          </a:p>
        </p:txBody>
      </p:sp>
      <p:sp>
        <p:nvSpPr>
          <p:cNvPr id="171" name="Google Shape;171;p19"/>
          <p:cNvSpPr txBox="1"/>
          <p:nvPr>
            <p:ph idx="1" type="body"/>
          </p:nvPr>
        </p:nvSpPr>
        <p:spPr>
          <a:xfrm>
            <a:off x="838200" y="1690700"/>
            <a:ext cx="10515600" cy="4973700"/>
          </a:xfrm>
          <a:prstGeom prst="rect">
            <a:avLst/>
          </a:prstGeom>
          <a:noFill/>
          <a:ln>
            <a:noFill/>
          </a:ln>
          <a:effectLst>
            <a:outerShdw blurRad="57150" rotWithShape="0" algn="bl" dir="5400000" dist="19050">
              <a:srgbClr val="000000">
                <a:alpha val="49803"/>
              </a:srgbClr>
            </a:outerShdw>
          </a:effectLst>
        </p:spPr>
        <p:txBody>
          <a:bodyPr anchorCtr="0" anchor="t" bIns="45700" lIns="91425" spcFirstLastPara="1" rIns="91425" wrap="square" tIns="45700">
            <a:noAutofit/>
          </a:bodyPr>
          <a:lstStyle/>
          <a:p>
            <a:pPr indent="-317500" lvl="0" marL="457200" rtl="0" algn="l">
              <a:lnSpc>
                <a:spcPct val="200000"/>
              </a:lnSpc>
              <a:spcBef>
                <a:spcPts val="0"/>
              </a:spcBef>
              <a:spcAft>
                <a:spcPts val="0"/>
              </a:spcAft>
              <a:buSzPts val="1400"/>
              <a:buFont typeface="Comic Sans MS"/>
              <a:buChar char="●"/>
            </a:pPr>
            <a:r>
              <a:rPr lang="en-US" sz="1400">
                <a:highlight>
                  <a:srgbClr val="FFE599"/>
                </a:highlight>
                <a:latin typeface="Comic Sans MS"/>
                <a:ea typeface="Comic Sans MS"/>
                <a:cs typeface="Comic Sans MS"/>
                <a:sym typeface="Comic Sans MS"/>
              </a:rPr>
              <a:t>Barriers:</a:t>
            </a:r>
            <a:endParaRPr sz="1400">
              <a:highlight>
                <a:srgbClr val="FFE599"/>
              </a:highlight>
              <a:latin typeface="Comic Sans MS"/>
              <a:ea typeface="Comic Sans MS"/>
              <a:cs typeface="Comic Sans MS"/>
              <a:sym typeface="Comic Sans MS"/>
            </a:endParaRPr>
          </a:p>
          <a:p>
            <a:pPr indent="-317500" lvl="1" marL="914400" rtl="0" algn="l">
              <a:lnSpc>
                <a:spcPct val="200000"/>
              </a:lnSpc>
              <a:spcBef>
                <a:spcPts val="0"/>
              </a:spcBef>
              <a:spcAft>
                <a:spcPts val="0"/>
              </a:spcAft>
              <a:buSzPts val="1400"/>
              <a:buFont typeface="Comic Sans MS"/>
              <a:buChar char="○"/>
            </a:pPr>
            <a:r>
              <a:rPr lang="en-US" sz="1400">
                <a:latin typeface="Comic Sans MS"/>
                <a:ea typeface="Comic Sans MS"/>
                <a:cs typeface="Comic Sans MS"/>
                <a:sym typeface="Comic Sans MS"/>
              </a:rPr>
              <a:t> </a:t>
            </a:r>
            <a:r>
              <a:rPr lang="en-US" sz="1400">
                <a:solidFill>
                  <a:srgbClr val="000000"/>
                </a:solidFill>
                <a:highlight>
                  <a:srgbClr val="FFE599"/>
                </a:highlight>
                <a:latin typeface="Comic Sans MS"/>
                <a:ea typeface="Comic Sans MS"/>
                <a:cs typeface="Comic Sans MS"/>
                <a:sym typeface="Comic Sans MS"/>
              </a:rPr>
              <a:t>skin irritation caused by hand cleaning agents, inaccessible hand hygiene supplies, use of gloves, forgetfulness, lack of knowledge of guidelines, insufficient time, high workload and understaffing </a:t>
            </a:r>
            <a:endParaRPr sz="1400">
              <a:solidFill>
                <a:srgbClr val="000000"/>
              </a:solidFill>
              <a:highlight>
                <a:srgbClr val="FFE599"/>
              </a:highlight>
              <a:latin typeface="Comic Sans MS"/>
              <a:ea typeface="Comic Sans MS"/>
              <a:cs typeface="Comic Sans MS"/>
              <a:sym typeface="Comic Sans MS"/>
            </a:endParaRPr>
          </a:p>
          <a:p>
            <a:pPr indent="0" lvl="0" marL="0" rtl="0" algn="l">
              <a:lnSpc>
                <a:spcPct val="200000"/>
              </a:lnSpc>
              <a:spcBef>
                <a:spcPts val="0"/>
              </a:spcBef>
              <a:spcAft>
                <a:spcPts val="0"/>
              </a:spcAft>
              <a:buSzPts val="1800"/>
              <a:buNone/>
            </a:pPr>
            <a:r>
              <a:t/>
            </a:r>
            <a:endParaRPr sz="1400">
              <a:latin typeface="Comic Sans MS"/>
              <a:ea typeface="Comic Sans MS"/>
              <a:cs typeface="Comic Sans MS"/>
              <a:sym typeface="Comic Sans MS"/>
            </a:endParaRPr>
          </a:p>
          <a:p>
            <a:pPr indent="0" lvl="0" marL="0" rtl="0" algn="l">
              <a:lnSpc>
                <a:spcPct val="200000"/>
              </a:lnSpc>
              <a:spcBef>
                <a:spcPts val="0"/>
              </a:spcBef>
              <a:spcAft>
                <a:spcPts val="0"/>
              </a:spcAft>
              <a:buSzPts val="1800"/>
              <a:buNone/>
            </a:pPr>
            <a:r>
              <a:t/>
            </a:r>
            <a:endParaRPr sz="1400">
              <a:latin typeface="Comic Sans MS"/>
              <a:ea typeface="Comic Sans MS"/>
              <a:cs typeface="Comic Sans MS"/>
              <a:sym typeface="Comic Sans MS"/>
            </a:endParaRPr>
          </a:p>
          <a:p>
            <a:pPr indent="0" lvl="0" marL="0" rtl="0" algn="l">
              <a:lnSpc>
                <a:spcPct val="200000"/>
              </a:lnSpc>
              <a:spcBef>
                <a:spcPts val="0"/>
              </a:spcBef>
              <a:spcAft>
                <a:spcPts val="0"/>
              </a:spcAft>
              <a:buSzPts val="1800"/>
              <a:buNone/>
            </a:pPr>
            <a:r>
              <a:t/>
            </a:r>
            <a:endParaRPr sz="1400">
              <a:latin typeface="Comic Sans MS"/>
              <a:ea typeface="Comic Sans MS"/>
              <a:cs typeface="Comic Sans MS"/>
              <a:sym typeface="Comic Sans MS"/>
            </a:endParaRPr>
          </a:p>
          <a:p>
            <a:pPr indent="0" lvl="0" marL="0" rtl="0" algn="l">
              <a:lnSpc>
                <a:spcPct val="200000"/>
              </a:lnSpc>
              <a:spcBef>
                <a:spcPts val="0"/>
              </a:spcBef>
              <a:spcAft>
                <a:spcPts val="0"/>
              </a:spcAft>
              <a:buSzPts val="1800"/>
              <a:buNone/>
            </a:pPr>
            <a:r>
              <a:t/>
            </a:r>
            <a:endParaRPr sz="1400">
              <a:latin typeface="Comic Sans MS"/>
              <a:ea typeface="Comic Sans MS"/>
              <a:cs typeface="Comic Sans MS"/>
              <a:sym typeface="Comic Sans MS"/>
            </a:endParaRPr>
          </a:p>
          <a:p>
            <a:pPr indent="0" lvl="0" marL="0" rtl="0" algn="l">
              <a:lnSpc>
                <a:spcPct val="200000"/>
              </a:lnSpc>
              <a:spcBef>
                <a:spcPts val="0"/>
              </a:spcBef>
              <a:spcAft>
                <a:spcPts val="0"/>
              </a:spcAft>
              <a:buSzPts val="1800"/>
              <a:buNone/>
            </a:pPr>
            <a:r>
              <a:t/>
            </a:r>
            <a:endParaRPr sz="1400">
              <a:latin typeface="Comic Sans MS"/>
              <a:ea typeface="Comic Sans MS"/>
              <a:cs typeface="Comic Sans MS"/>
              <a:sym typeface="Comic Sans MS"/>
            </a:endParaRPr>
          </a:p>
          <a:p>
            <a:pPr indent="457200" lvl="0" marL="0" rtl="0" algn="l">
              <a:lnSpc>
                <a:spcPct val="200000"/>
              </a:lnSpc>
              <a:spcBef>
                <a:spcPts val="0"/>
              </a:spcBef>
              <a:spcAft>
                <a:spcPts val="0"/>
              </a:spcAft>
              <a:buSzPts val="1800"/>
              <a:buNone/>
            </a:pPr>
            <a:r>
              <a:rPr lang="en-US" sz="800" u="sng">
                <a:solidFill>
                  <a:srgbClr val="000000"/>
                </a:solidFill>
                <a:latin typeface="Comic Sans MS"/>
                <a:ea typeface="Comic Sans MS"/>
                <a:cs typeface="Comic Sans MS"/>
                <a:sym typeface="Comic Sans MS"/>
                <a:hlinkClick r:id="rId3"/>
              </a:rPr>
              <a:t>https://abcnews.go.com/Health/doctors-hand-hygiene-plummets-watched-study-finds/story?id=39737505</a:t>
            </a:r>
            <a:r>
              <a:rPr lang="en-US" sz="800">
                <a:solidFill>
                  <a:srgbClr val="000000"/>
                </a:solidFill>
                <a:latin typeface="Comic Sans MS"/>
                <a:ea typeface="Comic Sans MS"/>
                <a:cs typeface="Comic Sans MS"/>
                <a:sym typeface="Comic Sans MS"/>
              </a:rPr>
              <a:t>	</a:t>
            </a:r>
            <a:r>
              <a:rPr lang="en-US" sz="800">
                <a:latin typeface="Comic Sans MS"/>
                <a:ea typeface="Comic Sans MS"/>
                <a:cs typeface="Comic Sans MS"/>
                <a:sym typeface="Comic Sans MS"/>
              </a:rPr>
              <a:t>https://thefsforum.co.uk/events/breaking-down-the-barriers/</a:t>
            </a:r>
            <a:endParaRPr sz="800">
              <a:latin typeface="Comic Sans MS"/>
              <a:ea typeface="Comic Sans MS"/>
              <a:cs typeface="Comic Sans MS"/>
              <a:sym typeface="Comic Sans MS"/>
            </a:endParaRPr>
          </a:p>
          <a:p>
            <a:pPr indent="0" lvl="0" marL="0" rtl="0" algn="l">
              <a:lnSpc>
                <a:spcPct val="200000"/>
              </a:lnSpc>
              <a:spcBef>
                <a:spcPts val="0"/>
              </a:spcBef>
              <a:spcAft>
                <a:spcPts val="0"/>
              </a:spcAft>
              <a:buSzPts val="1800"/>
              <a:buNone/>
            </a:pPr>
            <a:r>
              <a:t/>
            </a:r>
            <a:endParaRPr sz="800">
              <a:latin typeface="Comic Sans MS"/>
              <a:ea typeface="Comic Sans MS"/>
              <a:cs typeface="Comic Sans MS"/>
              <a:sym typeface="Comic Sans MS"/>
            </a:endParaRPr>
          </a:p>
          <a:p>
            <a:pPr indent="-317500" lvl="0" marL="457200" rtl="0" algn="l">
              <a:lnSpc>
                <a:spcPct val="200000"/>
              </a:lnSpc>
              <a:spcBef>
                <a:spcPts val="0"/>
              </a:spcBef>
              <a:spcAft>
                <a:spcPts val="0"/>
              </a:spcAft>
              <a:buSzPts val="1400"/>
              <a:buFont typeface="Comic Sans MS"/>
              <a:buChar char="●"/>
            </a:pPr>
            <a:r>
              <a:rPr lang="en-US" sz="1400">
                <a:highlight>
                  <a:srgbClr val="FFE599"/>
                </a:highlight>
                <a:latin typeface="Comic Sans MS"/>
                <a:ea typeface="Comic Sans MS"/>
                <a:cs typeface="Comic Sans MS"/>
                <a:sym typeface="Comic Sans MS"/>
              </a:rPr>
              <a:t>41% out of 200 survey respondents listed “dispensers/sinks not in a convenient location” as a barrier </a:t>
            </a:r>
            <a:endParaRPr sz="1400">
              <a:highlight>
                <a:srgbClr val="FFE599"/>
              </a:highlight>
              <a:latin typeface="Comic Sans MS"/>
              <a:ea typeface="Comic Sans MS"/>
              <a:cs typeface="Comic Sans MS"/>
              <a:sym typeface="Comic Sans MS"/>
            </a:endParaRPr>
          </a:p>
          <a:p>
            <a:pPr indent="-317500" lvl="0" marL="457200" rtl="0" algn="l">
              <a:lnSpc>
                <a:spcPct val="200000"/>
              </a:lnSpc>
              <a:spcBef>
                <a:spcPts val="0"/>
              </a:spcBef>
              <a:spcAft>
                <a:spcPts val="0"/>
              </a:spcAft>
              <a:buSzPts val="1400"/>
              <a:buFont typeface="Comic Sans MS"/>
              <a:buChar char="●"/>
            </a:pPr>
            <a:r>
              <a:rPr lang="en-US" sz="1400">
                <a:highlight>
                  <a:srgbClr val="FFE599"/>
                </a:highlight>
                <a:latin typeface="Comic Sans MS"/>
                <a:ea typeface="Comic Sans MS"/>
                <a:cs typeface="Comic Sans MS"/>
                <a:sym typeface="Comic Sans MS"/>
              </a:rPr>
              <a:t>32% of respondents reported “products dry our hands” as barriers.</a:t>
            </a:r>
            <a:endParaRPr>
              <a:highlight>
                <a:srgbClr val="FFE599"/>
              </a:highlight>
              <a:latin typeface="Amatic SC"/>
              <a:ea typeface="Amatic SC"/>
              <a:cs typeface="Amatic SC"/>
              <a:sym typeface="Amatic SC"/>
            </a:endParaRPr>
          </a:p>
        </p:txBody>
      </p:sp>
      <p:pic>
        <p:nvPicPr>
          <p:cNvPr id="172" name="Google Shape;172;p19"/>
          <p:cNvPicPr preferRelativeResize="0"/>
          <p:nvPr/>
        </p:nvPicPr>
        <p:blipFill rotWithShape="1">
          <a:blip r:embed="rId4">
            <a:alphaModFix/>
          </a:blip>
          <a:srcRect b="0" l="0" r="0" t="0"/>
          <a:stretch/>
        </p:blipFill>
        <p:spPr>
          <a:xfrm>
            <a:off x="1371621" y="2943650"/>
            <a:ext cx="4776776" cy="2035775"/>
          </a:xfrm>
          <a:prstGeom prst="rect">
            <a:avLst/>
          </a:prstGeom>
          <a:noFill/>
          <a:ln>
            <a:noFill/>
          </a:ln>
        </p:spPr>
      </p:pic>
      <p:pic>
        <p:nvPicPr>
          <p:cNvPr id="173" name="Google Shape;173;p19"/>
          <p:cNvPicPr preferRelativeResize="0"/>
          <p:nvPr/>
        </p:nvPicPr>
        <p:blipFill rotWithShape="1">
          <a:blip r:embed="rId5">
            <a:alphaModFix/>
          </a:blip>
          <a:srcRect b="0" l="0" r="0" t="0"/>
          <a:stretch/>
        </p:blipFill>
        <p:spPr>
          <a:xfrm>
            <a:off x="6453575" y="2943650"/>
            <a:ext cx="4325625" cy="2035775"/>
          </a:xfrm>
          <a:prstGeom prst="rect">
            <a:avLst/>
          </a:prstGeom>
          <a:noFill/>
          <a:ln>
            <a:noFill/>
          </a:ln>
        </p:spPr>
      </p:pic>
      <p:sp>
        <p:nvSpPr>
          <p:cNvPr id="174" name="Google Shape;174;p19"/>
          <p:cNvSpPr txBox="1"/>
          <p:nvPr/>
        </p:nvSpPr>
        <p:spPr>
          <a:xfrm>
            <a:off x="105225" y="6475725"/>
            <a:ext cx="11874900" cy="130500"/>
          </a:xfrm>
          <a:prstGeom prst="rect">
            <a:avLst/>
          </a:prstGeom>
          <a:noFill/>
          <a:ln>
            <a:noFill/>
          </a:ln>
        </p:spPr>
        <p:txBody>
          <a:bodyPr anchorCtr="0" anchor="t" bIns="91425" lIns="91425" spcFirstLastPara="1" rIns="91425" wrap="square" tIns="91425">
            <a:noAutofit/>
          </a:bodyPr>
          <a:lstStyle/>
          <a:p>
            <a:pPr indent="0" lvl="0" marL="0" marR="0" rtl="0" algn="r">
              <a:lnSpc>
                <a:spcPct val="200000"/>
              </a:lnSpc>
              <a:spcBef>
                <a:spcPts val="0"/>
              </a:spcBef>
              <a:spcAft>
                <a:spcPts val="0"/>
              </a:spcAft>
              <a:buClr>
                <a:srgbClr val="000000"/>
              </a:buClr>
              <a:buSzPts val="1100"/>
              <a:buFont typeface="Arial"/>
              <a:buNone/>
            </a:pPr>
            <a:r>
              <a:rPr b="0" i="0" lang="en-US" sz="1100" u="none" cap="none" strike="noStrike">
                <a:solidFill>
                  <a:srgbClr val="333333"/>
                </a:solidFill>
                <a:highlight>
                  <a:schemeClr val="lt1"/>
                </a:highlight>
                <a:latin typeface="Arial"/>
                <a:ea typeface="Arial"/>
                <a:cs typeface="Arial"/>
                <a:sym typeface="Arial"/>
              </a:rPr>
              <a:t>Mitchell, A. (2017).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914400" rtl="0" algn="l">
              <a:lnSpc>
                <a:spcPct val="90000"/>
              </a:lnSpc>
              <a:spcBef>
                <a:spcPts val="0"/>
              </a:spcBef>
              <a:spcAft>
                <a:spcPts val="0"/>
              </a:spcAft>
              <a:buClr>
                <a:schemeClr val="dk1"/>
              </a:buClr>
              <a:buSzPts val="3000"/>
              <a:buFont typeface="Calibri"/>
              <a:buNone/>
            </a:pPr>
            <a:r>
              <a:rPr b="1" lang="en-US" sz="2400">
                <a:solidFill>
                  <a:srgbClr val="4A86E8"/>
                </a:solidFill>
                <a:highlight>
                  <a:srgbClr val="FFE599"/>
                </a:highlight>
                <a:latin typeface="Arial Black"/>
                <a:ea typeface="Arial Black"/>
                <a:cs typeface="Arial Black"/>
                <a:sym typeface="Arial Black"/>
              </a:rPr>
              <a:t>Difficulties of Change Continued...</a:t>
            </a:r>
            <a:r>
              <a:rPr b="1" lang="en-US" sz="3000">
                <a:highlight>
                  <a:srgbClr val="FFE599"/>
                </a:highlight>
                <a:latin typeface="Comfortaa"/>
                <a:ea typeface="Comfortaa"/>
                <a:cs typeface="Comfortaa"/>
                <a:sym typeface="Comfortaa"/>
              </a:rPr>
              <a:t> </a:t>
            </a:r>
            <a:br>
              <a:rPr b="1" lang="en-US" sz="3000">
                <a:latin typeface="Comic Sans MS"/>
                <a:ea typeface="Comic Sans MS"/>
                <a:cs typeface="Comic Sans MS"/>
                <a:sym typeface="Comic Sans MS"/>
              </a:rPr>
            </a:br>
            <a:endParaRPr b="1" sz="3000">
              <a:latin typeface="Comic Sans MS"/>
              <a:ea typeface="Comic Sans MS"/>
              <a:cs typeface="Comic Sans MS"/>
              <a:sym typeface="Comic Sans MS"/>
            </a:endParaRPr>
          </a:p>
        </p:txBody>
      </p:sp>
      <p:sp>
        <p:nvSpPr>
          <p:cNvPr id="180" name="Google Shape;180;p20"/>
          <p:cNvSpPr txBox="1"/>
          <p:nvPr>
            <p:ph idx="1" type="body"/>
          </p:nvPr>
        </p:nvSpPr>
        <p:spPr>
          <a:xfrm>
            <a:off x="838200" y="1181425"/>
            <a:ext cx="10515600" cy="4974300"/>
          </a:xfrm>
          <a:prstGeom prst="rect">
            <a:avLst/>
          </a:prstGeom>
          <a:noFill/>
          <a:ln>
            <a:noFill/>
          </a:ln>
          <a:effectLst>
            <a:outerShdw blurRad="57150" rotWithShape="0" algn="bl" dir="5400000" dist="19050">
              <a:srgbClr val="000000">
                <a:alpha val="49803"/>
              </a:srgbClr>
            </a:outerShdw>
          </a:effectLst>
        </p:spPr>
        <p:txBody>
          <a:bodyPr anchorCtr="0" anchor="t" bIns="45700" lIns="91425" spcFirstLastPara="1" rIns="91425" wrap="square" tIns="45700">
            <a:noAutofit/>
          </a:bodyPr>
          <a:lstStyle/>
          <a:p>
            <a:pPr indent="0" lvl="0" marL="914400" rtl="0" algn="l">
              <a:lnSpc>
                <a:spcPct val="200000"/>
              </a:lnSpc>
              <a:spcBef>
                <a:spcPts val="0"/>
              </a:spcBef>
              <a:spcAft>
                <a:spcPts val="0"/>
              </a:spcAft>
              <a:buNone/>
            </a:pPr>
            <a:r>
              <a:t/>
            </a:r>
            <a:endParaRPr sz="1400">
              <a:highlight>
                <a:srgbClr val="FFE599"/>
              </a:highlight>
              <a:latin typeface="Comic Sans MS"/>
              <a:ea typeface="Comic Sans MS"/>
              <a:cs typeface="Comic Sans MS"/>
              <a:sym typeface="Comic Sans MS"/>
            </a:endParaRPr>
          </a:p>
          <a:p>
            <a:pPr indent="-317500" lvl="0" marL="457200" rtl="0" algn="l">
              <a:lnSpc>
                <a:spcPct val="200000"/>
              </a:lnSpc>
              <a:spcBef>
                <a:spcPts val="0"/>
              </a:spcBef>
              <a:spcAft>
                <a:spcPts val="0"/>
              </a:spcAft>
              <a:buSzPts val="1400"/>
              <a:buFont typeface="Comic Sans MS"/>
              <a:buChar char="•"/>
            </a:pPr>
            <a:r>
              <a:rPr lang="en-US" sz="1400">
                <a:highlight>
                  <a:srgbClr val="FFE599"/>
                </a:highlight>
                <a:latin typeface="Comic Sans MS"/>
                <a:ea typeface="Comic Sans MS"/>
                <a:cs typeface="Comic Sans MS"/>
                <a:sym typeface="Comic Sans MS"/>
              </a:rPr>
              <a:t>Personal beliefs </a:t>
            </a:r>
            <a:endParaRPr sz="1400">
              <a:highlight>
                <a:srgbClr val="FFE599"/>
              </a:highlight>
              <a:latin typeface="Comic Sans MS"/>
              <a:ea typeface="Comic Sans MS"/>
              <a:cs typeface="Comic Sans MS"/>
              <a:sym typeface="Comic Sans MS"/>
            </a:endParaRPr>
          </a:p>
          <a:p>
            <a:pPr indent="-317500" lvl="1" marL="1371600" rtl="0" algn="l">
              <a:lnSpc>
                <a:spcPct val="200000"/>
              </a:lnSpc>
              <a:spcBef>
                <a:spcPts val="0"/>
              </a:spcBef>
              <a:spcAft>
                <a:spcPts val="0"/>
              </a:spcAft>
              <a:buSzPts val="1400"/>
              <a:buFont typeface="Comic Sans MS"/>
              <a:buChar char="•"/>
            </a:pPr>
            <a:r>
              <a:rPr lang="en-US" sz="1400">
                <a:highlight>
                  <a:srgbClr val="FFE599"/>
                </a:highlight>
                <a:latin typeface="Comic Sans MS"/>
                <a:ea typeface="Comic Sans MS"/>
                <a:cs typeface="Comic Sans MS"/>
                <a:sym typeface="Comic Sans MS"/>
              </a:rPr>
              <a:t>Religious Beliefs: Christians and Buddhist do not have specific hand hygiene indications stated in their rituals </a:t>
            </a:r>
            <a:endParaRPr sz="1400">
              <a:highlight>
                <a:srgbClr val="FFE599"/>
              </a:highlight>
              <a:latin typeface="Comic Sans MS"/>
              <a:ea typeface="Comic Sans MS"/>
              <a:cs typeface="Comic Sans MS"/>
              <a:sym typeface="Comic Sans MS"/>
            </a:endParaRPr>
          </a:p>
          <a:p>
            <a:pPr indent="0" lvl="0" marL="0" rtl="0" algn="l">
              <a:lnSpc>
                <a:spcPct val="200000"/>
              </a:lnSpc>
              <a:spcBef>
                <a:spcPts val="0"/>
              </a:spcBef>
              <a:spcAft>
                <a:spcPts val="0"/>
              </a:spcAft>
              <a:buNone/>
            </a:pPr>
            <a:r>
              <a:t/>
            </a:r>
            <a:endParaRPr sz="1400">
              <a:highlight>
                <a:srgbClr val="FFE599"/>
              </a:highlight>
              <a:latin typeface="Comic Sans MS"/>
              <a:ea typeface="Comic Sans MS"/>
              <a:cs typeface="Comic Sans MS"/>
              <a:sym typeface="Comic Sans MS"/>
            </a:endParaRPr>
          </a:p>
          <a:p>
            <a:pPr indent="0" lvl="0" marL="0" rtl="0" algn="l">
              <a:lnSpc>
                <a:spcPct val="200000"/>
              </a:lnSpc>
              <a:spcBef>
                <a:spcPts val="0"/>
              </a:spcBef>
              <a:spcAft>
                <a:spcPts val="0"/>
              </a:spcAft>
              <a:buNone/>
            </a:pPr>
            <a:r>
              <a:t/>
            </a:r>
            <a:endParaRPr sz="1400">
              <a:highlight>
                <a:srgbClr val="FFE599"/>
              </a:highlight>
              <a:latin typeface="Comic Sans MS"/>
              <a:ea typeface="Comic Sans MS"/>
              <a:cs typeface="Comic Sans MS"/>
              <a:sym typeface="Comic Sans MS"/>
            </a:endParaRPr>
          </a:p>
          <a:p>
            <a:pPr indent="0" lvl="0" marL="1828800" rtl="0" algn="l">
              <a:lnSpc>
                <a:spcPct val="200000"/>
              </a:lnSpc>
              <a:spcBef>
                <a:spcPts val="0"/>
              </a:spcBef>
              <a:spcAft>
                <a:spcPts val="0"/>
              </a:spcAft>
              <a:buNone/>
            </a:pPr>
            <a:r>
              <a:t/>
            </a:r>
            <a:endParaRPr sz="1400">
              <a:highlight>
                <a:srgbClr val="FFE599"/>
              </a:highlight>
              <a:latin typeface="Comic Sans MS"/>
              <a:ea typeface="Comic Sans MS"/>
              <a:cs typeface="Comic Sans MS"/>
              <a:sym typeface="Comic Sans MS"/>
            </a:endParaRPr>
          </a:p>
          <a:p>
            <a:pPr indent="0" lvl="0" marL="0" rtl="0" algn="l">
              <a:lnSpc>
                <a:spcPct val="200000"/>
              </a:lnSpc>
              <a:spcBef>
                <a:spcPts val="0"/>
              </a:spcBef>
              <a:spcAft>
                <a:spcPts val="0"/>
              </a:spcAft>
              <a:buNone/>
            </a:pPr>
            <a:r>
              <a:t/>
            </a:r>
            <a:endParaRPr sz="1400">
              <a:highlight>
                <a:srgbClr val="FFE599"/>
              </a:highlight>
              <a:latin typeface="Comic Sans MS"/>
              <a:ea typeface="Comic Sans MS"/>
              <a:cs typeface="Comic Sans MS"/>
              <a:sym typeface="Comic Sans MS"/>
            </a:endParaRPr>
          </a:p>
          <a:p>
            <a:pPr indent="457200" lvl="0" marL="2286000" rtl="0" algn="l">
              <a:lnSpc>
                <a:spcPct val="200000"/>
              </a:lnSpc>
              <a:spcBef>
                <a:spcPts val="0"/>
              </a:spcBef>
              <a:spcAft>
                <a:spcPts val="0"/>
              </a:spcAft>
              <a:buNone/>
            </a:pPr>
            <a:r>
              <a:rPr lang="en-US" sz="1000"/>
              <a:t>https://www.thoughtco.com/culture-hearths-and-cultural-diffusion-1434496</a:t>
            </a:r>
            <a:endParaRPr sz="1000">
              <a:highlight>
                <a:srgbClr val="FFE599"/>
              </a:highlight>
              <a:latin typeface="Comic Sans MS"/>
              <a:ea typeface="Comic Sans MS"/>
              <a:cs typeface="Comic Sans MS"/>
              <a:sym typeface="Comic Sans MS"/>
            </a:endParaRPr>
          </a:p>
          <a:p>
            <a:pPr indent="-317500" lvl="2" marL="1828800" rtl="0" algn="l">
              <a:lnSpc>
                <a:spcPct val="200000"/>
              </a:lnSpc>
              <a:spcBef>
                <a:spcPts val="0"/>
              </a:spcBef>
              <a:spcAft>
                <a:spcPts val="0"/>
              </a:spcAft>
              <a:buSzPts val="1400"/>
              <a:buFont typeface="Comic Sans MS"/>
              <a:buChar char="•"/>
            </a:pPr>
            <a:r>
              <a:rPr lang="en-US" sz="1400">
                <a:highlight>
                  <a:srgbClr val="FFE599"/>
                </a:highlight>
                <a:latin typeface="Comic Sans MS"/>
                <a:ea typeface="Comic Sans MS"/>
                <a:cs typeface="Comic Sans MS"/>
                <a:sym typeface="Comic Sans MS"/>
              </a:rPr>
              <a:t>Alcohol based hand rubs are prohibited in some relgions:</a:t>
            </a:r>
            <a:endParaRPr sz="1400">
              <a:highlight>
                <a:srgbClr val="FFE599"/>
              </a:highlight>
              <a:latin typeface="Comic Sans MS"/>
              <a:ea typeface="Comic Sans MS"/>
              <a:cs typeface="Comic Sans MS"/>
              <a:sym typeface="Comic Sans MS"/>
            </a:endParaRPr>
          </a:p>
          <a:p>
            <a:pPr indent="-317500" lvl="3" marL="2286000" rtl="0" algn="l">
              <a:lnSpc>
                <a:spcPct val="200000"/>
              </a:lnSpc>
              <a:spcBef>
                <a:spcPts val="0"/>
              </a:spcBef>
              <a:spcAft>
                <a:spcPts val="0"/>
              </a:spcAft>
              <a:buSzPts val="1400"/>
              <a:buFont typeface="Comic Sans MS"/>
              <a:buChar char="•"/>
            </a:pPr>
            <a:r>
              <a:rPr lang="en-US" sz="1400">
                <a:highlight>
                  <a:srgbClr val="FFE599"/>
                </a:highlight>
                <a:latin typeface="Comic Sans MS"/>
                <a:ea typeface="Comic Sans MS"/>
                <a:cs typeface="Comic Sans MS"/>
                <a:sym typeface="Comic Sans MS"/>
              </a:rPr>
              <a:t>Hinduism and Islam: causes mental impairment</a:t>
            </a:r>
            <a:endParaRPr sz="1400">
              <a:highlight>
                <a:srgbClr val="FFE599"/>
              </a:highlight>
              <a:latin typeface="Comic Sans MS"/>
              <a:ea typeface="Comic Sans MS"/>
              <a:cs typeface="Comic Sans MS"/>
              <a:sym typeface="Comic Sans MS"/>
            </a:endParaRPr>
          </a:p>
          <a:p>
            <a:pPr indent="-317500" lvl="3" marL="2286000" rtl="0" algn="l">
              <a:lnSpc>
                <a:spcPct val="200000"/>
              </a:lnSpc>
              <a:spcBef>
                <a:spcPts val="0"/>
              </a:spcBef>
              <a:spcAft>
                <a:spcPts val="0"/>
              </a:spcAft>
              <a:buSzPts val="1400"/>
              <a:buFont typeface="Comic Sans MS"/>
              <a:buChar char="•"/>
            </a:pPr>
            <a:r>
              <a:rPr lang="en-US" sz="1400">
                <a:highlight>
                  <a:srgbClr val="FFE599"/>
                </a:highlight>
                <a:latin typeface="Comic Sans MS"/>
                <a:ea typeface="Comic Sans MS"/>
                <a:cs typeface="Comic Sans MS"/>
                <a:sym typeface="Comic Sans MS"/>
              </a:rPr>
              <a:t>Sikhism: an offense requiring a penance </a:t>
            </a:r>
            <a:endParaRPr sz="1400">
              <a:highlight>
                <a:srgbClr val="FFE599"/>
              </a:highlight>
              <a:latin typeface="Comic Sans MS"/>
              <a:ea typeface="Comic Sans MS"/>
              <a:cs typeface="Comic Sans MS"/>
              <a:sym typeface="Comic Sans MS"/>
            </a:endParaRPr>
          </a:p>
          <a:p>
            <a:pPr indent="0" lvl="0" marL="2286000" rtl="0" algn="l">
              <a:lnSpc>
                <a:spcPct val="200000"/>
              </a:lnSpc>
              <a:spcBef>
                <a:spcPts val="0"/>
              </a:spcBef>
              <a:spcAft>
                <a:spcPts val="0"/>
              </a:spcAft>
              <a:buNone/>
            </a:pPr>
            <a:r>
              <a:rPr lang="en-US">
                <a:highlight>
                  <a:srgbClr val="FFE599"/>
                </a:highlight>
                <a:latin typeface="Comic Sans MS"/>
                <a:ea typeface="Comic Sans MS"/>
                <a:cs typeface="Comic Sans MS"/>
                <a:sym typeface="Comic Sans MS"/>
              </a:rPr>
              <a:t>														</a:t>
            </a:r>
            <a:r>
              <a:rPr lang="en-US" sz="1200">
                <a:highlight>
                  <a:srgbClr val="FFE599"/>
                </a:highlight>
                <a:latin typeface="Comic Sans MS"/>
                <a:ea typeface="Comic Sans MS"/>
                <a:cs typeface="Comic Sans MS"/>
                <a:sym typeface="Comic Sans MS"/>
              </a:rPr>
              <a:t>(WHO, 2009)</a:t>
            </a:r>
            <a:endParaRPr sz="1200">
              <a:highlight>
                <a:srgbClr val="FFE599"/>
              </a:highlight>
              <a:latin typeface="Comic Sans MS"/>
              <a:ea typeface="Comic Sans MS"/>
              <a:cs typeface="Comic Sans MS"/>
              <a:sym typeface="Comic Sans MS"/>
            </a:endParaRPr>
          </a:p>
        </p:txBody>
      </p:sp>
      <p:pic>
        <p:nvPicPr>
          <p:cNvPr id="181" name="Google Shape;181;p20"/>
          <p:cNvPicPr preferRelativeResize="0"/>
          <p:nvPr/>
        </p:nvPicPr>
        <p:blipFill>
          <a:blip r:embed="rId3">
            <a:alphaModFix/>
          </a:blip>
          <a:stretch>
            <a:fillRect/>
          </a:stretch>
        </p:blipFill>
        <p:spPr>
          <a:xfrm>
            <a:off x="3386875" y="2471175"/>
            <a:ext cx="4728524" cy="2069749"/>
          </a:xfrm>
          <a:prstGeom prst="rect">
            <a:avLst/>
          </a:prstGeom>
          <a:noFill/>
          <a:ln>
            <a:noFill/>
          </a:ln>
        </p:spPr>
      </p:pic>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765738" y="35537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solidFill>
                  <a:srgbClr val="1155CC"/>
                </a:solidFill>
                <a:highlight>
                  <a:srgbClr val="FFE599"/>
                </a:highlight>
                <a:latin typeface="Arial Black"/>
                <a:ea typeface="Arial Black"/>
                <a:cs typeface="Arial Black"/>
                <a:sym typeface="Arial Black"/>
              </a:rPr>
              <a:t>Intervention</a:t>
            </a:r>
            <a:endParaRPr>
              <a:solidFill>
                <a:srgbClr val="1155CC"/>
              </a:solidFill>
              <a:highlight>
                <a:srgbClr val="FFE599"/>
              </a:highlight>
              <a:latin typeface="Arial Black"/>
              <a:ea typeface="Arial Black"/>
              <a:cs typeface="Arial Black"/>
              <a:sym typeface="Arial Black"/>
            </a:endParaRPr>
          </a:p>
        </p:txBody>
      </p:sp>
      <p:sp>
        <p:nvSpPr>
          <p:cNvPr id="187" name="Google Shape;187;p21"/>
          <p:cNvSpPr txBox="1"/>
          <p:nvPr>
            <p:ph idx="1" type="body"/>
          </p:nvPr>
        </p:nvSpPr>
        <p:spPr>
          <a:xfrm>
            <a:off x="0" y="1681175"/>
            <a:ext cx="6546900" cy="823800"/>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rPr i="1" lang="en-US">
                <a:solidFill>
                  <a:srgbClr val="1155CC"/>
                </a:solidFill>
                <a:highlight>
                  <a:srgbClr val="FFE599"/>
                </a:highlight>
              </a:rPr>
              <a:t>WHO Save Lives: Clean Your Hands Campaign </a:t>
            </a:r>
            <a:endParaRPr i="1">
              <a:solidFill>
                <a:srgbClr val="1155CC"/>
              </a:solidFill>
              <a:highlight>
                <a:srgbClr val="FFE599"/>
              </a:highlight>
            </a:endParaRPr>
          </a:p>
        </p:txBody>
      </p:sp>
      <p:pic>
        <p:nvPicPr>
          <p:cNvPr id="188" name="Google Shape;188;p21"/>
          <p:cNvPicPr preferRelativeResize="0"/>
          <p:nvPr/>
        </p:nvPicPr>
        <p:blipFill rotWithShape="1">
          <a:blip r:embed="rId3">
            <a:alphaModFix/>
          </a:blip>
          <a:srcRect b="0" l="0" r="0" t="0"/>
          <a:stretch/>
        </p:blipFill>
        <p:spPr>
          <a:xfrm>
            <a:off x="6288050" y="1222025"/>
            <a:ext cx="5295325" cy="5295325"/>
          </a:xfrm>
          <a:prstGeom prst="rect">
            <a:avLst/>
          </a:prstGeom>
          <a:noFill/>
          <a:ln>
            <a:noFill/>
          </a:ln>
        </p:spPr>
      </p:pic>
      <p:sp>
        <p:nvSpPr>
          <p:cNvPr id="189" name="Google Shape;189;p21"/>
          <p:cNvSpPr txBox="1"/>
          <p:nvPr>
            <p:ph idx="2" type="body"/>
          </p:nvPr>
        </p:nvSpPr>
        <p:spPr>
          <a:xfrm>
            <a:off x="237001" y="2505075"/>
            <a:ext cx="5760600" cy="36846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rgbClr val="1155CC"/>
              </a:buClr>
              <a:buSzPts val="1800"/>
              <a:buChar char="•"/>
            </a:pPr>
            <a:r>
              <a:rPr b="1" i="1" lang="en-US" sz="2400">
                <a:solidFill>
                  <a:srgbClr val="1155CC"/>
                </a:solidFill>
                <a:highlight>
                  <a:srgbClr val="FFE599"/>
                </a:highlight>
              </a:rPr>
              <a:t>Purpose</a:t>
            </a:r>
            <a:r>
              <a:rPr i="1" lang="en-US" sz="2400">
                <a:solidFill>
                  <a:srgbClr val="1155CC"/>
                </a:solidFill>
                <a:highlight>
                  <a:srgbClr val="FFE599"/>
                </a:highlight>
              </a:rPr>
              <a:t>: Bring awareness to our society by having healthcare facilities and professionals practice hand hygiene skills.</a:t>
            </a:r>
            <a:r>
              <a:rPr lang="en-US">
                <a:solidFill>
                  <a:srgbClr val="1155CC"/>
                </a:solidFill>
                <a:highlight>
                  <a:srgbClr val="FFE599"/>
                </a:highlight>
              </a:rPr>
              <a:t> </a:t>
            </a:r>
            <a:endParaRPr>
              <a:solidFill>
                <a:srgbClr val="1155CC"/>
              </a:solidFill>
              <a:highlight>
                <a:srgbClr val="FFE599"/>
              </a:highlight>
            </a:endParaRPr>
          </a:p>
          <a:p>
            <a:pPr indent="0" lvl="0" marL="45720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Clr>
                <a:srgbClr val="1155CC"/>
              </a:buClr>
              <a:buSzPts val="1800"/>
              <a:buChar char="●"/>
            </a:pPr>
            <a:r>
              <a:rPr lang="en-US">
                <a:solidFill>
                  <a:srgbClr val="1155CC"/>
                </a:solidFill>
                <a:highlight>
                  <a:srgbClr val="FFE599"/>
                </a:highlight>
              </a:rPr>
              <a:t>*</a:t>
            </a:r>
            <a:r>
              <a:rPr lang="en-US" sz="2400">
                <a:solidFill>
                  <a:srgbClr val="1155CC"/>
                </a:solidFill>
                <a:highlight>
                  <a:srgbClr val="FFE599"/>
                </a:highlight>
              </a:rPr>
              <a:t>Roughly 10 million healthcare workers are committing themselves to better their hand hygiene towards patient care. </a:t>
            </a:r>
            <a:endParaRPr sz="2400">
              <a:solidFill>
                <a:srgbClr val="1155CC"/>
              </a:solidFill>
              <a:highlight>
                <a:srgbClr val="FFE599"/>
              </a:highlight>
            </a:endParaRPr>
          </a:p>
        </p:txBody>
      </p:sp>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