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aleway"/>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bold.fntdata"/><Relationship Id="rId14" Type="http://schemas.openxmlformats.org/officeDocument/2006/relationships/font" Target="fonts/Raleway-regular.fntdata"/><Relationship Id="rId17" Type="http://schemas.openxmlformats.org/officeDocument/2006/relationships/font" Target="fonts/Raleway-boldItalic.fntdata"/><Relationship Id="rId16" Type="http://schemas.openxmlformats.org/officeDocument/2006/relationships/font" Target="fonts/Raleway-italic.fntdata"/><Relationship Id="rId5" Type="http://schemas.openxmlformats.org/officeDocument/2006/relationships/notesMaster" Target="notesMasters/notesMaster1.xml"/><Relationship Id="rId19" Type="http://schemas.openxmlformats.org/officeDocument/2006/relationships/font" Target="fonts/Lato-bold.fntdata"/><Relationship Id="rId6" Type="http://schemas.openxmlformats.org/officeDocument/2006/relationships/slide" Target="slides/slide1.xml"/><Relationship Id="rId18"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a91440ebb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a91440ebb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a91440ebb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a91440ebb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a91440ebb6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a91440ebb6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a91440ebb6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a91440ebb6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a91440ebb6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a91440ebb6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a91440ebb6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a91440ebb6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a91440ebb6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a91440ebb6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284075" y="2078875"/>
            <a:ext cx="8478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atin typeface="Arial"/>
                <a:ea typeface="Arial"/>
                <a:cs typeface="Arial"/>
                <a:sym typeface="Arial"/>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cisa.gov/news-events/news/avoiding-social-engineering-and-phishing-attacks" TargetMode="External"/><Relationship Id="rId4" Type="http://schemas.openxmlformats.org/officeDocument/2006/relationships/hyperlink" Target="https://www.thesslstore.com/blog/social-engineering-statistics/" TargetMode="External"/><Relationship Id="rId5" Type="http://schemas.openxmlformats.org/officeDocument/2006/relationships/hyperlink" Target="https://www.phishfirewall.com/post/top-5-cognitive-biases-used-by-social-engineers" TargetMode="External"/><Relationship Id="rId6" Type="http://schemas.openxmlformats.org/officeDocument/2006/relationships/hyperlink" Target="https://gatefy.com/blog/real-and-famous-cases-social-engineering-attack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Cybersecurity and Social Engineering</a:t>
            </a:r>
            <a:endParaRPr/>
          </a:p>
        </p:txBody>
      </p:sp>
      <p:sp>
        <p:nvSpPr>
          <p:cNvPr id="87" name="Google Shape;87;p13"/>
          <p:cNvSpPr txBox="1"/>
          <p:nvPr>
            <p:ph idx="1" type="subTitle"/>
          </p:nvPr>
        </p:nvSpPr>
        <p:spPr>
          <a:xfrm>
            <a:off x="852250" y="2834125"/>
            <a:ext cx="7980000" cy="1482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Solen Grossman</a:t>
            </a:r>
            <a:endParaRPr/>
          </a:p>
          <a:p>
            <a:pPr indent="0" lvl="0" marL="0" rtl="0" algn="l">
              <a:spcBef>
                <a:spcPts val="0"/>
              </a:spcBef>
              <a:spcAft>
                <a:spcPts val="0"/>
              </a:spcAft>
              <a:buNone/>
            </a:pPr>
            <a:r>
              <a:rPr lang="en"/>
              <a:t>CYSE 201S: Cybersecurity and the Social Sciences</a:t>
            </a:r>
            <a:endParaRPr/>
          </a:p>
          <a:p>
            <a:pPr indent="0" lvl="0" marL="0" rtl="0" algn="l">
              <a:spcBef>
                <a:spcPts val="0"/>
              </a:spcBef>
              <a:spcAft>
                <a:spcPts val="0"/>
              </a:spcAft>
              <a:buNone/>
            </a:pPr>
            <a:r>
              <a:rPr lang="en"/>
              <a:t>Diwakar Yalpi</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678875" y="65280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 to Social Engineering</a:t>
            </a:r>
            <a:endParaRPr/>
          </a:p>
        </p:txBody>
      </p:sp>
      <p:sp>
        <p:nvSpPr>
          <p:cNvPr id="93" name="Google Shape;93;p14"/>
          <p:cNvSpPr txBox="1"/>
          <p:nvPr>
            <p:ph idx="1" type="body"/>
          </p:nvPr>
        </p:nvSpPr>
        <p:spPr>
          <a:xfrm>
            <a:off x="284075" y="1441200"/>
            <a:ext cx="8478300" cy="22611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When you’re using the internet, one common risk you may face is an email with a suspicious link, or a person alerting you about malicious software or an accounting error on your bank account. These are both examples of social engineering. This presentation will go over the core concepts of social engineering, its psychological and sociological impacts, some case studies of social engineering, and mitigating techniques to prevent becoming another case study.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727650" y="6439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Core Concept</a:t>
            </a:r>
            <a:endParaRPr/>
          </a:p>
        </p:txBody>
      </p:sp>
      <p:sp>
        <p:nvSpPr>
          <p:cNvPr id="99" name="Google Shape;99;p15"/>
          <p:cNvSpPr txBox="1"/>
          <p:nvPr>
            <p:ph idx="1" type="body"/>
          </p:nvPr>
        </p:nvSpPr>
        <p:spPr>
          <a:xfrm>
            <a:off x="319600" y="1251750"/>
            <a:ext cx="8504700" cy="38532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According to National Institute of Standards and Technology (NIST), </a:t>
            </a:r>
            <a:r>
              <a:rPr b="1" lang="en"/>
              <a:t>Social Engineering</a:t>
            </a:r>
            <a:r>
              <a:rPr lang="en"/>
              <a:t> is “An attempt to trick someone into revealing information (e.g., a password) that can be used to attack systems or networks.” </a:t>
            </a:r>
            <a:endParaRPr/>
          </a:p>
          <a:p>
            <a:pPr indent="0" lvl="0" marL="0" rtl="0" algn="l">
              <a:spcBef>
                <a:spcPts val="1200"/>
              </a:spcBef>
              <a:spcAft>
                <a:spcPts val="0"/>
              </a:spcAft>
              <a:buNone/>
            </a:pPr>
            <a:r>
              <a:rPr lang="en"/>
              <a:t>There are multiple kinds of Social Engineering:</a:t>
            </a:r>
            <a:endParaRPr/>
          </a:p>
          <a:p>
            <a:pPr indent="-297497" lvl="0" marL="457200" marR="0" rtl="0" algn="l">
              <a:lnSpc>
                <a:spcPct val="115000"/>
              </a:lnSpc>
              <a:spcBef>
                <a:spcPts val="1200"/>
              </a:spcBef>
              <a:spcAft>
                <a:spcPts val="0"/>
              </a:spcAft>
              <a:buSzPct val="100000"/>
              <a:buChar char="●"/>
            </a:pPr>
            <a:r>
              <a:rPr b="1" lang="en" sz="1400"/>
              <a:t>Phishing:</a:t>
            </a:r>
            <a:r>
              <a:rPr lang="en" sz="1400"/>
              <a:t> Deceptive emails.</a:t>
            </a:r>
            <a:endParaRPr sz="1400"/>
          </a:p>
          <a:p>
            <a:pPr indent="-297497" lvl="0" marL="457200" marR="0" rtl="0" algn="l">
              <a:lnSpc>
                <a:spcPct val="115000"/>
              </a:lnSpc>
              <a:spcBef>
                <a:spcPts val="0"/>
              </a:spcBef>
              <a:spcAft>
                <a:spcPts val="0"/>
              </a:spcAft>
              <a:buSzPct val="100000"/>
              <a:buChar char="●"/>
            </a:pPr>
            <a:r>
              <a:rPr b="1" lang="en" sz="1400"/>
              <a:t>Spear Phishing:</a:t>
            </a:r>
            <a:r>
              <a:rPr lang="en" sz="1400"/>
              <a:t> Targeted emails.</a:t>
            </a:r>
            <a:endParaRPr sz="1400"/>
          </a:p>
          <a:p>
            <a:pPr indent="-297497" lvl="0" marL="457200" marR="0" rtl="0" algn="l">
              <a:lnSpc>
                <a:spcPct val="115000"/>
              </a:lnSpc>
              <a:spcBef>
                <a:spcPts val="0"/>
              </a:spcBef>
              <a:spcAft>
                <a:spcPts val="0"/>
              </a:spcAft>
              <a:buSzPct val="100000"/>
              <a:buChar char="●"/>
            </a:pPr>
            <a:r>
              <a:rPr b="1" lang="en" sz="1400"/>
              <a:t>Whaling:</a:t>
            </a:r>
            <a:r>
              <a:rPr lang="en" sz="1400"/>
              <a:t> Targeting executives.</a:t>
            </a:r>
            <a:endParaRPr sz="1400"/>
          </a:p>
          <a:p>
            <a:pPr indent="-297497" lvl="0" marL="457200" marR="0" rtl="0" algn="l">
              <a:lnSpc>
                <a:spcPct val="115000"/>
              </a:lnSpc>
              <a:spcBef>
                <a:spcPts val="0"/>
              </a:spcBef>
              <a:spcAft>
                <a:spcPts val="0"/>
              </a:spcAft>
              <a:buSzPct val="100000"/>
              <a:buChar char="●"/>
            </a:pPr>
            <a:r>
              <a:rPr b="1" lang="en" sz="1400"/>
              <a:t>Vishing:</a:t>
            </a:r>
            <a:r>
              <a:rPr lang="en" sz="1400"/>
              <a:t> Voice calls.</a:t>
            </a:r>
            <a:endParaRPr sz="1400"/>
          </a:p>
          <a:p>
            <a:pPr indent="-297497" lvl="0" marL="457200" marR="0" rtl="0" algn="l">
              <a:lnSpc>
                <a:spcPct val="115000"/>
              </a:lnSpc>
              <a:spcBef>
                <a:spcPts val="0"/>
              </a:spcBef>
              <a:spcAft>
                <a:spcPts val="0"/>
              </a:spcAft>
              <a:buSzPct val="100000"/>
              <a:buChar char="●"/>
            </a:pPr>
            <a:r>
              <a:rPr b="1" lang="en" sz="1400"/>
              <a:t>Smishing:</a:t>
            </a:r>
            <a:r>
              <a:rPr lang="en" sz="1400"/>
              <a:t> Text messages.</a:t>
            </a:r>
            <a:endParaRPr sz="1400"/>
          </a:p>
          <a:p>
            <a:pPr indent="-297497" lvl="0" marL="457200" marR="0" rtl="0" algn="l">
              <a:lnSpc>
                <a:spcPct val="115000"/>
              </a:lnSpc>
              <a:spcBef>
                <a:spcPts val="0"/>
              </a:spcBef>
              <a:spcAft>
                <a:spcPts val="0"/>
              </a:spcAft>
              <a:buSzPct val="100000"/>
              <a:buChar char="●"/>
            </a:pPr>
            <a:r>
              <a:rPr b="1" lang="en" sz="1400"/>
              <a:t>Pretexting:</a:t>
            </a:r>
            <a:r>
              <a:rPr lang="en" sz="1400"/>
              <a:t> Creating a false scenario/identity.</a:t>
            </a:r>
            <a:endParaRPr sz="1400"/>
          </a:p>
          <a:p>
            <a:pPr indent="-297497" lvl="0" marL="457200" marR="0" rtl="0" algn="l">
              <a:lnSpc>
                <a:spcPct val="115000"/>
              </a:lnSpc>
              <a:spcBef>
                <a:spcPts val="0"/>
              </a:spcBef>
              <a:spcAft>
                <a:spcPts val="0"/>
              </a:spcAft>
              <a:buSzPct val="100000"/>
              <a:buChar char="●"/>
            </a:pPr>
            <a:r>
              <a:rPr b="1" lang="en" sz="1400"/>
              <a:t>Tailgating:</a:t>
            </a:r>
            <a:r>
              <a:rPr lang="en" sz="1400"/>
              <a:t> Physically following someone.</a:t>
            </a:r>
            <a:endParaRPr sz="1400"/>
          </a:p>
          <a:p>
            <a:pPr indent="-297497" lvl="0" marL="457200" marR="0" rtl="0" algn="l">
              <a:lnSpc>
                <a:spcPct val="115000"/>
              </a:lnSpc>
              <a:spcBef>
                <a:spcPts val="0"/>
              </a:spcBef>
              <a:spcAft>
                <a:spcPts val="0"/>
              </a:spcAft>
              <a:buSzPct val="100000"/>
              <a:buChar char="●"/>
            </a:pPr>
            <a:r>
              <a:rPr b="1" lang="en" sz="1400"/>
              <a:t>Quid Pro Quo:</a:t>
            </a:r>
            <a:r>
              <a:rPr lang="en" sz="1400"/>
              <a:t> Offering a service in exchange for information.</a:t>
            </a:r>
            <a:endParaRPr sz="1400"/>
          </a:p>
          <a:p>
            <a:pPr indent="-297497" lvl="0" marL="457200" marR="0" rtl="0" algn="l">
              <a:lnSpc>
                <a:spcPct val="115000"/>
              </a:lnSpc>
              <a:spcBef>
                <a:spcPts val="0"/>
              </a:spcBef>
              <a:spcAft>
                <a:spcPts val="0"/>
              </a:spcAft>
              <a:buSzPct val="100000"/>
              <a:buChar char="●"/>
            </a:pPr>
            <a:r>
              <a:rPr b="1" lang="en" sz="1400"/>
              <a:t>Deep Fakes:</a:t>
            </a:r>
            <a:r>
              <a:rPr lang="en" sz="1400"/>
              <a:t> Using AI to create convincing fake media.</a:t>
            </a:r>
            <a:endParaRPr sz="1400"/>
          </a:p>
          <a:p>
            <a:pPr indent="0" lvl="0" marL="0" rtl="0" algn="l">
              <a:spcBef>
                <a:spcPts val="1200"/>
              </a:spcBef>
              <a:spcAft>
                <a:spcPts val="0"/>
              </a:spcAft>
              <a:buNone/>
            </a:pPr>
            <a:r>
              <a:rPr lang="en"/>
              <a:t>Ramifications of Social Engineering</a:t>
            </a:r>
            <a:endParaRPr/>
          </a:p>
          <a:p>
            <a:pPr indent="-299466" lvl="0" marL="457200" rtl="0" algn="l">
              <a:spcBef>
                <a:spcPts val="1200"/>
              </a:spcBef>
              <a:spcAft>
                <a:spcPts val="0"/>
              </a:spcAft>
              <a:buSzPct val="100000"/>
              <a:buChar char="●"/>
            </a:pPr>
            <a:r>
              <a:rPr lang="en" sz="1440"/>
              <a:t>Phishing and spoofing attacks have comprised nearly 1 in 4 cyber crimes reported to the FBI's Internet Crime Complaint Center</a:t>
            </a:r>
            <a:endParaRPr sz="1440"/>
          </a:p>
          <a:p>
            <a:pPr indent="-299466" lvl="0" marL="457200" rtl="0" algn="l">
              <a:spcBef>
                <a:spcPts val="0"/>
              </a:spcBef>
              <a:spcAft>
                <a:spcPts val="0"/>
              </a:spcAft>
              <a:buSzPct val="100000"/>
              <a:buChar char="●"/>
            </a:pPr>
            <a:r>
              <a:rPr lang="en" sz="1440"/>
              <a:t>A quarter of nation-state campaigns begin with conversations to disarm targets</a:t>
            </a:r>
            <a:endParaRPr sz="1440"/>
          </a:p>
          <a:p>
            <a:pPr indent="-299466" lvl="0" marL="457200" rtl="0" algn="l">
              <a:spcBef>
                <a:spcPts val="0"/>
              </a:spcBef>
              <a:spcAft>
                <a:spcPts val="0"/>
              </a:spcAft>
              <a:buSzPct val="100000"/>
              <a:buChar char="●"/>
            </a:pPr>
            <a:r>
              <a:rPr lang="en" sz="1440"/>
              <a:t>Generative AI can be used to create convincing phishing messages in just 5 minutes</a:t>
            </a:r>
            <a:endParaRPr sz="1440"/>
          </a:p>
          <a:p>
            <a:pPr indent="-299466" lvl="0" marL="457200" rtl="0" algn="l">
              <a:spcBef>
                <a:spcPts val="0"/>
              </a:spcBef>
              <a:spcAft>
                <a:spcPts val="0"/>
              </a:spcAft>
              <a:buSzPct val="100000"/>
              <a:buChar char="●"/>
            </a:pPr>
            <a:r>
              <a:rPr lang="en" sz="1440"/>
              <a:t>Social engineering attacks cost organizations about $130,000 in stolen data</a:t>
            </a:r>
            <a:endParaRPr sz="1440"/>
          </a:p>
          <a:p>
            <a:pPr indent="-299466" lvl="0" marL="457200" rtl="0" algn="l">
              <a:spcBef>
                <a:spcPts val="0"/>
              </a:spcBef>
              <a:spcAft>
                <a:spcPts val="0"/>
              </a:spcAft>
              <a:buSzPct val="100000"/>
              <a:buChar char="●"/>
            </a:pPr>
            <a:r>
              <a:rPr lang="en" sz="1440"/>
              <a:t>Call center scams that target seniors and crypto traders have raked in $1.9 billion in losses in 2024</a:t>
            </a:r>
            <a:endParaRPr sz="1440"/>
          </a:p>
        </p:txBody>
      </p:sp>
      <p:pic>
        <p:nvPicPr>
          <p:cNvPr id="100" name="Google Shape;100;p15"/>
          <p:cNvPicPr preferRelativeResize="0"/>
          <p:nvPr/>
        </p:nvPicPr>
        <p:blipFill>
          <a:blip r:embed="rId3">
            <a:alphaModFix/>
          </a:blip>
          <a:stretch>
            <a:fillRect/>
          </a:stretch>
        </p:blipFill>
        <p:spPr>
          <a:xfrm>
            <a:off x="4625275" y="1613275"/>
            <a:ext cx="4199025" cy="218971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title"/>
          </p:nvPr>
        </p:nvSpPr>
        <p:spPr>
          <a:xfrm>
            <a:off x="311700" y="6158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Psychology of the Attack: Biases &amp; Rationalizations</a:t>
            </a:r>
            <a:endParaRPr/>
          </a:p>
        </p:txBody>
      </p:sp>
      <p:sp>
        <p:nvSpPr>
          <p:cNvPr id="106" name="Google Shape;106;p16"/>
          <p:cNvSpPr txBox="1"/>
          <p:nvPr>
            <p:ph idx="1" type="body"/>
          </p:nvPr>
        </p:nvSpPr>
        <p:spPr>
          <a:xfrm>
            <a:off x="114800" y="1376050"/>
            <a:ext cx="8909100" cy="3675300"/>
          </a:xfrm>
          <a:prstGeom prst="rect">
            <a:avLst/>
          </a:prstGeom>
        </p:spPr>
        <p:txBody>
          <a:bodyPr anchorCtr="0" anchor="t" bIns="91425" lIns="91425" spcFirstLastPara="1" rIns="91425" wrap="square" tIns="91425">
            <a:normAutofit/>
          </a:bodyPr>
          <a:lstStyle/>
          <a:p>
            <a:pPr indent="-311150" lvl="0" marL="457200" rtl="0" algn="l">
              <a:lnSpc>
                <a:spcPct val="115000"/>
              </a:lnSpc>
              <a:spcBef>
                <a:spcPts val="0"/>
              </a:spcBef>
              <a:spcAft>
                <a:spcPts val="0"/>
              </a:spcAft>
              <a:buSzPts val="1300"/>
              <a:buChar char="●"/>
            </a:pPr>
            <a:r>
              <a:rPr lang="en"/>
              <a:t>There are five </a:t>
            </a:r>
            <a:r>
              <a:rPr b="1" lang="en"/>
              <a:t>cognitive biases</a:t>
            </a:r>
            <a:r>
              <a:rPr lang="en"/>
              <a:t> commonly used in social engineering:</a:t>
            </a:r>
            <a:endParaRPr/>
          </a:p>
          <a:p>
            <a:pPr indent="-298450" lvl="1" marL="914400" rtl="0" algn="l">
              <a:lnSpc>
                <a:spcPct val="115000"/>
              </a:lnSpc>
              <a:spcBef>
                <a:spcPts val="0"/>
              </a:spcBef>
              <a:spcAft>
                <a:spcPts val="0"/>
              </a:spcAft>
              <a:buSzPts val="1100"/>
              <a:buChar char="○"/>
            </a:pPr>
            <a:r>
              <a:rPr b="1" lang="en"/>
              <a:t>Authority Bias:</a:t>
            </a:r>
            <a:r>
              <a:rPr lang="en"/>
              <a:t> Making the victim trust and follow the advice of the attacker by posing as a high-ranking official or representative of a well-known company</a:t>
            </a:r>
            <a:endParaRPr/>
          </a:p>
          <a:p>
            <a:pPr indent="-298450" lvl="1" marL="914400" rtl="0" algn="l">
              <a:lnSpc>
                <a:spcPct val="115000"/>
              </a:lnSpc>
              <a:spcBef>
                <a:spcPts val="0"/>
              </a:spcBef>
              <a:spcAft>
                <a:spcPts val="0"/>
              </a:spcAft>
              <a:buSzPts val="1100"/>
              <a:buChar char="○"/>
            </a:pPr>
            <a:r>
              <a:rPr b="1" lang="en"/>
              <a:t>Scarcity Bias:</a:t>
            </a:r>
            <a:r>
              <a:rPr lang="en"/>
              <a:t> Making the victim more likely to take action by using language and tactics that create a sense of urgency</a:t>
            </a:r>
            <a:endParaRPr/>
          </a:p>
          <a:p>
            <a:pPr indent="-298450" lvl="1" marL="914400" rtl="0" algn="l">
              <a:lnSpc>
                <a:spcPct val="115000"/>
              </a:lnSpc>
              <a:spcBef>
                <a:spcPts val="0"/>
              </a:spcBef>
              <a:spcAft>
                <a:spcPts val="0"/>
              </a:spcAft>
              <a:buSzPts val="1100"/>
              <a:buChar char="○"/>
            </a:pPr>
            <a:r>
              <a:rPr b="1" lang="en"/>
              <a:t>Social Proof Bias: </a:t>
            </a:r>
            <a:r>
              <a:rPr lang="en"/>
              <a:t>Making the victim more likely to fall for the attack by using social media or other online platforms to manufacture support or interest in the scam</a:t>
            </a:r>
            <a:endParaRPr/>
          </a:p>
          <a:p>
            <a:pPr indent="-298450" lvl="1" marL="914400" rtl="0" algn="l">
              <a:lnSpc>
                <a:spcPct val="115000"/>
              </a:lnSpc>
              <a:spcBef>
                <a:spcPts val="0"/>
              </a:spcBef>
              <a:spcAft>
                <a:spcPts val="0"/>
              </a:spcAft>
              <a:buSzPts val="1100"/>
              <a:buChar char="○"/>
            </a:pPr>
            <a:r>
              <a:rPr b="1" lang="en"/>
              <a:t>Reciprocity Bias:</a:t>
            </a:r>
            <a:r>
              <a:rPr lang="en"/>
              <a:t> Making the victim feel obligated to return a favor or give something personal after offering something of value </a:t>
            </a:r>
            <a:endParaRPr/>
          </a:p>
          <a:p>
            <a:pPr indent="-298450" lvl="1" marL="914400" rtl="0" algn="l">
              <a:lnSpc>
                <a:spcPct val="115000"/>
              </a:lnSpc>
              <a:spcBef>
                <a:spcPts val="0"/>
              </a:spcBef>
              <a:spcAft>
                <a:spcPts val="0"/>
              </a:spcAft>
              <a:buSzPts val="1100"/>
              <a:buChar char="○"/>
            </a:pPr>
            <a:r>
              <a:rPr b="1" lang="en"/>
              <a:t>Framing Bias:</a:t>
            </a:r>
            <a:r>
              <a:rPr lang="en"/>
              <a:t> Making the victim more likely to make a decision based on how the information is presented using persuasive language and emotional appeals</a:t>
            </a:r>
            <a:endParaRPr/>
          </a:p>
          <a:p>
            <a:pPr indent="-311150" lvl="0" marL="457200" rtl="0" algn="l">
              <a:lnSpc>
                <a:spcPct val="115000"/>
              </a:lnSpc>
              <a:spcBef>
                <a:spcPts val="0"/>
              </a:spcBef>
              <a:spcAft>
                <a:spcPts val="0"/>
              </a:spcAft>
              <a:buSzPts val="1300"/>
              <a:buChar char="●"/>
            </a:pPr>
            <a:r>
              <a:rPr b="1" lang="en"/>
              <a:t>Neutralization Theory</a:t>
            </a:r>
            <a:r>
              <a:rPr lang="en"/>
              <a:t> is the theory that the criminal knows right for wrong but justifies their innocence in the matter; this can explain social engineers’ mindset. 3 types of neutralization are applicable:</a:t>
            </a:r>
            <a:endParaRPr/>
          </a:p>
          <a:p>
            <a:pPr indent="-298450" lvl="1" marL="914400" rtl="0" algn="l">
              <a:lnSpc>
                <a:spcPct val="115000"/>
              </a:lnSpc>
              <a:spcBef>
                <a:spcPts val="0"/>
              </a:spcBef>
              <a:spcAft>
                <a:spcPts val="0"/>
              </a:spcAft>
              <a:buSzPts val="1100"/>
              <a:buChar char="○"/>
            </a:pPr>
            <a:r>
              <a:rPr lang="en"/>
              <a:t>Denial of Victim: The social engineer may claim the victim deserved it</a:t>
            </a:r>
            <a:endParaRPr/>
          </a:p>
          <a:p>
            <a:pPr indent="-298450" lvl="1" marL="914400" rtl="0" algn="l">
              <a:lnSpc>
                <a:spcPct val="115000"/>
              </a:lnSpc>
              <a:spcBef>
                <a:spcPts val="0"/>
              </a:spcBef>
              <a:spcAft>
                <a:spcPts val="0"/>
              </a:spcAft>
              <a:buSzPts val="1100"/>
              <a:buChar char="○"/>
            </a:pPr>
            <a:r>
              <a:rPr lang="en"/>
              <a:t>Appeal to Higher Loyalty: The social engineer’s ingroup matters more than the victim</a:t>
            </a:r>
            <a:endParaRPr/>
          </a:p>
          <a:p>
            <a:pPr indent="-298450" lvl="1" marL="914400" rtl="0" algn="l">
              <a:lnSpc>
                <a:spcPct val="115000"/>
              </a:lnSpc>
              <a:spcBef>
                <a:spcPts val="0"/>
              </a:spcBef>
              <a:spcAft>
                <a:spcPts val="0"/>
              </a:spcAft>
              <a:buSzPts val="1100"/>
              <a:buChar char="○"/>
            </a:pPr>
            <a:r>
              <a:rPr lang="en"/>
              <a:t>Condemnation of Condemners: Social engineers may claim condemners are just as culpable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type="title"/>
          </p:nvPr>
        </p:nvSpPr>
        <p:spPr>
          <a:xfrm>
            <a:off x="727650" y="692450"/>
            <a:ext cx="7688700" cy="50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820"/>
              <a:t>Case Study: The 2016 Democratic National Committee (DNC) Hack</a:t>
            </a:r>
            <a:endParaRPr sz="1820"/>
          </a:p>
        </p:txBody>
      </p:sp>
      <p:sp>
        <p:nvSpPr>
          <p:cNvPr id="112" name="Google Shape;112;p17"/>
          <p:cNvSpPr txBox="1"/>
          <p:nvPr>
            <p:ph idx="1" type="body"/>
          </p:nvPr>
        </p:nvSpPr>
        <p:spPr>
          <a:xfrm>
            <a:off x="311700" y="1242850"/>
            <a:ext cx="8520600" cy="17814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In 2016, one of the landmark cases of social engineering happened in the United States</a:t>
            </a:r>
            <a:endParaRPr/>
          </a:p>
          <a:p>
            <a:pPr indent="-311150" lvl="0" marL="457200" rtl="0" algn="l">
              <a:spcBef>
                <a:spcPts val="0"/>
              </a:spcBef>
              <a:spcAft>
                <a:spcPts val="0"/>
              </a:spcAft>
              <a:buSzPts val="1300"/>
              <a:buChar char="●"/>
            </a:pPr>
            <a:r>
              <a:rPr lang="en"/>
              <a:t>Hackers, believed to be of Russian origin, conducted a a </a:t>
            </a:r>
            <a:r>
              <a:rPr b="1" lang="en"/>
              <a:t>spear </a:t>
            </a:r>
            <a:r>
              <a:rPr b="1" lang="en"/>
              <a:t>phishing</a:t>
            </a:r>
            <a:r>
              <a:rPr b="1" lang="en"/>
              <a:t> attack </a:t>
            </a:r>
            <a:r>
              <a:rPr lang="en"/>
              <a:t>by creating fake gmail accounts, invited DNC members through a link and change their passwords "due to unusual activity." </a:t>
            </a:r>
            <a:endParaRPr/>
          </a:p>
          <a:p>
            <a:pPr indent="-311150" lvl="0" marL="457200" rtl="0" algn="l">
              <a:spcBef>
                <a:spcPts val="0"/>
              </a:spcBef>
              <a:spcAft>
                <a:spcPts val="0"/>
              </a:spcAft>
              <a:buSzPts val="1300"/>
              <a:buChar char="●"/>
            </a:pPr>
            <a:r>
              <a:rPr lang="en"/>
              <a:t>The hackers </a:t>
            </a:r>
            <a:r>
              <a:rPr lang="en"/>
              <a:t>leaked hundreds of DNC email, where it was published by </a:t>
            </a:r>
            <a:r>
              <a:rPr b="1" lang="en"/>
              <a:t>Wikileaks</a:t>
            </a:r>
            <a:r>
              <a:rPr lang="en"/>
              <a:t>. They contained controversial and divisive content that may have influenced voters in the 2016 Presidential Election</a:t>
            </a:r>
            <a:endParaRPr/>
          </a:p>
          <a:p>
            <a:pPr indent="-311150" lvl="0" marL="457200" rtl="0" algn="l">
              <a:spcBef>
                <a:spcPts val="0"/>
              </a:spcBef>
              <a:spcAft>
                <a:spcPts val="0"/>
              </a:spcAft>
              <a:buSzPts val="1300"/>
              <a:buChar char="●"/>
            </a:pPr>
            <a:r>
              <a:rPr lang="en"/>
              <a:t>Hacked emails also revealed severe lack of cybersecurity best practices, with head administrators using weak passwords for example</a:t>
            </a:r>
            <a:endParaRPr/>
          </a:p>
        </p:txBody>
      </p:sp>
      <p:pic>
        <p:nvPicPr>
          <p:cNvPr id="113" name="Google Shape;113;p17"/>
          <p:cNvPicPr preferRelativeResize="0"/>
          <p:nvPr/>
        </p:nvPicPr>
        <p:blipFill>
          <a:blip r:embed="rId3">
            <a:alphaModFix/>
          </a:blip>
          <a:stretch>
            <a:fillRect/>
          </a:stretch>
        </p:blipFill>
        <p:spPr>
          <a:xfrm>
            <a:off x="6689179" y="2849725"/>
            <a:ext cx="870750" cy="2009675"/>
          </a:xfrm>
          <a:prstGeom prst="rect">
            <a:avLst/>
          </a:prstGeom>
          <a:noFill/>
          <a:ln>
            <a:noFill/>
          </a:ln>
        </p:spPr>
      </p:pic>
      <p:pic>
        <p:nvPicPr>
          <p:cNvPr id="114" name="Google Shape;114;p17"/>
          <p:cNvPicPr preferRelativeResize="0"/>
          <p:nvPr/>
        </p:nvPicPr>
        <p:blipFill>
          <a:blip r:embed="rId4">
            <a:alphaModFix/>
          </a:blip>
          <a:stretch>
            <a:fillRect/>
          </a:stretch>
        </p:blipFill>
        <p:spPr>
          <a:xfrm>
            <a:off x="1297625" y="3024288"/>
            <a:ext cx="1660549" cy="16605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727650" y="652825"/>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Mitigation Strategies</a:t>
            </a:r>
            <a:endParaRPr/>
          </a:p>
        </p:txBody>
      </p:sp>
      <p:sp>
        <p:nvSpPr>
          <p:cNvPr id="120" name="Google Shape;120;p18"/>
          <p:cNvSpPr txBox="1"/>
          <p:nvPr>
            <p:ph idx="1" type="body"/>
          </p:nvPr>
        </p:nvSpPr>
        <p:spPr>
          <a:xfrm>
            <a:off x="297450" y="1251750"/>
            <a:ext cx="8549100" cy="3711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935"/>
              <a:buNone/>
            </a:pPr>
            <a:r>
              <a:rPr lang="en" sz="1005"/>
              <a:t>The Cybersecurity and Infrastructure Security Agency (CISA) </a:t>
            </a:r>
            <a:r>
              <a:rPr lang="en" sz="1005"/>
              <a:t>recommends</a:t>
            </a:r>
            <a:r>
              <a:rPr lang="en" sz="1005"/>
              <a:t> several ways to not fall for social engineering attempts </a:t>
            </a:r>
            <a:endParaRPr sz="1005"/>
          </a:p>
          <a:p>
            <a:pPr indent="-292417" lvl="0" marL="457200" rtl="0" algn="l">
              <a:lnSpc>
                <a:spcPct val="95000"/>
              </a:lnSpc>
              <a:spcBef>
                <a:spcPts val="1200"/>
              </a:spcBef>
              <a:spcAft>
                <a:spcPts val="0"/>
              </a:spcAft>
              <a:buSzPts val="1005"/>
              <a:buChar char="●"/>
            </a:pPr>
            <a:r>
              <a:rPr lang="en" sz="1005"/>
              <a:t>Be suspicious of unsolicited phone calls, visits, or email messages from individuals asking about sensitive information</a:t>
            </a:r>
            <a:endParaRPr sz="1005"/>
          </a:p>
          <a:p>
            <a:pPr indent="-292417" lvl="0" marL="457200" rtl="0" algn="l">
              <a:lnSpc>
                <a:spcPct val="95000"/>
              </a:lnSpc>
              <a:spcBef>
                <a:spcPts val="0"/>
              </a:spcBef>
              <a:spcAft>
                <a:spcPts val="0"/>
              </a:spcAft>
              <a:buSzPts val="1005"/>
              <a:buChar char="●"/>
            </a:pPr>
            <a:r>
              <a:rPr lang="en" sz="1005"/>
              <a:t>If an individual claims to be from a legitimate organization, try to verify their identity by directly contacting the </a:t>
            </a:r>
            <a:r>
              <a:rPr lang="en" sz="1005"/>
              <a:t>company</a:t>
            </a:r>
            <a:r>
              <a:rPr lang="en" sz="1005"/>
              <a:t> from their official site</a:t>
            </a:r>
            <a:endParaRPr sz="1005"/>
          </a:p>
          <a:p>
            <a:pPr indent="-292417" lvl="0" marL="457200" rtl="0" algn="l">
              <a:lnSpc>
                <a:spcPct val="95000"/>
              </a:lnSpc>
              <a:spcBef>
                <a:spcPts val="0"/>
              </a:spcBef>
              <a:spcAft>
                <a:spcPts val="0"/>
              </a:spcAft>
              <a:buSzPts val="1005"/>
              <a:buChar char="●"/>
            </a:pPr>
            <a:r>
              <a:rPr lang="en" sz="1005"/>
              <a:t>Do not provide personal information about your employer or yourself</a:t>
            </a:r>
            <a:endParaRPr sz="1005"/>
          </a:p>
          <a:p>
            <a:pPr indent="-292417" lvl="0" marL="457200" rtl="0" algn="l">
              <a:lnSpc>
                <a:spcPct val="95000"/>
              </a:lnSpc>
              <a:spcBef>
                <a:spcPts val="0"/>
              </a:spcBef>
              <a:spcAft>
                <a:spcPts val="0"/>
              </a:spcAft>
              <a:buSzPts val="1005"/>
              <a:buChar char="●"/>
            </a:pPr>
            <a:r>
              <a:rPr lang="en" sz="1005"/>
              <a:t>Always check a website's security (If it's HTTPS for example or has a closed padlock icon which is a sign that your information is encrypted) before sending sensitive information</a:t>
            </a:r>
            <a:endParaRPr sz="1005"/>
          </a:p>
          <a:p>
            <a:pPr indent="-292417" lvl="0" marL="457200" rtl="0" algn="l">
              <a:lnSpc>
                <a:spcPct val="95000"/>
              </a:lnSpc>
              <a:spcBef>
                <a:spcPts val="0"/>
              </a:spcBef>
              <a:spcAft>
                <a:spcPts val="0"/>
              </a:spcAft>
              <a:buSzPts val="1005"/>
              <a:buChar char="●"/>
            </a:pPr>
            <a:r>
              <a:rPr lang="en" sz="1005"/>
              <a:t>Contact the company if a website sent to you seems illegitimate</a:t>
            </a:r>
            <a:endParaRPr sz="1005"/>
          </a:p>
          <a:p>
            <a:pPr indent="-292417" lvl="0" marL="457200" rtl="0" algn="l">
              <a:lnSpc>
                <a:spcPct val="95000"/>
              </a:lnSpc>
              <a:spcBef>
                <a:spcPts val="0"/>
              </a:spcBef>
              <a:spcAft>
                <a:spcPts val="0"/>
              </a:spcAft>
              <a:buSzPts val="1005"/>
              <a:buChar char="●"/>
            </a:pPr>
            <a:r>
              <a:rPr lang="en" sz="1005"/>
              <a:t>Alway have multi-factor authentication (MFA)</a:t>
            </a:r>
            <a:endParaRPr sz="1005"/>
          </a:p>
          <a:p>
            <a:pPr indent="0" lvl="0" marL="0" rtl="0" algn="l">
              <a:lnSpc>
                <a:spcPct val="95000"/>
              </a:lnSpc>
              <a:spcBef>
                <a:spcPts val="1200"/>
              </a:spcBef>
              <a:spcAft>
                <a:spcPts val="0"/>
              </a:spcAft>
              <a:buSzPts val="935"/>
              <a:buNone/>
            </a:pPr>
            <a:r>
              <a:rPr lang="en" sz="1005"/>
              <a:t>Furthermore, </a:t>
            </a:r>
            <a:r>
              <a:rPr lang="en" sz="1005"/>
              <a:t>considering the 5 cognitive biases used by social engineers:</a:t>
            </a:r>
            <a:endParaRPr sz="1005"/>
          </a:p>
          <a:p>
            <a:pPr indent="-292417" lvl="0" marL="457200" rtl="0" algn="l">
              <a:lnSpc>
                <a:spcPct val="95000"/>
              </a:lnSpc>
              <a:spcBef>
                <a:spcPts val="1200"/>
              </a:spcBef>
              <a:spcAft>
                <a:spcPts val="0"/>
              </a:spcAft>
              <a:buSzPts val="1005"/>
              <a:buChar char="●"/>
            </a:pPr>
            <a:r>
              <a:rPr lang="en" sz="1005"/>
              <a:t>Always check the credentials of a supposed authority</a:t>
            </a:r>
            <a:endParaRPr sz="1005"/>
          </a:p>
          <a:p>
            <a:pPr indent="-292417" lvl="0" marL="457200" rtl="0" algn="l">
              <a:lnSpc>
                <a:spcPct val="95000"/>
              </a:lnSpc>
              <a:spcBef>
                <a:spcPts val="0"/>
              </a:spcBef>
              <a:spcAft>
                <a:spcPts val="0"/>
              </a:spcAft>
              <a:buSzPts val="1005"/>
              <a:buChar char="●"/>
            </a:pPr>
            <a:r>
              <a:rPr lang="en" sz="1005"/>
              <a:t>Always keep a cool head and be suspicious of urgent messages</a:t>
            </a:r>
            <a:endParaRPr sz="1005"/>
          </a:p>
          <a:p>
            <a:pPr indent="-292417" lvl="0" marL="457200" rtl="0" algn="l">
              <a:lnSpc>
                <a:spcPct val="95000"/>
              </a:lnSpc>
              <a:spcBef>
                <a:spcPts val="0"/>
              </a:spcBef>
              <a:spcAft>
                <a:spcPts val="0"/>
              </a:spcAft>
              <a:buSzPts val="1005"/>
              <a:buChar char="●"/>
            </a:pPr>
            <a:r>
              <a:rPr lang="en" sz="1005"/>
              <a:t>Vet all social proof and make sure they don't appear spoofed or manufactured</a:t>
            </a:r>
            <a:endParaRPr sz="1005"/>
          </a:p>
          <a:p>
            <a:pPr indent="-292417" lvl="0" marL="457200" rtl="0" algn="l">
              <a:lnSpc>
                <a:spcPct val="95000"/>
              </a:lnSpc>
              <a:spcBef>
                <a:spcPts val="0"/>
              </a:spcBef>
              <a:spcAft>
                <a:spcPts val="0"/>
              </a:spcAft>
              <a:buSzPts val="1005"/>
              <a:buChar char="●"/>
            </a:pPr>
            <a:r>
              <a:rPr lang="en" sz="1005"/>
              <a:t>Never trust abnormal generosity</a:t>
            </a:r>
            <a:endParaRPr sz="1005"/>
          </a:p>
          <a:p>
            <a:pPr indent="-292417" lvl="0" marL="457200" rtl="0" algn="l">
              <a:lnSpc>
                <a:spcPct val="95000"/>
              </a:lnSpc>
              <a:spcBef>
                <a:spcPts val="0"/>
              </a:spcBef>
              <a:spcAft>
                <a:spcPts val="0"/>
              </a:spcAft>
              <a:buSzPts val="1005"/>
              <a:buChar char="●"/>
            </a:pPr>
            <a:r>
              <a:rPr lang="en" sz="1005"/>
              <a:t>Read the information with a critical eye and don't let your emotions get to you</a:t>
            </a:r>
            <a:endParaRPr sz="1005"/>
          </a:p>
          <a:p>
            <a:pPr indent="0" lvl="0" marL="0" rtl="0" algn="l">
              <a:lnSpc>
                <a:spcPct val="95000"/>
              </a:lnSpc>
              <a:spcBef>
                <a:spcPts val="1200"/>
              </a:spcBef>
              <a:spcAft>
                <a:spcPts val="0"/>
              </a:spcAft>
              <a:buNone/>
            </a:pPr>
            <a:r>
              <a:rPr lang="en" sz="1005"/>
              <a:t>One central theme that rings through all of this - be humble but skeptical:</a:t>
            </a:r>
            <a:endParaRPr sz="1005"/>
          </a:p>
          <a:p>
            <a:pPr indent="-292417" lvl="0" marL="457200" rtl="0" algn="l">
              <a:lnSpc>
                <a:spcPct val="95000"/>
              </a:lnSpc>
              <a:spcBef>
                <a:spcPts val="1200"/>
              </a:spcBef>
              <a:spcAft>
                <a:spcPts val="0"/>
              </a:spcAft>
              <a:buSzPts val="1005"/>
              <a:buChar char="●"/>
            </a:pPr>
            <a:r>
              <a:rPr lang="en" sz="1005"/>
              <a:t>Accept that anyone, including IT professionals or one of the largest political parties in the most powerful country in the world, can fall for a social engineering attack</a:t>
            </a:r>
            <a:endParaRPr sz="1005"/>
          </a:p>
          <a:p>
            <a:pPr indent="-292417" lvl="0" marL="457200" rtl="0" algn="l">
              <a:lnSpc>
                <a:spcPct val="95000"/>
              </a:lnSpc>
              <a:spcBef>
                <a:spcPts val="0"/>
              </a:spcBef>
              <a:spcAft>
                <a:spcPts val="0"/>
              </a:spcAft>
              <a:buSzPts val="1005"/>
              <a:buChar char="●"/>
            </a:pPr>
            <a:r>
              <a:rPr lang="en" sz="1005"/>
              <a:t>Constantly question unexpected requests, even (Actually especially) those that come from a supposed authority</a:t>
            </a:r>
            <a:endParaRPr sz="1005"/>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729450" y="6439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endParaRPr/>
          </a:p>
        </p:txBody>
      </p:sp>
      <p:sp>
        <p:nvSpPr>
          <p:cNvPr id="126" name="Google Shape;126;p19"/>
          <p:cNvSpPr txBox="1"/>
          <p:nvPr>
            <p:ph idx="1" type="body"/>
          </p:nvPr>
        </p:nvSpPr>
        <p:spPr>
          <a:xfrm>
            <a:off x="727650" y="1234000"/>
            <a:ext cx="7688700" cy="2537700"/>
          </a:xfrm>
          <a:prstGeom prst="rect">
            <a:avLst/>
          </a:prstGeom>
        </p:spPr>
        <p:txBody>
          <a:bodyPr anchorCtr="0" anchor="t" bIns="91425" lIns="91425" spcFirstLastPara="1" rIns="91425" wrap="square" tIns="91425">
            <a:normAutofit lnSpcReduction="10000"/>
          </a:bodyPr>
          <a:lstStyle/>
          <a:p>
            <a:pPr indent="-311150" lvl="0" marL="457200" rtl="0" algn="l">
              <a:spcBef>
                <a:spcPts val="0"/>
              </a:spcBef>
              <a:spcAft>
                <a:spcPts val="0"/>
              </a:spcAft>
              <a:buSzPts val="1300"/>
              <a:buChar char="●"/>
            </a:pPr>
            <a:r>
              <a:rPr lang="en"/>
              <a:t>Social engineering is when attackers try to manipulate you into disclosing </a:t>
            </a:r>
            <a:r>
              <a:rPr lang="en"/>
              <a:t>sensitive</a:t>
            </a:r>
            <a:r>
              <a:rPr lang="en"/>
              <a:t> information.</a:t>
            </a:r>
            <a:endParaRPr/>
          </a:p>
          <a:p>
            <a:pPr indent="-311150" lvl="0" marL="457200" rtl="0" algn="l">
              <a:spcBef>
                <a:spcPts val="0"/>
              </a:spcBef>
              <a:spcAft>
                <a:spcPts val="0"/>
              </a:spcAft>
              <a:buSzPts val="1300"/>
              <a:buChar char="●"/>
            </a:pPr>
            <a:r>
              <a:rPr lang="en"/>
              <a:t>It is one of the most widespread and damaging forms of cyberattacks in cybersecurity. </a:t>
            </a:r>
            <a:endParaRPr/>
          </a:p>
          <a:p>
            <a:pPr indent="-311150" lvl="0" marL="457200" rtl="0" algn="l">
              <a:spcBef>
                <a:spcPts val="0"/>
              </a:spcBef>
              <a:spcAft>
                <a:spcPts val="0"/>
              </a:spcAft>
              <a:buSzPts val="1300"/>
              <a:buChar char="●"/>
            </a:pPr>
            <a:r>
              <a:rPr lang="en"/>
              <a:t>Attackers rely on biases of authority, scarcity, social proof, reciprocity, and framing to manipulate their victims. They justify their social engineering through neutralization</a:t>
            </a:r>
            <a:endParaRPr/>
          </a:p>
          <a:p>
            <a:pPr indent="-311150" lvl="0" marL="457200" rtl="0" algn="l">
              <a:spcBef>
                <a:spcPts val="0"/>
              </a:spcBef>
              <a:spcAft>
                <a:spcPts val="0"/>
              </a:spcAft>
              <a:buSzPts val="1300"/>
              <a:buChar char="●"/>
            </a:pPr>
            <a:r>
              <a:rPr lang="en"/>
              <a:t>Social engineering attempts can happen at the highest levels of society, as </a:t>
            </a:r>
            <a:r>
              <a:rPr lang="en"/>
              <a:t>seen with the 2016 DNC hack which may have influenced the Presidential Election</a:t>
            </a:r>
            <a:endParaRPr/>
          </a:p>
          <a:p>
            <a:pPr indent="-311150" lvl="0" marL="457200" rtl="0" algn="l">
              <a:spcBef>
                <a:spcPts val="0"/>
              </a:spcBef>
              <a:spcAft>
                <a:spcPts val="0"/>
              </a:spcAft>
              <a:buSzPts val="1300"/>
              <a:buChar char="●"/>
            </a:pPr>
            <a:r>
              <a:rPr lang="en"/>
              <a:t>Mitigations techniques include having a clear, critical, and skeptical mind when approached, always vetting the parties or sites involved to see if they’re legitimate, and further protecting yourself with MFA</a:t>
            </a:r>
            <a:endParaRPr/>
          </a:p>
          <a:p>
            <a:pPr indent="-311150" lvl="0" marL="457200" rtl="0" algn="l">
              <a:spcBef>
                <a:spcPts val="0"/>
              </a:spcBef>
              <a:spcAft>
                <a:spcPts val="0"/>
              </a:spcAft>
              <a:buSzPts val="1300"/>
              <a:buChar char="●"/>
            </a:pPr>
            <a:r>
              <a:rPr lang="en"/>
              <a:t>Always be humbly skeptical about all internet interactions. If it sounds too good to be true, it likely is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727650" y="66170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References</a:t>
            </a:r>
            <a:endParaRPr/>
          </a:p>
        </p:txBody>
      </p:sp>
      <p:sp>
        <p:nvSpPr>
          <p:cNvPr id="132" name="Google Shape;132;p20"/>
          <p:cNvSpPr txBox="1"/>
          <p:nvPr>
            <p:ph idx="1" type="body"/>
          </p:nvPr>
        </p:nvSpPr>
        <p:spPr>
          <a:xfrm>
            <a:off x="332850" y="1395275"/>
            <a:ext cx="8478300" cy="2261100"/>
          </a:xfrm>
          <a:prstGeom prst="rect">
            <a:avLst/>
          </a:prstGeom>
        </p:spPr>
        <p:txBody>
          <a:bodyPr anchorCtr="0" anchor="t" bIns="91425" lIns="91425" spcFirstLastPara="1" rIns="91425" wrap="square" tIns="91425">
            <a:normAutofit fontScale="85000" lnSpcReduction="20000"/>
          </a:bodyPr>
          <a:lstStyle/>
          <a:p>
            <a:pPr indent="-457200" lvl="0" marL="457200" rtl="0" algn="l">
              <a:spcBef>
                <a:spcPts val="0"/>
              </a:spcBef>
              <a:spcAft>
                <a:spcPts val="0"/>
              </a:spcAft>
              <a:buNone/>
            </a:pPr>
            <a:r>
              <a:rPr lang="en"/>
              <a:t>CISA. (2021, February 1). Avoiding Social Engineering and Phishing Attacks. Cybersecurity and Infrastructure Security Agency CISA; CISA. </a:t>
            </a:r>
            <a:r>
              <a:rPr lang="en" u="sng">
                <a:solidFill>
                  <a:schemeClr val="hlink"/>
                </a:solidFill>
                <a:hlinkClick r:id="rId3"/>
              </a:rPr>
              <a:t>https://www.cisa.gov/news-events/news/avoiding-social-engineering-and-phishing-attacks</a:t>
            </a:r>
            <a:endParaRPr/>
          </a:p>
          <a:p>
            <a:pPr indent="-457200" lvl="0" marL="457200" rtl="0" algn="l">
              <a:spcBef>
                <a:spcPts val="1200"/>
              </a:spcBef>
              <a:spcAft>
                <a:spcPts val="0"/>
              </a:spcAft>
              <a:buNone/>
            </a:pPr>
            <a:r>
              <a:rPr lang="en"/>
              <a:t>Crane, C. (2023, January 16). 12 Social Engineering Statistics That Will Make You Question Everything. Hashed out by the SSL StoreTM. </a:t>
            </a:r>
            <a:r>
              <a:rPr lang="en" u="sng">
                <a:solidFill>
                  <a:schemeClr val="hlink"/>
                </a:solidFill>
                <a:hlinkClick r:id="rId4"/>
              </a:rPr>
              <a:t>https://www.thesslstore.com/blog/social-engineering-statistics/</a:t>
            </a:r>
            <a:endParaRPr/>
          </a:p>
          <a:p>
            <a:pPr indent="-457200" lvl="0" marL="457200" rtl="0" algn="l">
              <a:spcBef>
                <a:spcPts val="1200"/>
              </a:spcBef>
              <a:spcAft>
                <a:spcPts val="0"/>
              </a:spcAft>
              <a:buNone/>
            </a:pPr>
            <a:r>
              <a:rPr lang="en"/>
              <a:t>Crumbaugh, J. (2024, April 18). Top 5 Cognitive Biases Used by Social Engineers. Phishfirewall.com. </a:t>
            </a:r>
            <a:r>
              <a:rPr lang="en" u="sng">
                <a:solidFill>
                  <a:schemeClr val="hlink"/>
                </a:solidFill>
                <a:hlinkClick r:id="rId5"/>
              </a:rPr>
              <a:t>https://www.phishfirewall.com/post/top-5-cognitive-biases-used-by-social-engineers</a:t>
            </a:r>
            <a:endParaRPr/>
          </a:p>
          <a:p>
            <a:pPr indent="-457200" lvl="0" marL="457200" rtl="0" algn="l">
              <a:spcBef>
                <a:spcPts val="1200"/>
              </a:spcBef>
              <a:spcAft>
                <a:spcPts val="0"/>
              </a:spcAft>
              <a:buNone/>
            </a:pPr>
            <a:r>
              <a:rPr lang="en"/>
              <a:t>Gatefy. (2021, June 21). 10 real and famous cases of social engineering attacks. Gatefy. </a:t>
            </a:r>
            <a:r>
              <a:rPr lang="en" u="sng">
                <a:solidFill>
                  <a:schemeClr val="hlink"/>
                </a:solidFill>
                <a:hlinkClick r:id="rId6"/>
              </a:rPr>
              <a:t>https://gatefy.com/blog/real-and-famous-cases-social-engineering-attacks/</a:t>
            </a:r>
            <a:r>
              <a:rPr lang="en"/>
              <a:t> </a:t>
            </a:r>
            <a:endParaRPr/>
          </a:p>
          <a:p>
            <a:pPr indent="0" lvl="0" marL="0" rtl="0" algn="l">
              <a:spcBef>
                <a:spcPts val="1200"/>
              </a:spcBef>
              <a:spcAft>
                <a:spcPts val="1200"/>
              </a:spcAft>
              <a:buNone/>
            </a:pPr>
            <a:r>
              <a:rPr lang="en"/>
              <a:t>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