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sldIdLst>
    <p:sldId id="256" r:id="rId2"/>
    <p:sldId id="257" r:id="rId3"/>
    <p:sldId id="263" r:id="rId4"/>
    <p:sldId id="258" r:id="rId5"/>
    <p:sldId id="259" r:id="rId6"/>
    <p:sldId id="261" r:id="rId7"/>
    <p:sldId id="260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3"/>
    <p:restoredTop sz="95928"/>
  </p:normalViewPr>
  <p:slideViewPr>
    <p:cSldViewPr snapToGrid="0">
      <p:cViewPr varScale="1">
        <p:scale>
          <a:sx n="90" d="100"/>
          <a:sy n="90" d="100"/>
        </p:scale>
        <p:origin x="232" y="9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00C70B-1119-4236-9DFB-99B11C7E6E0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A08829-DB73-45EC-857D-51BF5EFD6EA6}">
      <dgm:prSet/>
      <dgm:spPr/>
      <dgm:t>
        <a:bodyPr/>
        <a:lstStyle/>
        <a:p>
          <a:r>
            <a:rPr lang="en-US" dirty="0"/>
            <a:t>My role is a laboratory technician within the Fairfax </a:t>
          </a:r>
          <a:r>
            <a:rPr lang="en-US" dirty="0" err="1"/>
            <a:t>Cryobank</a:t>
          </a:r>
          <a:r>
            <a:rPr lang="en-US" dirty="0"/>
            <a:t> department.</a:t>
          </a:r>
        </a:p>
      </dgm:t>
    </dgm:pt>
    <dgm:pt modelId="{5070E226-EB68-4D7D-A785-7B107E6C4EB0}" type="parTrans" cxnId="{DC526BEF-9679-4DAA-B239-2F46EE34959B}">
      <dgm:prSet/>
      <dgm:spPr/>
      <dgm:t>
        <a:bodyPr/>
        <a:lstStyle/>
        <a:p>
          <a:endParaRPr lang="en-US"/>
        </a:p>
      </dgm:t>
    </dgm:pt>
    <dgm:pt modelId="{D1B139AA-154E-4DA5-AF04-9622763EAC63}" type="sibTrans" cxnId="{DC526BEF-9679-4DAA-B239-2F46EE34959B}">
      <dgm:prSet/>
      <dgm:spPr/>
      <dgm:t>
        <a:bodyPr/>
        <a:lstStyle/>
        <a:p>
          <a:endParaRPr lang="en-US"/>
        </a:p>
      </dgm:t>
    </dgm:pt>
    <dgm:pt modelId="{89461FDA-DE8E-44D5-AF33-2413B4AAB2F1}">
      <dgm:prSet/>
      <dgm:spPr/>
      <dgm:t>
        <a:bodyPr/>
        <a:lstStyle/>
        <a:p>
          <a:r>
            <a:rPr lang="en-US"/>
            <a:t>My position consist of various tasks including:</a:t>
          </a:r>
        </a:p>
      </dgm:t>
    </dgm:pt>
    <dgm:pt modelId="{8215931B-1AA6-4510-8794-0BC1434C40B0}" type="parTrans" cxnId="{69ED7279-ECE4-4439-97DB-FB6C20EBCC0B}">
      <dgm:prSet/>
      <dgm:spPr/>
      <dgm:t>
        <a:bodyPr/>
        <a:lstStyle/>
        <a:p>
          <a:endParaRPr lang="en-US"/>
        </a:p>
      </dgm:t>
    </dgm:pt>
    <dgm:pt modelId="{956A1464-BA56-4F67-9E06-B7951E2CFA53}" type="sibTrans" cxnId="{69ED7279-ECE4-4439-97DB-FB6C20EBCC0B}">
      <dgm:prSet/>
      <dgm:spPr/>
      <dgm:t>
        <a:bodyPr/>
        <a:lstStyle/>
        <a:p>
          <a:endParaRPr lang="en-US"/>
        </a:p>
      </dgm:t>
    </dgm:pt>
    <dgm:pt modelId="{1FB393F1-A2DE-41B7-8D65-D0466D79BE06}">
      <dgm:prSet/>
      <dgm:spPr/>
      <dgm:t>
        <a:bodyPr/>
        <a:lstStyle/>
        <a:p>
          <a:r>
            <a:rPr lang="en-US" dirty="0"/>
            <a:t>Performing semen analyses and cryopreservation of semen </a:t>
          </a:r>
        </a:p>
      </dgm:t>
    </dgm:pt>
    <dgm:pt modelId="{DDDAFA0B-57D9-4907-AF71-611EF3BF9FAA}" type="parTrans" cxnId="{87F7691B-37BC-485C-96DE-11B2B3723276}">
      <dgm:prSet/>
      <dgm:spPr/>
      <dgm:t>
        <a:bodyPr/>
        <a:lstStyle/>
        <a:p>
          <a:endParaRPr lang="en-US"/>
        </a:p>
      </dgm:t>
    </dgm:pt>
    <dgm:pt modelId="{261CF643-69B8-4F19-8357-4A0DCAF09021}" type="sibTrans" cxnId="{87F7691B-37BC-485C-96DE-11B2B3723276}">
      <dgm:prSet/>
      <dgm:spPr/>
      <dgm:t>
        <a:bodyPr/>
        <a:lstStyle/>
        <a:p>
          <a:endParaRPr lang="en-US"/>
        </a:p>
      </dgm:t>
    </dgm:pt>
    <dgm:pt modelId="{5F6419FE-03BA-4F68-869A-B3584FA4F680}">
      <dgm:prSet/>
      <dgm:spPr/>
      <dgm:t>
        <a:bodyPr/>
        <a:lstStyle/>
        <a:p>
          <a:r>
            <a:rPr lang="en-US" dirty="0"/>
            <a:t>Data entry, verification and filing of laboratory records and blood reports.</a:t>
          </a:r>
        </a:p>
      </dgm:t>
    </dgm:pt>
    <dgm:pt modelId="{31E73584-7310-4265-9A7F-71D6901158C9}" type="parTrans" cxnId="{A2A8AB71-0123-450E-BC1A-C07AA2BAE19D}">
      <dgm:prSet/>
      <dgm:spPr/>
      <dgm:t>
        <a:bodyPr/>
        <a:lstStyle/>
        <a:p>
          <a:endParaRPr lang="en-US"/>
        </a:p>
      </dgm:t>
    </dgm:pt>
    <dgm:pt modelId="{5509902B-A9C9-42A4-A06B-87570B7A572A}" type="sibTrans" cxnId="{A2A8AB71-0123-450E-BC1A-C07AA2BAE19D}">
      <dgm:prSet/>
      <dgm:spPr/>
      <dgm:t>
        <a:bodyPr/>
        <a:lstStyle/>
        <a:p>
          <a:endParaRPr lang="en-US"/>
        </a:p>
      </dgm:t>
    </dgm:pt>
    <dgm:pt modelId="{862760B3-8C83-471A-94B7-B3774263CFCE}">
      <dgm:prSet/>
      <dgm:spPr/>
      <dgm:t>
        <a:bodyPr/>
        <a:lstStyle/>
        <a:p>
          <a:r>
            <a:rPr lang="en-US" dirty="0"/>
            <a:t>Identifying problems that may adversely affect specimens</a:t>
          </a:r>
        </a:p>
      </dgm:t>
    </dgm:pt>
    <dgm:pt modelId="{CE947814-F1A5-4488-9BE7-9C990C9E0547}" type="parTrans" cxnId="{85558F8B-444C-4213-88D8-A6BC85853584}">
      <dgm:prSet/>
      <dgm:spPr/>
      <dgm:t>
        <a:bodyPr/>
        <a:lstStyle/>
        <a:p>
          <a:endParaRPr lang="en-US"/>
        </a:p>
      </dgm:t>
    </dgm:pt>
    <dgm:pt modelId="{8BE0D274-15C3-4AFC-800A-84416F3126DE}" type="sibTrans" cxnId="{85558F8B-444C-4213-88D8-A6BC85853584}">
      <dgm:prSet/>
      <dgm:spPr/>
      <dgm:t>
        <a:bodyPr/>
        <a:lstStyle/>
        <a:p>
          <a:endParaRPr lang="en-US"/>
        </a:p>
      </dgm:t>
    </dgm:pt>
    <dgm:pt modelId="{2E2493B3-0B82-4FB3-89A9-E660ED658D95}">
      <dgm:prSet/>
      <dgm:spPr/>
      <dgm:t>
        <a:bodyPr/>
        <a:lstStyle/>
        <a:p>
          <a:r>
            <a:rPr lang="en-US" dirty="0"/>
            <a:t>Venipuncture</a:t>
          </a:r>
        </a:p>
      </dgm:t>
    </dgm:pt>
    <dgm:pt modelId="{B194D59C-B936-4B7A-A13C-B3617637598C}" type="parTrans" cxnId="{A8D35F5A-1BAB-4C7C-B266-DF5BC0FC3CBD}">
      <dgm:prSet/>
      <dgm:spPr/>
      <dgm:t>
        <a:bodyPr/>
        <a:lstStyle/>
        <a:p>
          <a:endParaRPr lang="en-US"/>
        </a:p>
      </dgm:t>
    </dgm:pt>
    <dgm:pt modelId="{BC98EAC8-E649-414A-955F-A4C3C84E3E6A}" type="sibTrans" cxnId="{A8D35F5A-1BAB-4C7C-B266-DF5BC0FC3CBD}">
      <dgm:prSet/>
      <dgm:spPr/>
      <dgm:t>
        <a:bodyPr/>
        <a:lstStyle/>
        <a:p>
          <a:endParaRPr lang="en-US"/>
        </a:p>
      </dgm:t>
    </dgm:pt>
    <dgm:pt modelId="{68DE3537-3EF1-40F0-B694-77882D395725}">
      <dgm:prSet/>
      <dgm:spPr/>
      <dgm:t>
        <a:bodyPr/>
        <a:lstStyle/>
        <a:p>
          <a:r>
            <a:rPr lang="en-US" dirty="0"/>
            <a:t>Packing and sending out serology</a:t>
          </a:r>
        </a:p>
      </dgm:t>
    </dgm:pt>
    <dgm:pt modelId="{CA945C56-975D-4A7E-BBAE-1097D3214341}" type="parTrans" cxnId="{2ED80ED8-ADE9-4AB9-95A7-C661609D7B02}">
      <dgm:prSet/>
      <dgm:spPr/>
      <dgm:t>
        <a:bodyPr/>
        <a:lstStyle/>
        <a:p>
          <a:endParaRPr lang="en-US"/>
        </a:p>
      </dgm:t>
    </dgm:pt>
    <dgm:pt modelId="{4906C088-DAEC-4D9A-A103-2CAD0AF6A6F8}" type="sibTrans" cxnId="{2ED80ED8-ADE9-4AB9-95A7-C661609D7B02}">
      <dgm:prSet/>
      <dgm:spPr/>
      <dgm:t>
        <a:bodyPr/>
        <a:lstStyle/>
        <a:p>
          <a:endParaRPr lang="en-US"/>
        </a:p>
      </dgm:t>
    </dgm:pt>
    <dgm:pt modelId="{B4382312-5693-F745-80D8-95105F0D833C}" type="pres">
      <dgm:prSet presAssocID="{4100C70B-1119-4236-9DFB-99B11C7E6E0B}" presName="linear" presStyleCnt="0">
        <dgm:presLayoutVars>
          <dgm:animLvl val="lvl"/>
          <dgm:resizeHandles val="exact"/>
        </dgm:presLayoutVars>
      </dgm:prSet>
      <dgm:spPr/>
    </dgm:pt>
    <dgm:pt modelId="{7776E73D-CD26-9D48-AC51-45773E3ECD2C}" type="pres">
      <dgm:prSet presAssocID="{AEA08829-DB73-45EC-857D-51BF5EFD6EA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6A2406A-9F4C-954F-9A1A-D674DFAA7CAC}" type="pres">
      <dgm:prSet presAssocID="{D1B139AA-154E-4DA5-AF04-9622763EAC63}" presName="spacer" presStyleCnt="0"/>
      <dgm:spPr/>
    </dgm:pt>
    <dgm:pt modelId="{A24437A7-AEEA-B642-B9E8-3F3367EF5EBC}" type="pres">
      <dgm:prSet presAssocID="{89461FDA-DE8E-44D5-AF33-2413B4AAB2F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FC4968D-D827-6D43-BDAF-9B5D8B71821C}" type="pres">
      <dgm:prSet presAssocID="{89461FDA-DE8E-44D5-AF33-2413B4AAB2F1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A6F7015-57A9-1B46-AB01-837A6746D255}" type="presOf" srcId="{89461FDA-DE8E-44D5-AF33-2413B4AAB2F1}" destId="{A24437A7-AEEA-B642-B9E8-3F3367EF5EBC}" srcOrd="0" destOrd="0" presId="urn:microsoft.com/office/officeart/2005/8/layout/vList2"/>
    <dgm:cxn modelId="{87F7691B-37BC-485C-96DE-11B2B3723276}" srcId="{89461FDA-DE8E-44D5-AF33-2413B4AAB2F1}" destId="{1FB393F1-A2DE-41B7-8D65-D0466D79BE06}" srcOrd="0" destOrd="0" parTransId="{DDDAFA0B-57D9-4907-AF71-611EF3BF9FAA}" sibTransId="{261CF643-69B8-4F19-8357-4A0DCAF09021}"/>
    <dgm:cxn modelId="{F70E0A4A-9BAE-C94A-B326-0174942E8939}" type="presOf" srcId="{5F6419FE-03BA-4F68-869A-B3584FA4F680}" destId="{BFC4968D-D827-6D43-BDAF-9B5D8B71821C}" srcOrd="0" destOrd="1" presId="urn:microsoft.com/office/officeart/2005/8/layout/vList2"/>
    <dgm:cxn modelId="{A8D35F5A-1BAB-4C7C-B266-DF5BC0FC3CBD}" srcId="{89461FDA-DE8E-44D5-AF33-2413B4AAB2F1}" destId="{2E2493B3-0B82-4FB3-89A9-E660ED658D95}" srcOrd="3" destOrd="0" parTransId="{B194D59C-B936-4B7A-A13C-B3617637598C}" sibTransId="{BC98EAC8-E649-414A-955F-A4C3C84E3E6A}"/>
    <dgm:cxn modelId="{71F68A5F-B9F2-7542-9BE0-61868C849D7B}" type="presOf" srcId="{862760B3-8C83-471A-94B7-B3774263CFCE}" destId="{BFC4968D-D827-6D43-BDAF-9B5D8B71821C}" srcOrd="0" destOrd="2" presId="urn:microsoft.com/office/officeart/2005/8/layout/vList2"/>
    <dgm:cxn modelId="{A2A8AB71-0123-450E-BC1A-C07AA2BAE19D}" srcId="{89461FDA-DE8E-44D5-AF33-2413B4AAB2F1}" destId="{5F6419FE-03BA-4F68-869A-B3584FA4F680}" srcOrd="1" destOrd="0" parTransId="{31E73584-7310-4265-9A7F-71D6901158C9}" sibTransId="{5509902B-A9C9-42A4-A06B-87570B7A572A}"/>
    <dgm:cxn modelId="{51246279-6666-444E-93FD-360B4778BC3E}" type="presOf" srcId="{1FB393F1-A2DE-41B7-8D65-D0466D79BE06}" destId="{BFC4968D-D827-6D43-BDAF-9B5D8B71821C}" srcOrd="0" destOrd="0" presId="urn:microsoft.com/office/officeart/2005/8/layout/vList2"/>
    <dgm:cxn modelId="{69ED7279-ECE4-4439-97DB-FB6C20EBCC0B}" srcId="{4100C70B-1119-4236-9DFB-99B11C7E6E0B}" destId="{89461FDA-DE8E-44D5-AF33-2413B4AAB2F1}" srcOrd="1" destOrd="0" parTransId="{8215931B-1AA6-4510-8794-0BC1434C40B0}" sibTransId="{956A1464-BA56-4F67-9E06-B7951E2CFA53}"/>
    <dgm:cxn modelId="{0994FC8A-5F7F-254C-A267-67546F1CEC77}" type="presOf" srcId="{4100C70B-1119-4236-9DFB-99B11C7E6E0B}" destId="{B4382312-5693-F745-80D8-95105F0D833C}" srcOrd="0" destOrd="0" presId="urn:microsoft.com/office/officeart/2005/8/layout/vList2"/>
    <dgm:cxn modelId="{85558F8B-444C-4213-88D8-A6BC85853584}" srcId="{89461FDA-DE8E-44D5-AF33-2413B4AAB2F1}" destId="{862760B3-8C83-471A-94B7-B3774263CFCE}" srcOrd="2" destOrd="0" parTransId="{CE947814-F1A5-4488-9BE7-9C990C9E0547}" sibTransId="{8BE0D274-15C3-4AFC-800A-84416F3126DE}"/>
    <dgm:cxn modelId="{87CADF95-A338-5C46-BFB2-448F8F4EC63A}" type="presOf" srcId="{68DE3537-3EF1-40F0-B694-77882D395725}" destId="{BFC4968D-D827-6D43-BDAF-9B5D8B71821C}" srcOrd="0" destOrd="4" presId="urn:microsoft.com/office/officeart/2005/8/layout/vList2"/>
    <dgm:cxn modelId="{2ED80ED8-ADE9-4AB9-95A7-C661609D7B02}" srcId="{89461FDA-DE8E-44D5-AF33-2413B4AAB2F1}" destId="{68DE3537-3EF1-40F0-B694-77882D395725}" srcOrd="4" destOrd="0" parTransId="{CA945C56-975D-4A7E-BBAE-1097D3214341}" sibTransId="{4906C088-DAEC-4D9A-A103-2CAD0AF6A6F8}"/>
    <dgm:cxn modelId="{342FC2E1-6DA6-CC44-A9BB-68B3A20773D1}" type="presOf" srcId="{AEA08829-DB73-45EC-857D-51BF5EFD6EA6}" destId="{7776E73D-CD26-9D48-AC51-45773E3ECD2C}" srcOrd="0" destOrd="0" presId="urn:microsoft.com/office/officeart/2005/8/layout/vList2"/>
    <dgm:cxn modelId="{DC526BEF-9679-4DAA-B239-2F46EE34959B}" srcId="{4100C70B-1119-4236-9DFB-99B11C7E6E0B}" destId="{AEA08829-DB73-45EC-857D-51BF5EFD6EA6}" srcOrd="0" destOrd="0" parTransId="{5070E226-EB68-4D7D-A785-7B107E6C4EB0}" sibTransId="{D1B139AA-154E-4DA5-AF04-9622763EAC63}"/>
    <dgm:cxn modelId="{1C780BFE-C4EB-D940-A972-84E62A2C6DBB}" type="presOf" srcId="{2E2493B3-0B82-4FB3-89A9-E660ED658D95}" destId="{BFC4968D-D827-6D43-BDAF-9B5D8B71821C}" srcOrd="0" destOrd="3" presId="urn:microsoft.com/office/officeart/2005/8/layout/vList2"/>
    <dgm:cxn modelId="{741A81CD-BB3D-7047-B686-BB08BEB9A8B1}" type="presParOf" srcId="{B4382312-5693-F745-80D8-95105F0D833C}" destId="{7776E73D-CD26-9D48-AC51-45773E3ECD2C}" srcOrd="0" destOrd="0" presId="urn:microsoft.com/office/officeart/2005/8/layout/vList2"/>
    <dgm:cxn modelId="{6BD47EC5-E909-DA46-BC26-3BA1B6B8F6FC}" type="presParOf" srcId="{B4382312-5693-F745-80D8-95105F0D833C}" destId="{96A2406A-9F4C-954F-9A1A-D674DFAA7CAC}" srcOrd="1" destOrd="0" presId="urn:microsoft.com/office/officeart/2005/8/layout/vList2"/>
    <dgm:cxn modelId="{BCED22C9-FAB9-F147-81C1-28DA280CC3A5}" type="presParOf" srcId="{B4382312-5693-F745-80D8-95105F0D833C}" destId="{A24437A7-AEEA-B642-B9E8-3F3367EF5EBC}" srcOrd="2" destOrd="0" presId="urn:microsoft.com/office/officeart/2005/8/layout/vList2"/>
    <dgm:cxn modelId="{3CC6D9CA-57FC-A640-9D98-594DDF34A4B3}" type="presParOf" srcId="{B4382312-5693-F745-80D8-95105F0D833C}" destId="{BFC4968D-D827-6D43-BDAF-9B5D8B71821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D525E2-C8D4-44DA-8C34-28EFC76B94F4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2" csCatId="colorful" phldr="1"/>
      <dgm:spPr/>
      <dgm:t>
        <a:bodyPr/>
        <a:lstStyle/>
        <a:p>
          <a:endParaRPr lang="en-US"/>
        </a:p>
      </dgm:t>
    </dgm:pt>
    <dgm:pt modelId="{5C57C14D-4486-434E-8E39-1ADE5CD827B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Recycling services in the facility</a:t>
          </a:r>
        </a:p>
      </dgm:t>
    </dgm:pt>
    <dgm:pt modelId="{661CFF4F-2C64-46B3-B568-4945D49DB9A2}" type="parTrans" cxnId="{628F85E4-E43E-4679-86F4-E2E31C25CEF6}">
      <dgm:prSet/>
      <dgm:spPr/>
      <dgm:t>
        <a:bodyPr/>
        <a:lstStyle/>
        <a:p>
          <a:endParaRPr lang="en-US"/>
        </a:p>
      </dgm:t>
    </dgm:pt>
    <dgm:pt modelId="{1FB5BD3F-31B1-4B5E-9DA4-4EFAC8781080}" type="sibTrans" cxnId="{628F85E4-E43E-4679-86F4-E2E31C25CEF6}">
      <dgm:prSet/>
      <dgm:spPr/>
      <dgm:t>
        <a:bodyPr/>
        <a:lstStyle/>
        <a:p>
          <a:endParaRPr lang="en-US"/>
        </a:p>
      </dgm:t>
    </dgm:pt>
    <dgm:pt modelId="{645C425D-2DCB-47F1-B4A4-DE7ED6AFF01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Exclusively buy food products that produce recyclable food waste. </a:t>
          </a:r>
        </a:p>
      </dgm:t>
    </dgm:pt>
    <dgm:pt modelId="{52E212E5-95C2-44CA-AA8A-25F3B66BEE98}" type="parTrans" cxnId="{0164EBEE-BCDD-4A3B-93D8-DEBE09E6B26C}">
      <dgm:prSet/>
      <dgm:spPr/>
      <dgm:t>
        <a:bodyPr/>
        <a:lstStyle/>
        <a:p>
          <a:endParaRPr lang="en-US"/>
        </a:p>
      </dgm:t>
    </dgm:pt>
    <dgm:pt modelId="{3F0F1C2D-83AC-4F2A-8D3D-0462CD90A4FA}" type="sibTrans" cxnId="{0164EBEE-BCDD-4A3B-93D8-DEBE09E6B26C}">
      <dgm:prSet/>
      <dgm:spPr/>
      <dgm:t>
        <a:bodyPr/>
        <a:lstStyle/>
        <a:p>
          <a:endParaRPr lang="en-US"/>
        </a:p>
      </dgm:t>
    </dgm:pt>
    <dgm:pt modelId="{45231DD6-CA13-4B4F-8FF1-4C01E6F312D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Plant-based, sustainable alternatives to the monthly meals </a:t>
          </a:r>
        </a:p>
      </dgm:t>
    </dgm:pt>
    <dgm:pt modelId="{E82275FC-F2B7-47B2-AF5F-798351BB56A4}" type="parTrans" cxnId="{A5F5F7BA-B94E-44AE-8C73-3F47FAF48F5F}">
      <dgm:prSet/>
      <dgm:spPr/>
      <dgm:t>
        <a:bodyPr/>
        <a:lstStyle/>
        <a:p>
          <a:endParaRPr lang="en-US"/>
        </a:p>
      </dgm:t>
    </dgm:pt>
    <dgm:pt modelId="{6326AB7F-A75E-4793-87B6-94F3564D6974}" type="sibTrans" cxnId="{A5F5F7BA-B94E-44AE-8C73-3F47FAF48F5F}">
      <dgm:prSet/>
      <dgm:spPr/>
      <dgm:t>
        <a:bodyPr/>
        <a:lstStyle/>
        <a:p>
          <a:endParaRPr lang="en-US"/>
        </a:p>
      </dgm:t>
    </dgm:pt>
    <dgm:pt modelId="{A7BC7248-8209-4DF6-8229-304A4B705A80}" type="pres">
      <dgm:prSet presAssocID="{E2D525E2-C8D4-44DA-8C34-28EFC76B94F4}" presName="root" presStyleCnt="0">
        <dgm:presLayoutVars>
          <dgm:dir/>
          <dgm:resizeHandles val="exact"/>
        </dgm:presLayoutVars>
      </dgm:prSet>
      <dgm:spPr/>
    </dgm:pt>
    <dgm:pt modelId="{50D4D047-DF47-4E55-B0A1-3219F8D35891}" type="pres">
      <dgm:prSet presAssocID="{5C57C14D-4486-434E-8E39-1ADE5CD827B0}" presName="compNode" presStyleCnt="0"/>
      <dgm:spPr/>
    </dgm:pt>
    <dgm:pt modelId="{6CC97094-3608-4458-869C-17BAA8D5C19A}" type="pres">
      <dgm:prSet presAssocID="{5C57C14D-4486-434E-8E39-1ADE5CD827B0}" presName="iconBgRect" presStyleLbl="bgShp" presStyleIdx="0" presStyleCnt="3"/>
      <dgm:spPr/>
    </dgm:pt>
    <dgm:pt modelId="{0D3736FE-845E-4C49-AEC8-AA81464C04A2}" type="pres">
      <dgm:prSet presAssocID="{5C57C14D-4486-434E-8E39-1ADE5CD827B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ycle"/>
        </a:ext>
      </dgm:extLst>
    </dgm:pt>
    <dgm:pt modelId="{FE798C36-25F5-4FA5-847E-A7665E620F97}" type="pres">
      <dgm:prSet presAssocID="{5C57C14D-4486-434E-8E39-1ADE5CD827B0}" presName="spaceRect" presStyleCnt="0"/>
      <dgm:spPr/>
    </dgm:pt>
    <dgm:pt modelId="{12295EA3-847A-4708-9F1E-CF3614BD6637}" type="pres">
      <dgm:prSet presAssocID="{5C57C14D-4486-434E-8E39-1ADE5CD827B0}" presName="textRect" presStyleLbl="revTx" presStyleIdx="0" presStyleCnt="3">
        <dgm:presLayoutVars>
          <dgm:chMax val="1"/>
          <dgm:chPref val="1"/>
        </dgm:presLayoutVars>
      </dgm:prSet>
      <dgm:spPr/>
    </dgm:pt>
    <dgm:pt modelId="{0103B102-460C-4AEF-B652-7EBFDE49437B}" type="pres">
      <dgm:prSet presAssocID="{1FB5BD3F-31B1-4B5E-9DA4-4EFAC8781080}" presName="sibTrans" presStyleCnt="0"/>
      <dgm:spPr/>
    </dgm:pt>
    <dgm:pt modelId="{0A3CC207-0D80-45EF-9125-CDBAD223D08E}" type="pres">
      <dgm:prSet presAssocID="{645C425D-2DCB-47F1-B4A4-DE7ED6AFF015}" presName="compNode" presStyleCnt="0"/>
      <dgm:spPr/>
    </dgm:pt>
    <dgm:pt modelId="{5A8447C3-EC9C-4A70-BE84-3885CDCB1488}" type="pres">
      <dgm:prSet presAssocID="{645C425D-2DCB-47F1-B4A4-DE7ED6AFF015}" presName="iconBgRect" presStyleLbl="bgShp" presStyleIdx="1" presStyleCnt="3"/>
      <dgm:spPr/>
    </dgm:pt>
    <dgm:pt modelId="{267F4450-2928-46CD-A9A3-3F63EA591534}" type="pres">
      <dgm:prSet presAssocID="{645C425D-2DCB-47F1-B4A4-DE7ED6AFF01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ycle Sign"/>
        </a:ext>
      </dgm:extLst>
    </dgm:pt>
    <dgm:pt modelId="{1BBAE4D3-B4A1-4208-B030-C1F85C61AF7D}" type="pres">
      <dgm:prSet presAssocID="{645C425D-2DCB-47F1-B4A4-DE7ED6AFF015}" presName="spaceRect" presStyleCnt="0"/>
      <dgm:spPr/>
    </dgm:pt>
    <dgm:pt modelId="{9429F982-1EE8-4272-9593-CB0463B7A1B5}" type="pres">
      <dgm:prSet presAssocID="{645C425D-2DCB-47F1-B4A4-DE7ED6AFF015}" presName="textRect" presStyleLbl="revTx" presStyleIdx="1" presStyleCnt="3">
        <dgm:presLayoutVars>
          <dgm:chMax val="1"/>
          <dgm:chPref val="1"/>
        </dgm:presLayoutVars>
      </dgm:prSet>
      <dgm:spPr/>
    </dgm:pt>
    <dgm:pt modelId="{D5075B78-8477-4CEF-9D6B-F7679964278B}" type="pres">
      <dgm:prSet presAssocID="{3F0F1C2D-83AC-4F2A-8D3D-0462CD90A4FA}" presName="sibTrans" presStyleCnt="0"/>
      <dgm:spPr/>
    </dgm:pt>
    <dgm:pt modelId="{17547C40-CA49-4629-8448-2C1E1A613279}" type="pres">
      <dgm:prSet presAssocID="{45231DD6-CA13-4B4F-8FF1-4C01E6F312D6}" presName="compNode" presStyleCnt="0"/>
      <dgm:spPr/>
    </dgm:pt>
    <dgm:pt modelId="{894DF814-E8A1-4C7A-946C-55993A4EE9C9}" type="pres">
      <dgm:prSet presAssocID="{45231DD6-CA13-4B4F-8FF1-4C01E6F312D6}" presName="iconBgRect" presStyleLbl="bgShp" presStyleIdx="2" presStyleCnt="3"/>
      <dgm:spPr/>
    </dgm:pt>
    <dgm:pt modelId="{DBFDF687-0D11-4887-B340-F1836CAE7100}" type="pres">
      <dgm:prSet presAssocID="{45231DD6-CA13-4B4F-8FF1-4C01E6F312D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eds"/>
        </a:ext>
      </dgm:extLst>
    </dgm:pt>
    <dgm:pt modelId="{00DE8FBB-FD35-4E57-BBDA-A031D9B2D4E2}" type="pres">
      <dgm:prSet presAssocID="{45231DD6-CA13-4B4F-8FF1-4C01E6F312D6}" presName="spaceRect" presStyleCnt="0"/>
      <dgm:spPr/>
    </dgm:pt>
    <dgm:pt modelId="{12B17AF4-D33D-44D9-B49F-16B86E3B459D}" type="pres">
      <dgm:prSet presAssocID="{45231DD6-CA13-4B4F-8FF1-4C01E6F312D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6194624-B5DD-A84C-8B6A-919EEAF90AE2}" type="presOf" srcId="{5C57C14D-4486-434E-8E39-1ADE5CD827B0}" destId="{12295EA3-847A-4708-9F1E-CF3614BD6637}" srcOrd="0" destOrd="0" presId="urn:microsoft.com/office/officeart/2018/5/layout/IconCircleLabelList"/>
    <dgm:cxn modelId="{2A389F25-5762-4649-A3BE-F92FED796CFA}" type="presOf" srcId="{45231DD6-CA13-4B4F-8FF1-4C01E6F312D6}" destId="{12B17AF4-D33D-44D9-B49F-16B86E3B459D}" srcOrd="0" destOrd="0" presId="urn:microsoft.com/office/officeart/2018/5/layout/IconCircleLabelList"/>
    <dgm:cxn modelId="{8AD0239E-66E9-6548-ABCD-A9F43D63F73D}" type="presOf" srcId="{645C425D-2DCB-47F1-B4A4-DE7ED6AFF015}" destId="{9429F982-1EE8-4272-9593-CB0463B7A1B5}" srcOrd="0" destOrd="0" presId="urn:microsoft.com/office/officeart/2018/5/layout/IconCircleLabelList"/>
    <dgm:cxn modelId="{A5F5F7BA-B94E-44AE-8C73-3F47FAF48F5F}" srcId="{E2D525E2-C8D4-44DA-8C34-28EFC76B94F4}" destId="{45231DD6-CA13-4B4F-8FF1-4C01E6F312D6}" srcOrd="2" destOrd="0" parTransId="{E82275FC-F2B7-47B2-AF5F-798351BB56A4}" sibTransId="{6326AB7F-A75E-4793-87B6-94F3564D6974}"/>
    <dgm:cxn modelId="{CA11E3C8-1C4B-1F4D-8F03-E8890AB08D12}" type="presOf" srcId="{E2D525E2-C8D4-44DA-8C34-28EFC76B94F4}" destId="{A7BC7248-8209-4DF6-8229-304A4B705A80}" srcOrd="0" destOrd="0" presId="urn:microsoft.com/office/officeart/2018/5/layout/IconCircleLabelList"/>
    <dgm:cxn modelId="{628F85E4-E43E-4679-86F4-E2E31C25CEF6}" srcId="{E2D525E2-C8D4-44DA-8C34-28EFC76B94F4}" destId="{5C57C14D-4486-434E-8E39-1ADE5CD827B0}" srcOrd="0" destOrd="0" parTransId="{661CFF4F-2C64-46B3-B568-4945D49DB9A2}" sibTransId="{1FB5BD3F-31B1-4B5E-9DA4-4EFAC8781080}"/>
    <dgm:cxn modelId="{0164EBEE-BCDD-4A3B-93D8-DEBE09E6B26C}" srcId="{E2D525E2-C8D4-44DA-8C34-28EFC76B94F4}" destId="{645C425D-2DCB-47F1-B4A4-DE7ED6AFF015}" srcOrd="1" destOrd="0" parTransId="{52E212E5-95C2-44CA-AA8A-25F3B66BEE98}" sibTransId="{3F0F1C2D-83AC-4F2A-8D3D-0462CD90A4FA}"/>
    <dgm:cxn modelId="{E75A5C00-DC5F-FA44-A4A7-121D99F7FA03}" type="presParOf" srcId="{A7BC7248-8209-4DF6-8229-304A4B705A80}" destId="{50D4D047-DF47-4E55-B0A1-3219F8D35891}" srcOrd="0" destOrd="0" presId="urn:microsoft.com/office/officeart/2018/5/layout/IconCircleLabelList"/>
    <dgm:cxn modelId="{51B9B86D-4F49-DC4F-91D1-98C9B71450CF}" type="presParOf" srcId="{50D4D047-DF47-4E55-B0A1-3219F8D35891}" destId="{6CC97094-3608-4458-869C-17BAA8D5C19A}" srcOrd="0" destOrd="0" presId="urn:microsoft.com/office/officeart/2018/5/layout/IconCircleLabelList"/>
    <dgm:cxn modelId="{B52E4428-3C18-5B4C-A34F-43AD968CE78A}" type="presParOf" srcId="{50D4D047-DF47-4E55-B0A1-3219F8D35891}" destId="{0D3736FE-845E-4C49-AEC8-AA81464C04A2}" srcOrd="1" destOrd="0" presId="urn:microsoft.com/office/officeart/2018/5/layout/IconCircleLabelList"/>
    <dgm:cxn modelId="{52F6DA29-FE05-9148-912B-2136220540FC}" type="presParOf" srcId="{50D4D047-DF47-4E55-B0A1-3219F8D35891}" destId="{FE798C36-25F5-4FA5-847E-A7665E620F97}" srcOrd="2" destOrd="0" presId="urn:microsoft.com/office/officeart/2018/5/layout/IconCircleLabelList"/>
    <dgm:cxn modelId="{90878C76-06BB-294C-B4FE-537E7F05AF16}" type="presParOf" srcId="{50D4D047-DF47-4E55-B0A1-3219F8D35891}" destId="{12295EA3-847A-4708-9F1E-CF3614BD6637}" srcOrd="3" destOrd="0" presId="urn:microsoft.com/office/officeart/2018/5/layout/IconCircleLabelList"/>
    <dgm:cxn modelId="{93A82722-4FE3-EA49-8D17-67C5D5300394}" type="presParOf" srcId="{A7BC7248-8209-4DF6-8229-304A4B705A80}" destId="{0103B102-460C-4AEF-B652-7EBFDE49437B}" srcOrd="1" destOrd="0" presId="urn:microsoft.com/office/officeart/2018/5/layout/IconCircleLabelList"/>
    <dgm:cxn modelId="{E69F0B7E-3858-1C4B-A7E2-B1B2F05B5A14}" type="presParOf" srcId="{A7BC7248-8209-4DF6-8229-304A4B705A80}" destId="{0A3CC207-0D80-45EF-9125-CDBAD223D08E}" srcOrd="2" destOrd="0" presId="urn:microsoft.com/office/officeart/2018/5/layout/IconCircleLabelList"/>
    <dgm:cxn modelId="{E7F3171B-2531-E044-9916-8A49A78FAEFD}" type="presParOf" srcId="{0A3CC207-0D80-45EF-9125-CDBAD223D08E}" destId="{5A8447C3-EC9C-4A70-BE84-3885CDCB1488}" srcOrd="0" destOrd="0" presId="urn:microsoft.com/office/officeart/2018/5/layout/IconCircleLabelList"/>
    <dgm:cxn modelId="{82BF1CD0-C5D7-3946-8B8C-F620F20CC6C5}" type="presParOf" srcId="{0A3CC207-0D80-45EF-9125-CDBAD223D08E}" destId="{267F4450-2928-46CD-A9A3-3F63EA591534}" srcOrd="1" destOrd="0" presId="urn:microsoft.com/office/officeart/2018/5/layout/IconCircleLabelList"/>
    <dgm:cxn modelId="{6414CF22-1A99-124C-ACEA-D4E27513D298}" type="presParOf" srcId="{0A3CC207-0D80-45EF-9125-CDBAD223D08E}" destId="{1BBAE4D3-B4A1-4208-B030-C1F85C61AF7D}" srcOrd="2" destOrd="0" presId="urn:microsoft.com/office/officeart/2018/5/layout/IconCircleLabelList"/>
    <dgm:cxn modelId="{6C747AE6-D10B-BB4D-A1A6-5EC94BA400E8}" type="presParOf" srcId="{0A3CC207-0D80-45EF-9125-CDBAD223D08E}" destId="{9429F982-1EE8-4272-9593-CB0463B7A1B5}" srcOrd="3" destOrd="0" presId="urn:microsoft.com/office/officeart/2018/5/layout/IconCircleLabelList"/>
    <dgm:cxn modelId="{A82FC4E9-78E0-5E4F-B144-C1A9EF53A5DE}" type="presParOf" srcId="{A7BC7248-8209-4DF6-8229-304A4B705A80}" destId="{D5075B78-8477-4CEF-9D6B-F7679964278B}" srcOrd="3" destOrd="0" presId="urn:microsoft.com/office/officeart/2018/5/layout/IconCircleLabelList"/>
    <dgm:cxn modelId="{EECB1168-CB28-D24F-A55D-BD8BCA1FAD0D}" type="presParOf" srcId="{A7BC7248-8209-4DF6-8229-304A4B705A80}" destId="{17547C40-CA49-4629-8448-2C1E1A613279}" srcOrd="4" destOrd="0" presId="urn:microsoft.com/office/officeart/2018/5/layout/IconCircleLabelList"/>
    <dgm:cxn modelId="{304FB683-6F9F-B14E-997C-5AABBE2F5D59}" type="presParOf" srcId="{17547C40-CA49-4629-8448-2C1E1A613279}" destId="{894DF814-E8A1-4C7A-946C-55993A4EE9C9}" srcOrd="0" destOrd="0" presId="urn:microsoft.com/office/officeart/2018/5/layout/IconCircleLabelList"/>
    <dgm:cxn modelId="{E7CD9007-91D4-2A43-8B62-11CEBC1672B3}" type="presParOf" srcId="{17547C40-CA49-4629-8448-2C1E1A613279}" destId="{DBFDF687-0D11-4887-B340-F1836CAE7100}" srcOrd="1" destOrd="0" presId="urn:microsoft.com/office/officeart/2018/5/layout/IconCircleLabelList"/>
    <dgm:cxn modelId="{30428DAC-B000-FF40-B341-98E84AE8414F}" type="presParOf" srcId="{17547C40-CA49-4629-8448-2C1E1A613279}" destId="{00DE8FBB-FD35-4E57-BBDA-A031D9B2D4E2}" srcOrd="2" destOrd="0" presId="urn:microsoft.com/office/officeart/2018/5/layout/IconCircleLabelList"/>
    <dgm:cxn modelId="{3355C002-EE27-1440-B36A-9AA4DC17BD3D}" type="presParOf" srcId="{17547C40-CA49-4629-8448-2C1E1A613279}" destId="{12B17AF4-D33D-44D9-B49F-16B86E3B459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76E73D-CD26-9D48-AC51-45773E3ECD2C}">
      <dsp:nvSpPr>
        <dsp:cNvPr id="0" name=""/>
        <dsp:cNvSpPr/>
      </dsp:nvSpPr>
      <dsp:spPr>
        <a:xfrm>
          <a:off x="0" y="8664"/>
          <a:ext cx="10058399" cy="994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My role is a laboratory technician within the Fairfax </a:t>
          </a:r>
          <a:r>
            <a:rPr lang="en-US" sz="2500" kern="1200" dirty="0" err="1"/>
            <a:t>Cryobank</a:t>
          </a:r>
          <a:r>
            <a:rPr lang="en-US" sz="2500" kern="1200" dirty="0"/>
            <a:t> department.</a:t>
          </a:r>
        </a:p>
      </dsp:txBody>
      <dsp:txXfrm>
        <a:off x="48547" y="57211"/>
        <a:ext cx="9961305" cy="897406"/>
      </dsp:txXfrm>
    </dsp:sp>
    <dsp:sp modelId="{A24437A7-AEEA-B642-B9E8-3F3367EF5EBC}">
      <dsp:nvSpPr>
        <dsp:cNvPr id="0" name=""/>
        <dsp:cNvSpPr/>
      </dsp:nvSpPr>
      <dsp:spPr>
        <a:xfrm>
          <a:off x="0" y="1075165"/>
          <a:ext cx="10058399" cy="994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My position consist of various tasks including:</a:t>
          </a:r>
        </a:p>
      </dsp:txBody>
      <dsp:txXfrm>
        <a:off x="48547" y="1123712"/>
        <a:ext cx="9961305" cy="897406"/>
      </dsp:txXfrm>
    </dsp:sp>
    <dsp:sp modelId="{BFC4968D-D827-6D43-BDAF-9B5D8B71821C}">
      <dsp:nvSpPr>
        <dsp:cNvPr id="0" name=""/>
        <dsp:cNvSpPr/>
      </dsp:nvSpPr>
      <dsp:spPr>
        <a:xfrm>
          <a:off x="0" y="2069665"/>
          <a:ext cx="10058399" cy="1707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Performing semen analyses and cryopreservation of semen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Data entry, verification and filing of laboratory records and blood reports.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Identifying problems that may adversely affect specimens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Venipuncture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Packing and sending out serology</a:t>
          </a:r>
        </a:p>
      </dsp:txBody>
      <dsp:txXfrm>
        <a:off x="0" y="2069665"/>
        <a:ext cx="10058399" cy="17077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C97094-3608-4458-869C-17BAA8D5C19A}">
      <dsp:nvSpPr>
        <dsp:cNvPr id="0" name=""/>
        <dsp:cNvSpPr/>
      </dsp:nvSpPr>
      <dsp:spPr>
        <a:xfrm>
          <a:off x="616949" y="340539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3736FE-845E-4C49-AEC8-AA81464C04A2}">
      <dsp:nvSpPr>
        <dsp:cNvPr id="0" name=""/>
        <dsp:cNvSpPr/>
      </dsp:nvSpPr>
      <dsp:spPr>
        <a:xfrm>
          <a:off x="1004512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295EA3-847A-4708-9F1E-CF3614BD6637}">
      <dsp:nvSpPr>
        <dsp:cNvPr id="0" name=""/>
        <dsp:cNvSpPr/>
      </dsp:nvSpPr>
      <dsp:spPr>
        <a:xfrm>
          <a:off x="35606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Recycling services in the facility</a:t>
          </a:r>
        </a:p>
      </dsp:txBody>
      <dsp:txXfrm>
        <a:off x="35606" y="2725540"/>
        <a:ext cx="2981250" cy="720000"/>
      </dsp:txXfrm>
    </dsp:sp>
    <dsp:sp modelId="{5A8447C3-EC9C-4A70-BE84-3885CDCB1488}">
      <dsp:nvSpPr>
        <dsp:cNvPr id="0" name=""/>
        <dsp:cNvSpPr/>
      </dsp:nvSpPr>
      <dsp:spPr>
        <a:xfrm>
          <a:off x="4119918" y="340539"/>
          <a:ext cx="1818562" cy="1818562"/>
        </a:xfrm>
        <a:prstGeom prst="ellipse">
          <a:avLst/>
        </a:prstGeom>
        <a:solidFill>
          <a:schemeClr val="accent2">
            <a:hueOff val="10047207"/>
            <a:satOff val="-126"/>
            <a:lumOff val="31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7F4450-2928-46CD-A9A3-3F63EA591534}">
      <dsp:nvSpPr>
        <dsp:cNvPr id="0" name=""/>
        <dsp:cNvSpPr/>
      </dsp:nvSpPr>
      <dsp:spPr>
        <a:xfrm>
          <a:off x="4507481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29F982-1EE8-4272-9593-CB0463B7A1B5}">
      <dsp:nvSpPr>
        <dsp:cNvPr id="0" name=""/>
        <dsp:cNvSpPr/>
      </dsp:nvSpPr>
      <dsp:spPr>
        <a:xfrm>
          <a:off x="3538574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Exclusively buy food products that produce recyclable food waste. </a:t>
          </a:r>
        </a:p>
      </dsp:txBody>
      <dsp:txXfrm>
        <a:off x="3538574" y="2725540"/>
        <a:ext cx="2981250" cy="720000"/>
      </dsp:txXfrm>
    </dsp:sp>
    <dsp:sp modelId="{894DF814-E8A1-4C7A-946C-55993A4EE9C9}">
      <dsp:nvSpPr>
        <dsp:cNvPr id="0" name=""/>
        <dsp:cNvSpPr/>
      </dsp:nvSpPr>
      <dsp:spPr>
        <a:xfrm>
          <a:off x="7622887" y="340539"/>
          <a:ext cx="1818562" cy="1818562"/>
        </a:xfrm>
        <a:prstGeom prst="ellipse">
          <a:avLst/>
        </a:prstGeom>
        <a:solidFill>
          <a:schemeClr val="accent2">
            <a:hueOff val="20094413"/>
            <a:satOff val="-252"/>
            <a:lumOff val="627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FDF687-0D11-4887-B340-F1836CAE7100}">
      <dsp:nvSpPr>
        <dsp:cNvPr id="0" name=""/>
        <dsp:cNvSpPr/>
      </dsp:nvSpPr>
      <dsp:spPr>
        <a:xfrm>
          <a:off x="8010450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B17AF4-D33D-44D9-B49F-16B86E3B459D}">
      <dsp:nvSpPr>
        <dsp:cNvPr id="0" name=""/>
        <dsp:cNvSpPr/>
      </dsp:nvSpPr>
      <dsp:spPr>
        <a:xfrm>
          <a:off x="7041543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Plant-based, sustainable alternatives to the monthly meals </a:t>
          </a:r>
        </a:p>
      </dsp:txBody>
      <dsp:txXfrm>
        <a:off x="7041543" y="2725540"/>
        <a:ext cx="2981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11/26/22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719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11/26/22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53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11/26/22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334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11/26/22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79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11/26/22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529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11/26/22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533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11/26/22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320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11/26/22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752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11/26/22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565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11/26/22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012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11/26/22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34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11/26/22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162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7" r:id="rId6"/>
    <p:sldLayoutId id="2147483732" r:id="rId7"/>
    <p:sldLayoutId id="2147483733" r:id="rId8"/>
    <p:sldLayoutId id="2147483734" r:id="rId9"/>
    <p:sldLayoutId id="2147483736" r:id="rId10"/>
    <p:sldLayoutId id="214748373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C9B7F88A-EE9B-4C9D-9477-42E234662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w Angle View Of Clouds In Sky">
            <a:extLst>
              <a:ext uri="{FF2B5EF4-FFF2-40B4-BE49-F238E27FC236}">
                <a16:creationId xmlns:a16="http://schemas.microsoft.com/office/drawing/2014/main" id="{7FC1DE70-77D9-449D-6662-A0573A1BDD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10" b="9921"/>
          <a:stretch/>
        </p:blipFill>
        <p:spPr>
          <a:xfrm>
            <a:off x="1" y="289942"/>
            <a:ext cx="12191999" cy="685799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7319A1DD-F557-4EC6-8A8C-F7617B4CD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3118982"/>
            <a:ext cx="7537704" cy="246266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3FF22F-3C6F-8FDB-73B4-2CD169747E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5517" y="3331444"/>
            <a:ext cx="6470692" cy="122930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Creating a more sustainable workplace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DA96E9-A65C-56DB-FF9E-9A8754DF2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5516" y="4735799"/>
            <a:ext cx="6470693" cy="605256"/>
          </a:xfrm>
        </p:spPr>
        <p:txBody>
          <a:bodyPr>
            <a:normAutofit fontScale="77500" lnSpcReduction="20000"/>
          </a:bodyPr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Shewit Adane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Old Dominion University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MPH 784: Creating Sustainable Environmental Futures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Dr. Steven M. Becker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sz="60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0211" y="4641183"/>
            <a:ext cx="6309360" cy="0"/>
          </a:xfrm>
          <a:prstGeom prst="line">
            <a:avLst/>
          </a:prstGeom>
          <a:ln w="19050">
            <a:solidFill>
              <a:schemeClr val="accent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!!footer rectangle">
            <a:extLst>
              <a:ext uri="{FF2B5EF4-FFF2-40B4-BE49-F238E27FC236}">
                <a16:creationId xmlns:a16="http://schemas.microsoft.com/office/drawing/2014/main" id="{D50218C5-E017-43D2-8345-FD9FBF0C9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04847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C8DD82D3-D002-45B0-B16A-82B3DA4EF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4F1F26-C0AF-7160-743F-7FF11062C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073550" cy="5126203"/>
          </a:xfrm>
        </p:spPr>
        <p:txBody>
          <a:bodyPr anchor="ctr">
            <a:normAutofit/>
          </a:bodyPr>
          <a:lstStyle/>
          <a:p>
            <a:pPr algn="r"/>
            <a:r>
              <a:rPr lang="en-US"/>
              <a:t>Setting 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F09C252-16FE-4557-AD6D-BB5CA7734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42052" y="1778497"/>
            <a:ext cx="0" cy="3200400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242E3-EBE8-06A5-249B-AE5F65754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3786" y="621697"/>
            <a:ext cx="6791894" cy="5147973"/>
          </a:xfrm>
        </p:spPr>
        <p:txBody>
          <a:bodyPr anchor="ctr"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The Genetics and IVF Institute is a full-service fertility facility located in Fairfax, Virginia.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effectLst/>
              </a:rPr>
              <a:t>Assisting individuals and couples create families since 1984.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 This organization consists of multiple branches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I’m employed within the Fairfax </a:t>
            </a:r>
            <a:r>
              <a:rPr lang="en-US" dirty="0" err="1"/>
              <a:t>Cryobank</a:t>
            </a:r>
            <a:r>
              <a:rPr lang="en-US" dirty="0"/>
              <a:t> division.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Fairfax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Cryobank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offers: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Fertility preservation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Donor program</a:t>
            </a:r>
          </a:p>
          <a:p>
            <a:pPr lvl="1"/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effectLst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4552793-7DFF-4EC7-AC69-D34A75D01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61731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88F0A37D-2337-4AAF-98B0-7E4E9B98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2EDEEF-FA1B-0B35-C8A6-CE7BD8C6A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My Specific Role</a:t>
            </a:r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15CCCF0-E573-463A-9760-1FDC0B2CF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F7234D70-FB65-4E99-985E-64D219674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D9EE2938-BC6D-9B12-E0F2-30909D559B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8277140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6409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B0E58038-8ACE-4AD9-B404-25C603550D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Giraffe in the grass">
            <a:extLst>
              <a:ext uri="{FF2B5EF4-FFF2-40B4-BE49-F238E27FC236}">
                <a16:creationId xmlns:a16="http://schemas.microsoft.com/office/drawing/2014/main" id="{43EC0C78-8836-75CF-DCC3-3C3ADC359D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5000"/>
          </a:blip>
          <a:srcRect t="9430" b="1868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DFD1FB-34B8-B98C-32E0-3240D1850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/>
              <a:t>Current Practices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8A34772-9011-42B5-AA63-FD6DEC92E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910746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38A53-64D1-47BD-CA86-385225E7B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76089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/>
              <a:t> Operational 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practices are obsolete and not environmentally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friendly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The organization does not utilize any form of recycling services.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aperwork is documented both electronically and physically</a:t>
            </a:r>
            <a:r>
              <a:rPr lang="en-US" dirty="0">
                <a:effectLst/>
              </a:rPr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Plenty of paper is discarded 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Snacks are purchas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ed for the clients and donors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Food waste is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regularly produced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Monthly meals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Employer purchase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staff lunch when goals are reached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1168" lvl="1" indent="0">
              <a:buNone/>
            </a:pP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1168" lvl="1" indent="0">
              <a:buNone/>
            </a:pP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2BCDE19-2810-4337-9C49-8589C42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36167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8F0A37D-2337-4AAF-98B0-7E4E9B98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C2CD61-C362-DB03-1353-7228A1C8B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/>
              <a:t>Recommendations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15CCCF0-E573-463A-9760-1FDC0B2CF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F7234D70-FB65-4E99-985E-64D219674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84D3C74-063F-5425-CC98-E66DEFEF2C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6587427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3084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E5CA5B-76D6-36D7-896E-31B96EFEF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>
            <a:normAutofit/>
          </a:bodyPr>
          <a:lstStyle/>
          <a:p>
            <a:r>
              <a:rPr lang="en-US" dirty="0"/>
              <a:t>Public Health Benefits</a:t>
            </a:r>
          </a:p>
        </p:txBody>
      </p:sp>
      <p:pic>
        <p:nvPicPr>
          <p:cNvPr id="5" name="Picture 4" descr="Throwing empty plastic bottle into the rubbish">
            <a:extLst>
              <a:ext uri="{FF2B5EF4-FFF2-40B4-BE49-F238E27FC236}">
                <a16:creationId xmlns:a16="http://schemas.microsoft.com/office/drawing/2014/main" id="{B678D7DE-CEB3-786E-4D15-EC59539F4F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56" r="30782"/>
          <a:stretch/>
        </p:blipFill>
        <p:spPr>
          <a:xfrm>
            <a:off x="20" y="10"/>
            <a:ext cx="4580077" cy="6400784"/>
          </a:xfrm>
          <a:prstGeom prst="rect">
            <a:avLst/>
          </a:prstGeom>
        </p:spPr>
      </p:pic>
      <p:cxnSp>
        <p:nvCxnSpPr>
          <p:cNvPr id="18" name="!!Straight Connector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5047C-97E9-565E-58EB-BC487E1F8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08201"/>
            <a:ext cx="5983606" cy="376089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R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educing waste and recycling existing products</a:t>
            </a:r>
            <a:r>
              <a:rPr lang="en-US" dirty="0">
                <a:effectLst/>
              </a:rPr>
              <a:t> in the workplace can aid in: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nvironmental protection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Natural resource conservation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Long-term sustainability 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B60310-C5C3-46A0-A452-2A0B00843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80328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BCC6B0-7F53-3C4F-6DAE-60D5026B7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>
            <a:normAutofit/>
          </a:bodyPr>
          <a:lstStyle/>
          <a:p>
            <a:r>
              <a:rPr lang="en-US" dirty="0"/>
              <a:t>Public Health Benefits cont.</a:t>
            </a:r>
          </a:p>
        </p:txBody>
      </p:sp>
      <p:pic>
        <p:nvPicPr>
          <p:cNvPr id="5" name="Picture 4" descr="Assorted vegetables and fruits">
            <a:extLst>
              <a:ext uri="{FF2B5EF4-FFF2-40B4-BE49-F238E27FC236}">
                <a16:creationId xmlns:a16="http://schemas.microsoft.com/office/drawing/2014/main" id="{A233189A-666B-5707-5C7F-7DE1A47F0E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93" r="19744"/>
          <a:stretch/>
        </p:blipFill>
        <p:spPr>
          <a:xfrm>
            <a:off x="20" y="10"/>
            <a:ext cx="4580077" cy="6400784"/>
          </a:xfrm>
          <a:prstGeom prst="rect">
            <a:avLst/>
          </a:prstGeom>
        </p:spPr>
      </p:pic>
      <p:cxnSp>
        <p:nvCxnSpPr>
          <p:cNvPr id="27" name="!!Straight Connector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4FC66-C52E-9C1B-1954-D8BB45085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08201"/>
            <a:ext cx="5983606" cy="376089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E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ncourage staff to incorporate more plant-based meals into their diets.</a:t>
            </a:r>
            <a:r>
              <a:rPr lang="en-US" dirty="0">
                <a:effectLst/>
              </a:rPr>
              <a:t> </a:t>
            </a:r>
            <a:endParaRPr lang="en-US" dirty="0">
              <a:effectLst/>
              <a:cs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ead to reductions in greenhouse gas emissions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ower risk of cardiovascular disease, type 2 diabetes, and mortality from diet-related noncommunicable diseases </a:t>
            </a:r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1B60310-C5C3-46A0-A452-2A0B00843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86583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C2B6C-C2BE-4F57-6C97-2742C23F4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9FEF1-3549-A102-D6DE-5A5620DB0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-457200">
              <a:buFont typeface="Wingdings" pitchFamily="2" charset="2"/>
              <a:buChar char="§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Physicians Committee for Responsible Medicine. (n.d.).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Vegan Diet: Eating for the Environment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Physicians Committee for Responsible Medicine. Retrieved November 25, 2022, from https://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www.pcrm.org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/good-nutrition/vegan-diet-environment </a:t>
            </a:r>
          </a:p>
          <a:p>
            <a:pPr marL="0" marR="0" indent="-457200">
              <a:buFont typeface="Wingdings" pitchFamily="2" charset="2"/>
              <a:buChar char="§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U.S. Department of Health and Human Services. (n.d.).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Environmental programs benefits of recycling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National Institutes of Health. Retrieved November 25, 2022, from https://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nems.nih.gov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/environmental-programs/pages/benefits-of-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recycling.aspx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61496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LightSeedLeftStep">
      <a:dk1>
        <a:srgbClr val="000000"/>
      </a:dk1>
      <a:lt1>
        <a:srgbClr val="FFFFFF"/>
      </a:lt1>
      <a:dk2>
        <a:srgbClr val="243241"/>
      </a:dk2>
      <a:lt2>
        <a:srgbClr val="E2E5E8"/>
      </a:lt2>
      <a:accent1>
        <a:srgbClr val="BA9C80"/>
      </a:accent1>
      <a:accent2>
        <a:srgbClr val="BA827F"/>
      </a:accent2>
      <a:accent3>
        <a:srgbClr val="C594A6"/>
      </a:accent3>
      <a:accent4>
        <a:srgbClr val="BA7FAD"/>
      </a:accent4>
      <a:accent5>
        <a:srgbClr val="BC94C5"/>
      </a:accent5>
      <a:accent6>
        <a:srgbClr val="967FBA"/>
      </a:accent6>
      <a:hlink>
        <a:srgbClr val="5E85A8"/>
      </a:hlink>
      <a:folHlink>
        <a:srgbClr val="7F7F7F"/>
      </a:folHlink>
    </a:clrScheme>
    <a:fontScheme name="Retrospect">
      <a:majorFont>
        <a:latin typeface="Avenir Next LT Pro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venir Next LT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3362</TotalTime>
  <Words>374</Words>
  <Application>Microsoft Macintosh PowerPoint</Application>
  <PresentationFormat>Widescreen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Avenir Next LT Pro</vt:lpstr>
      <vt:lpstr>Avenir Next LT Pro Light</vt:lpstr>
      <vt:lpstr>Calibri</vt:lpstr>
      <vt:lpstr>Times New Roman</vt:lpstr>
      <vt:lpstr>Wingdings</vt:lpstr>
      <vt:lpstr>RetrospectVTI</vt:lpstr>
      <vt:lpstr>Creating a more sustainable workplace</vt:lpstr>
      <vt:lpstr>Setting </vt:lpstr>
      <vt:lpstr>My Specific Role</vt:lpstr>
      <vt:lpstr>Current Practices</vt:lpstr>
      <vt:lpstr>Recommendations</vt:lpstr>
      <vt:lpstr>Public Health Benefits</vt:lpstr>
      <vt:lpstr>Public Health Benefits cont.</vt:lpstr>
      <vt:lpstr>Reference: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 more plant-based, sustainable workplace</dc:title>
  <dc:creator>ADANE, SHEWIT</dc:creator>
  <cp:lastModifiedBy>ADANE, SHEWIT</cp:lastModifiedBy>
  <cp:revision>20</cp:revision>
  <dcterms:created xsi:type="dcterms:W3CDTF">2022-11-26T19:18:22Z</dcterms:created>
  <dcterms:modified xsi:type="dcterms:W3CDTF">2022-11-29T03:20:53Z</dcterms:modified>
</cp:coreProperties>
</file>