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sldIdLst>
    <p:sldId id="256" r:id="rId2"/>
    <p:sldId id="26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570"/>
  </p:normalViewPr>
  <p:slideViewPr>
    <p:cSldViewPr snapToGrid="0">
      <p:cViewPr varScale="1">
        <p:scale>
          <a:sx n="90" d="100"/>
          <a:sy n="90" d="100"/>
        </p:scale>
        <p:origin x="232" y="5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ata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ata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80295A-C231-48D3-AB3D-8C5559BEFC69}" type="doc">
      <dgm:prSet loTypeId="urn:microsoft.com/office/officeart/2018/2/layout/IconVerticalSolidList" loCatId="icon" qsTypeId="urn:microsoft.com/office/officeart/2005/8/quickstyle/simple1" qsCatId="simple" csTypeId="urn:microsoft.com/office/officeart/2018/5/colors/Iconchunking_neutralicontext_colorful5" csCatId="colorful" phldr="1"/>
      <dgm:spPr/>
      <dgm:t>
        <a:bodyPr/>
        <a:lstStyle/>
        <a:p>
          <a:endParaRPr lang="en-US"/>
        </a:p>
      </dgm:t>
    </dgm:pt>
    <dgm:pt modelId="{1BED4DA8-DF4E-4A0F-B253-8D1BCD300CA0}">
      <dgm:prSet/>
      <dgm:spPr/>
      <dgm:t>
        <a:bodyPr/>
        <a:lstStyle/>
        <a:p>
          <a:r>
            <a:rPr lang="en-US" dirty="0"/>
            <a:t>Service-learning exposes students to experiences that shape their future educational or career goals, and when they are able to assist others in similar situations, they discover personal importance (WDPI, 2016).</a:t>
          </a:r>
        </a:p>
      </dgm:t>
    </dgm:pt>
    <dgm:pt modelId="{F4F3EF97-462F-4500-B054-170B4DF369EE}" type="parTrans" cxnId="{BE8F189E-D3F6-4D18-8A64-781B70F6A610}">
      <dgm:prSet/>
      <dgm:spPr/>
      <dgm:t>
        <a:bodyPr/>
        <a:lstStyle/>
        <a:p>
          <a:endParaRPr lang="en-US"/>
        </a:p>
      </dgm:t>
    </dgm:pt>
    <dgm:pt modelId="{041A637B-B782-4E88-8593-26B3B49CA89F}" type="sibTrans" cxnId="{BE8F189E-D3F6-4D18-8A64-781B70F6A610}">
      <dgm:prSet/>
      <dgm:spPr/>
      <dgm:t>
        <a:bodyPr/>
        <a:lstStyle/>
        <a:p>
          <a:endParaRPr lang="en-US"/>
        </a:p>
      </dgm:t>
    </dgm:pt>
    <dgm:pt modelId="{52CB2433-6902-4381-BFC2-46117C157795}">
      <dgm:prSet/>
      <dgm:spPr/>
      <dgm:t>
        <a:bodyPr/>
        <a:lstStyle/>
        <a:p>
          <a:r>
            <a:rPr lang="en-US" dirty="0"/>
            <a:t>Service-learning encourages a deeper knowledge, appreciation, and capability to relate to others from diverse backgrounds and life situations (Gable, </a:t>
          </a:r>
          <a:r>
            <a:rPr lang="en-US" dirty="0" err="1"/>
            <a:t>n.d</a:t>
          </a:r>
          <a:r>
            <a:rPr lang="en-US" dirty="0"/>
            <a:t>).</a:t>
          </a:r>
        </a:p>
      </dgm:t>
    </dgm:pt>
    <dgm:pt modelId="{66EABE78-9FCE-4C84-95DD-6908D66FB188}" type="parTrans" cxnId="{D3D4518F-65B1-4CD7-A269-3C4A205C4E6F}">
      <dgm:prSet/>
      <dgm:spPr/>
      <dgm:t>
        <a:bodyPr/>
        <a:lstStyle/>
        <a:p>
          <a:endParaRPr lang="en-US"/>
        </a:p>
      </dgm:t>
    </dgm:pt>
    <dgm:pt modelId="{93F57A4F-91F8-4F46-91F7-89EA03799546}" type="sibTrans" cxnId="{D3D4518F-65B1-4CD7-A269-3C4A205C4E6F}">
      <dgm:prSet/>
      <dgm:spPr/>
      <dgm:t>
        <a:bodyPr/>
        <a:lstStyle/>
        <a:p>
          <a:endParaRPr lang="en-US"/>
        </a:p>
      </dgm:t>
    </dgm:pt>
    <dgm:pt modelId="{88351BD8-EB72-4269-8534-FB3349D5DDA3}" type="pres">
      <dgm:prSet presAssocID="{9A80295A-C231-48D3-AB3D-8C5559BEFC69}" presName="root" presStyleCnt="0">
        <dgm:presLayoutVars>
          <dgm:dir/>
          <dgm:resizeHandles val="exact"/>
        </dgm:presLayoutVars>
      </dgm:prSet>
      <dgm:spPr/>
    </dgm:pt>
    <dgm:pt modelId="{8F0A614B-D723-4FDC-959C-E363FA572C5A}" type="pres">
      <dgm:prSet presAssocID="{1BED4DA8-DF4E-4A0F-B253-8D1BCD300CA0}" presName="compNode" presStyleCnt="0"/>
      <dgm:spPr/>
    </dgm:pt>
    <dgm:pt modelId="{52CE5319-FB34-445D-83C2-13A824EF4E8B}" type="pres">
      <dgm:prSet presAssocID="{1BED4DA8-DF4E-4A0F-B253-8D1BCD300CA0}" presName="bgRect" presStyleLbl="bgShp" presStyleIdx="0" presStyleCnt="2"/>
      <dgm:spPr/>
    </dgm:pt>
    <dgm:pt modelId="{C6264A42-155C-4F61-B6CF-CB7671D37D1E}" type="pres">
      <dgm:prSet presAssocID="{1BED4DA8-DF4E-4A0F-B253-8D1BCD300CA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798ED73D-EFF3-4A04-BA75-6F2F15AE19D8}" type="pres">
      <dgm:prSet presAssocID="{1BED4DA8-DF4E-4A0F-B253-8D1BCD300CA0}" presName="spaceRect" presStyleCnt="0"/>
      <dgm:spPr/>
    </dgm:pt>
    <dgm:pt modelId="{8D3F4012-F71B-4BBE-A24A-0093CFB9F4C2}" type="pres">
      <dgm:prSet presAssocID="{1BED4DA8-DF4E-4A0F-B253-8D1BCD300CA0}" presName="parTx" presStyleLbl="revTx" presStyleIdx="0" presStyleCnt="2">
        <dgm:presLayoutVars>
          <dgm:chMax val="0"/>
          <dgm:chPref val="0"/>
        </dgm:presLayoutVars>
      </dgm:prSet>
      <dgm:spPr/>
    </dgm:pt>
    <dgm:pt modelId="{3B4B9CFF-064B-4380-A6A5-5DDCE9E1A9E5}" type="pres">
      <dgm:prSet presAssocID="{041A637B-B782-4E88-8593-26B3B49CA89F}" presName="sibTrans" presStyleCnt="0"/>
      <dgm:spPr/>
    </dgm:pt>
    <dgm:pt modelId="{A9AA1DBE-A3CF-41A4-A046-D38F5D25D51D}" type="pres">
      <dgm:prSet presAssocID="{52CB2433-6902-4381-BFC2-46117C157795}" presName="compNode" presStyleCnt="0"/>
      <dgm:spPr/>
    </dgm:pt>
    <dgm:pt modelId="{9060ADD2-590E-433F-B70F-C448137616E5}" type="pres">
      <dgm:prSet presAssocID="{52CB2433-6902-4381-BFC2-46117C157795}" presName="bgRect" presStyleLbl="bgShp" presStyleIdx="1" presStyleCnt="2"/>
      <dgm:spPr/>
    </dgm:pt>
    <dgm:pt modelId="{AC137C22-74BB-45C5-A10E-69A99B71D814}" type="pres">
      <dgm:prSet presAssocID="{52CB2433-6902-4381-BFC2-46117C157795}"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choolhouse"/>
        </a:ext>
      </dgm:extLst>
    </dgm:pt>
    <dgm:pt modelId="{12B45A45-AD44-4F37-A4CF-C4FC71BC0DDC}" type="pres">
      <dgm:prSet presAssocID="{52CB2433-6902-4381-BFC2-46117C157795}" presName="spaceRect" presStyleCnt="0"/>
      <dgm:spPr/>
    </dgm:pt>
    <dgm:pt modelId="{2E7864F3-B65E-41CC-BB1C-D65F3A2B1ECC}" type="pres">
      <dgm:prSet presAssocID="{52CB2433-6902-4381-BFC2-46117C157795}" presName="parTx" presStyleLbl="revTx" presStyleIdx="1" presStyleCnt="2">
        <dgm:presLayoutVars>
          <dgm:chMax val="0"/>
          <dgm:chPref val="0"/>
        </dgm:presLayoutVars>
      </dgm:prSet>
      <dgm:spPr/>
    </dgm:pt>
  </dgm:ptLst>
  <dgm:cxnLst>
    <dgm:cxn modelId="{30FC7B06-17C6-414E-93A7-7B0967B30047}" type="presOf" srcId="{1BED4DA8-DF4E-4A0F-B253-8D1BCD300CA0}" destId="{8D3F4012-F71B-4BBE-A24A-0093CFB9F4C2}" srcOrd="0" destOrd="0" presId="urn:microsoft.com/office/officeart/2018/2/layout/IconVerticalSolidList"/>
    <dgm:cxn modelId="{A87E0E25-0E04-49A6-B8D8-CDD60FF90442}" type="presOf" srcId="{52CB2433-6902-4381-BFC2-46117C157795}" destId="{2E7864F3-B65E-41CC-BB1C-D65F3A2B1ECC}" srcOrd="0" destOrd="0" presId="urn:microsoft.com/office/officeart/2018/2/layout/IconVerticalSolidList"/>
    <dgm:cxn modelId="{A42FB766-6BB1-4C97-863F-B9B43E8FE536}" type="presOf" srcId="{9A80295A-C231-48D3-AB3D-8C5559BEFC69}" destId="{88351BD8-EB72-4269-8534-FB3349D5DDA3}" srcOrd="0" destOrd="0" presId="urn:microsoft.com/office/officeart/2018/2/layout/IconVerticalSolidList"/>
    <dgm:cxn modelId="{D3D4518F-65B1-4CD7-A269-3C4A205C4E6F}" srcId="{9A80295A-C231-48D3-AB3D-8C5559BEFC69}" destId="{52CB2433-6902-4381-BFC2-46117C157795}" srcOrd="1" destOrd="0" parTransId="{66EABE78-9FCE-4C84-95DD-6908D66FB188}" sibTransId="{93F57A4F-91F8-4F46-91F7-89EA03799546}"/>
    <dgm:cxn modelId="{BE8F189E-D3F6-4D18-8A64-781B70F6A610}" srcId="{9A80295A-C231-48D3-AB3D-8C5559BEFC69}" destId="{1BED4DA8-DF4E-4A0F-B253-8D1BCD300CA0}" srcOrd="0" destOrd="0" parTransId="{F4F3EF97-462F-4500-B054-170B4DF369EE}" sibTransId="{041A637B-B782-4E88-8593-26B3B49CA89F}"/>
    <dgm:cxn modelId="{8401A724-ED9B-4AE1-9116-88780446B4B1}" type="presParOf" srcId="{88351BD8-EB72-4269-8534-FB3349D5DDA3}" destId="{8F0A614B-D723-4FDC-959C-E363FA572C5A}" srcOrd="0" destOrd="0" presId="urn:microsoft.com/office/officeart/2018/2/layout/IconVerticalSolidList"/>
    <dgm:cxn modelId="{BB9E2AAF-0EDD-4284-9ACC-46B10784168B}" type="presParOf" srcId="{8F0A614B-D723-4FDC-959C-E363FA572C5A}" destId="{52CE5319-FB34-445D-83C2-13A824EF4E8B}" srcOrd="0" destOrd="0" presId="urn:microsoft.com/office/officeart/2018/2/layout/IconVerticalSolidList"/>
    <dgm:cxn modelId="{B0ABE38A-8DF9-4EF9-B955-653C4FB4DA73}" type="presParOf" srcId="{8F0A614B-D723-4FDC-959C-E363FA572C5A}" destId="{C6264A42-155C-4F61-B6CF-CB7671D37D1E}" srcOrd="1" destOrd="0" presId="urn:microsoft.com/office/officeart/2018/2/layout/IconVerticalSolidList"/>
    <dgm:cxn modelId="{5362BAEA-F97B-4C49-B8BA-9D6DE14B8ADA}" type="presParOf" srcId="{8F0A614B-D723-4FDC-959C-E363FA572C5A}" destId="{798ED73D-EFF3-4A04-BA75-6F2F15AE19D8}" srcOrd="2" destOrd="0" presId="urn:microsoft.com/office/officeart/2018/2/layout/IconVerticalSolidList"/>
    <dgm:cxn modelId="{43F3BCC5-F64C-45C6-BBD2-F65DFCABA77D}" type="presParOf" srcId="{8F0A614B-D723-4FDC-959C-E363FA572C5A}" destId="{8D3F4012-F71B-4BBE-A24A-0093CFB9F4C2}" srcOrd="3" destOrd="0" presId="urn:microsoft.com/office/officeart/2018/2/layout/IconVerticalSolidList"/>
    <dgm:cxn modelId="{D85EF907-77C2-434C-BFDE-278DAECD40CA}" type="presParOf" srcId="{88351BD8-EB72-4269-8534-FB3349D5DDA3}" destId="{3B4B9CFF-064B-4380-A6A5-5DDCE9E1A9E5}" srcOrd="1" destOrd="0" presId="urn:microsoft.com/office/officeart/2018/2/layout/IconVerticalSolidList"/>
    <dgm:cxn modelId="{1157F6C0-54C7-45C9-98C1-6B8F33900176}" type="presParOf" srcId="{88351BD8-EB72-4269-8534-FB3349D5DDA3}" destId="{A9AA1DBE-A3CF-41A4-A046-D38F5D25D51D}" srcOrd="2" destOrd="0" presId="urn:microsoft.com/office/officeart/2018/2/layout/IconVerticalSolidList"/>
    <dgm:cxn modelId="{3E29C022-989B-48A0-A843-64994AA0CD76}" type="presParOf" srcId="{A9AA1DBE-A3CF-41A4-A046-D38F5D25D51D}" destId="{9060ADD2-590E-433F-B70F-C448137616E5}" srcOrd="0" destOrd="0" presId="urn:microsoft.com/office/officeart/2018/2/layout/IconVerticalSolidList"/>
    <dgm:cxn modelId="{D9CB8F4C-A24F-4AA5-B6A8-18189402F5EC}" type="presParOf" srcId="{A9AA1DBE-A3CF-41A4-A046-D38F5D25D51D}" destId="{AC137C22-74BB-45C5-A10E-69A99B71D814}" srcOrd="1" destOrd="0" presId="urn:microsoft.com/office/officeart/2018/2/layout/IconVerticalSolidList"/>
    <dgm:cxn modelId="{0E834BA9-BE1A-4C43-BA25-B8953EC1BBF8}" type="presParOf" srcId="{A9AA1DBE-A3CF-41A4-A046-D38F5D25D51D}" destId="{12B45A45-AD44-4F37-A4CF-C4FC71BC0DDC}" srcOrd="2" destOrd="0" presId="urn:microsoft.com/office/officeart/2018/2/layout/IconVerticalSolidList"/>
    <dgm:cxn modelId="{5677FE03-F480-42F1-9A0C-383B25E46AAC}" type="presParOf" srcId="{A9AA1DBE-A3CF-41A4-A046-D38F5D25D51D}" destId="{2E7864F3-B65E-41CC-BB1C-D65F3A2B1EC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EEA91A6-F795-47E1-B181-3976D21BEDCD}"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BA767F30-4272-4D1E-BC04-9B2DD68AC08C}">
      <dgm:prSet/>
      <dgm:spPr/>
      <dgm:t>
        <a:bodyPr/>
        <a:lstStyle/>
        <a:p>
          <a:r>
            <a:rPr lang="en-US"/>
            <a:t>Communication skills</a:t>
          </a:r>
        </a:p>
      </dgm:t>
    </dgm:pt>
    <dgm:pt modelId="{3EB69B94-D487-4002-B101-BAA128BDEA30}" type="parTrans" cxnId="{A6574832-C29B-41A5-8C2F-8698812B613E}">
      <dgm:prSet/>
      <dgm:spPr/>
      <dgm:t>
        <a:bodyPr/>
        <a:lstStyle/>
        <a:p>
          <a:endParaRPr lang="en-US"/>
        </a:p>
      </dgm:t>
    </dgm:pt>
    <dgm:pt modelId="{89E3D895-FBD1-434B-BE06-77C9385C6F8F}" type="sibTrans" cxnId="{A6574832-C29B-41A5-8C2F-8698812B613E}">
      <dgm:prSet/>
      <dgm:spPr/>
      <dgm:t>
        <a:bodyPr/>
        <a:lstStyle/>
        <a:p>
          <a:endParaRPr lang="en-US"/>
        </a:p>
      </dgm:t>
    </dgm:pt>
    <dgm:pt modelId="{E5799140-BB79-4C4F-AB76-89227337BA09}">
      <dgm:prSet/>
      <dgm:spPr/>
      <dgm:t>
        <a:bodyPr/>
        <a:lstStyle/>
        <a:p>
          <a:r>
            <a:rPr lang="en-US"/>
            <a:t>Personal and interpersonal development</a:t>
          </a:r>
        </a:p>
      </dgm:t>
    </dgm:pt>
    <dgm:pt modelId="{29F457C8-3FF1-4484-AFBC-629D87699240}" type="parTrans" cxnId="{B9243121-5F0B-4112-BE5C-CB83882C3452}">
      <dgm:prSet/>
      <dgm:spPr/>
      <dgm:t>
        <a:bodyPr/>
        <a:lstStyle/>
        <a:p>
          <a:endParaRPr lang="en-US"/>
        </a:p>
      </dgm:t>
    </dgm:pt>
    <dgm:pt modelId="{8924385B-F987-4E13-8836-AF5E117119BC}" type="sibTrans" cxnId="{B9243121-5F0B-4112-BE5C-CB83882C3452}">
      <dgm:prSet/>
      <dgm:spPr/>
      <dgm:t>
        <a:bodyPr/>
        <a:lstStyle/>
        <a:p>
          <a:endParaRPr lang="en-US"/>
        </a:p>
      </dgm:t>
    </dgm:pt>
    <dgm:pt modelId="{40CF9004-CA2D-459F-8F44-CB486187E62F}">
      <dgm:prSet/>
      <dgm:spPr/>
      <dgm:t>
        <a:bodyPr/>
        <a:lstStyle/>
        <a:p>
          <a:r>
            <a:rPr lang="en-US" dirty="0"/>
            <a:t>Reducing prejudices and promoting cultural and ethnic awareness feeling</a:t>
          </a:r>
        </a:p>
      </dgm:t>
    </dgm:pt>
    <dgm:pt modelId="{375EA9EF-F917-4DD0-BB34-11DB88A1A223}" type="parTrans" cxnId="{E38989D5-7387-4039-8731-DE069601354C}">
      <dgm:prSet/>
      <dgm:spPr/>
      <dgm:t>
        <a:bodyPr/>
        <a:lstStyle/>
        <a:p>
          <a:endParaRPr lang="en-US"/>
        </a:p>
      </dgm:t>
    </dgm:pt>
    <dgm:pt modelId="{8AE11FD6-2734-481F-B971-726DF63646FE}" type="sibTrans" cxnId="{E38989D5-7387-4039-8731-DE069601354C}">
      <dgm:prSet/>
      <dgm:spPr/>
      <dgm:t>
        <a:bodyPr/>
        <a:lstStyle/>
        <a:p>
          <a:endParaRPr lang="en-US"/>
        </a:p>
      </dgm:t>
    </dgm:pt>
    <dgm:pt modelId="{06A66DD5-9252-475E-8F33-27836000A674}">
      <dgm:prSet/>
      <dgm:spPr/>
      <dgm:t>
        <a:bodyPr/>
        <a:lstStyle/>
        <a:p>
          <a:r>
            <a:rPr lang="en-US"/>
            <a:t>Social responsibility</a:t>
          </a:r>
        </a:p>
      </dgm:t>
    </dgm:pt>
    <dgm:pt modelId="{7B98CEDF-8372-457E-A3C0-92B09A28F2F4}" type="parTrans" cxnId="{9ADA5498-6F32-4340-B645-A04058DE42BA}">
      <dgm:prSet/>
      <dgm:spPr/>
      <dgm:t>
        <a:bodyPr/>
        <a:lstStyle/>
        <a:p>
          <a:endParaRPr lang="en-US"/>
        </a:p>
      </dgm:t>
    </dgm:pt>
    <dgm:pt modelId="{DDBBDFB4-3629-4B5E-B070-6A90D51C2650}" type="sibTrans" cxnId="{9ADA5498-6F32-4340-B645-A04058DE42BA}">
      <dgm:prSet/>
      <dgm:spPr/>
      <dgm:t>
        <a:bodyPr/>
        <a:lstStyle/>
        <a:p>
          <a:endParaRPr lang="en-US"/>
        </a:p>
      </dgm:t>
    </dgm:pt>
    <dgm:pt modelId="{CC397E8A-92DD-4E5B-BA92-D7731CBA48F0}">
      <dgm:prSet/>
      <dgm:spPr/>
      <dgm:t>
        <a:bodyPr/>
        <a:lstStyle/>
        <a:p>
          <a:r>
            <a:rPr lang="en-US" dirty="0"/>
            <a:t>Citizenship skill development</a:t>
          </a:r>
        </a:p>
      </dgm:t>
    </dgm:pt>
    <dgm:pt modelId="{4DC912E6-6F15-4A68-8D78-84BAA2AE9C73}" type="parTrans" cxnId="{E4CC57A2-04CB-437F-82B7-B8706B1A0F87}">
      <dgm:prSet/>
      <dgm:spPr/>
      <dgm:t>
        <a:bodyPr/>
        <a:lstStyle/>
        <a:p>
          <a:endParaRPr lang="en-US"/>
        </a:p>
      </dgm:t>
    </dgm:pt>
    <dgm:pt modelId="{5BB54A12-283C-4C11-9B91-6BD3E1A375BD}" type="sibTrans" cxnId="{E4CC57A2-04CB-437F-82B7-B8706B1A0F87}">
      <dgm:prSet/>
      <dgm:spPr/>
      <dgm:t>
        <a:bodyPr/>
        <a:lstStyle/>
        <a:p>
          <a:endParaRPr lang="en-US"/>
        </a:p>
      </dgm:t>
    </dgm:pt>
    <dgm:pt modelId="{22CAAC75-32AE-FD4D-A52E-77AFDF122C61}" type="pres">
      <dgm:prSet presAssocID="{AEEA91A6-F795-47E1-B181-3976D21BEDCD}" presName="diagram" presStyleCnt="0">
        <dgm:presLayoutVars>
          <dgm:dir/>
          <dgm:resizeHandles val="exact"/>
        </dgm:presLayoutVars>
      </dgm:prSet>
      <dgm:spPr/>
    </dgm:pt>
    <dgm:pt modelId="{5D42797C-5899-8B4A-BFD7-19DEFC18C190}" type="pres">
      <dgm:prSet presAssocID="{BA767F30-4272-4D1E-BC04-9B2DD68AC08C}" presName="node" presStyleLbl="node1" presStyleIdx="0" presStyleCnt="5">
        <dgm:presLayoutVars>
          <dgm:bulletEnabled val="1"/>
        </dgm:presLayoutVars>
      </dgm:prSet>
      <dgm:spPr/>
    </dgm:pt>
    <dgm:pt modelId="{1BD10B52-E4FB-C642-9CCF-377C4E34D0C5}" type="pres">
      <dgm:prSet presAssocID="{89E3D895-FBD1-434B-BE06-77C9385C6F8F}" presName="sibTrans" presStyleCnt="0"/>
      <dgm:spPr/>
    </dgm:pt>
    <dgm:pt modelId="{74B2B156-1ECB-1D43-AC9D-25132D487FB1}" type="pres">
      <dgm:prSet presAssocID="{E5799140-BB79-4C4F-AB76-89227337BA09}" presName="node" presStyleLbl="node1" presStyleIdx="1" presStyleCnt="5">
        <dgm:presLayoutVars>
          <dgm:bulletEnabled val="1"/>
        </dgm:presLayoutVars>
      </dgm:prSet>
      <dgm:spPr/>
    </dgm:pt>
    <dgm:pt modelId="{6190B848-997B-2149-BB16-131FB88B3810}" type="pres">
      <dgm:prSet presAssocID="{8924385B-F987-4E13-8836-AF5E117119BC}" presName="sibTrans" presStyleCnt="0"/>
      <dgm:spPr/>
    </dgm:pt>
    <dgm:pt modelId="{353BCA1A-2A6D-974D-ADFC-E3F223C495E7}" type="pres">
      <dgm:prSet presAssocID="{40CF9004-CA2D-459F-8F44-CB486187E62F}" presName="node" presStyleLbl="node1" presStyleIdx="2" presStyleCnt="5">
        <dgm:presLayoutVars>
          <dgm:bulletEnabled val="1"/>
        </dgm:presLayoutVars>
      </dgm:prSet>
      <dgm:spPr/>
    </dgm:pt>
    <dgm:pt modelId="{5F405500-C739-3244-8F24-36494CE8D919}" type="pres">
      <dgm:prSet presAssocID="{8AE11FD6-2734-481F-B971-726DF63646FE}" presName="sibTrans" presStyleCnt="0"/>
      <dgm:spPr/>
    </dgm:pt>
    <dgm:pt modelId="{A8BA877F-BA7E-8F44-A57E-040C6650E8C3}" type="pres">
      <dgm:prSet presAssocID="{06A66DD5-9252-475E-8F33-27836000A674}" presName="node" presStyleLbl="node1" presStyleIdx="3" presStyleCnt="5">
        <dgm:presLayoutVars>
          <dgm:bulletEnabled val="1"/>
        </dgm:presLayoutVars>
      </dgm:prSet>
      <dgm:spPr/>
    </dgm:pt>
    <dgm:pt modelId="{19813A4C-BA66-414B-8476-CA35809EA810}" type="pres">
      <dgm:prSet presAssocID="{DDBBDFB4-3629-4B5E-B070-6A90D51C2650}" presName="sibTrans" presStyleCnt="0"/>
      <dgm:spPr/>
    </dgm:pt>
    <dgm:pt modelId="{0E4430C2-B270-104F-BA0A-28C4334644FC}" type="pres">
      <dgm:prSet presAssocID="{CC397E8A-92DD-4E5B-BA92-D7731CBA48F0}" presName="node" presStyleLbl="node1" presStyleIdx="4" presStyleCnt="5">
        <dgm:presLayoutVars>
          <dgm:bulletEnabled val="1"/>
        </dgm:presLayoutVars>
      </dgm:prSet>
      <dgm:spPr/>
    </dgm:pt>
  </dgm:ptLst>
  <dgm:cxnLst>
    <dgm:cxn modelId="{1BCF9F00-5496-1648-9660-2B676F94C294}" type="presOf" srcId="{CC397E8A-92DD-4E5B-BA92-D7731CBA48F0}" destId="{0E4430C2-B270-104F-BA0A-28C4334644FC}" srcOrd="0" destOrd="0" presId="urn:microsoft.com/office/officeart/2005/8/layout/default"/>
    <dgm:cxn modelId="{F9206D01-AD25-814A-AC68-943B8898D3BE}" type="presOf" srcId="{AEEA91A6-F795-47E1-B181-3976D21BEDCD}" destId="{22CAAC75-32AE-FD4D-A52E-77AFDF122C61}" srcOrd="0" destOrd="0" presId="urn:microsoft.com/office/officeart/2005/8/layout/default"/>
    <dgm:cxn modelId="{B9243121-5F0B-4112-BE5C-CB83882C3452}" srcId="{AEEA91A6-F795-47E1-B181-3976D21BEDCD}" destId="{E5799140-BB79-4C4F-AB76-89227337BA09}" srcOrd="1" destOrd="0" parTransId="{29F457C8-3FF1-4484-AFBC-629D87699240}" sibTransId="{8924385B-F987-4E13-8836-AF5E117119BC}"/>
    <dgm:cxn modelId="{670A9131-4A0E-0D41-BE00-0FB5354E09E9}" type="presOf" srcId="{BA767F30-4272-4D1E-BC04-9B2DD68AC08C}" destId="{5D42797C-5899-8B4A-BFD7-19DEFC18C190}" srcOrd="0" destOrd="0" presId="urn:microsoft.com/office/officeart/2005/8/layout/default"/>
    <dgm:cxn modelId="{A6574832-C29B-41A5-8C2F-8698812B613E}" srcId="{AEEA91A6-F795-47E1-B181-3976D21BEDCD}" destId="{BA767F30-4272-4D1E-BC04-9B2DD68AC08C}" srcOrd="0" destOrd="0" parTransId="{3EB69B94-D487-4002-B101-BAA128BDEA30}" sibTransId="{89E3D895-FBD1-434B-BE06-77C9385C6F8F}"/>
    <dgm:cxn modelId="{D5496277-E008-F144-BEF4-56AC2F090749}" type="presOf" srcId="{06A66DD5-9252-475E-8F33-27836000A674}" destId="{A8BA877F-BA7E-8F44-A57E-040C6650E8C3}" srcOrd="0" destOrd="0" presId="urn:microsoft.com/office/officeart/2005/8/layout/default"/>
    <dgm:cxn modelId="{FF47E681-C76E-A847-8F18-10A498F45EA2}" type="presOf" srcId="{40CF9004-CA2D-459F-8F44-CB486187E62F}" destId="{353BCA1A-2A6D-974D-ADFC-E3F223C495E7}" srcOrd="0" destOrd="0" presId="urn:microsoft.com/office/officeart/2005/8/layout/default"/>
    <dgm:cxn modelId="{9ADA5498-6F32-4340-B645-A04058DE42BA}" srcId="{AEEA91A6-F795-47E1-B181-3976D21BEDCD}" destId="{06A66DD5-9252-475E-8F33-27836000A674}" srcOrd="3" destOrd="0" parTransId="{7B98CEDF-8372-457E-A3C0-92B09A28F2F4}" sibTransId="{DDBBDFB4-3629-4B5E-B070-6A90D51C2650}"/>
    <dgm:cxn modelId="{E4CC57A2-04CB-437F-82B7-B8706B1A0F87}" srcId="{AEEA91A6-F795-47E1-B181-3976D21BEDCD}" destId="{CC397E8A-92DD-4E5B-BA92-D7731CBA48F0}" srcOrd="4" destOrd="0" parTransId="{4DC912E6-6F15-4A68-8D78-84BAA2AE9C73}" sibTransId="{5BB54A12-283C-4C11-9B91-6BD3E1A375BD}"/>
    <dgm:cxn modelId="{5C2B32A8-5A64-E34F-8315-8CAF00D0AF6F}" type="presOf" srcId="{E5799140-BB79-4C4F-AB76-89227337BA09}" destId="{74B2B156-1ECB-1D43-AC9D-25132D487FB1}" srcOrd="0" destOrd="0" presId="urn:microsoft.com/office/officeart/2005/8/layout/default"/>
    <dgm:cxn modelId="{E38989D5-7387-4039-8731-DE069601354C}" srcId="{AEEA91A6-F795-47E1-B181-3976D21BEDCD}" destId="{40CF9004-CA2D-459F-8F44-CB486187E62F}" srcOrd="2" destOrd="0" parTransId="{375EA9EF-F917-4DD0-BB34-11DB88A1A223}" sibTransId="{8AE11FD6-2734-481F-B971-726DF63646FE}"/>
    <dgm:cxn modelId="{027C02FC-10CB-704D-8B92-E3F777368DB7}" type="presParOf" srcId="{22CAAC75-32AE-FD4D-A52E-77AFDF122C61}" destId="{5D42797C-5899-8B4A-BFD7-19DEFC18C190}" srcOrd="0" destOrd="0" presId="urn:microsoft.com/office/officeart/2005/8/layout/default"/>
    <dgm:cxn modelId="{1D2530DD-8A6E-5942-AB97-362537401AE4}" type="presParOf" srcId="{22CAAC75-32AE-FD4D-A52E-77AFDF122C61}" destId="{1BD10B52-E4FB-C642-9CCF-377C4E34D0C5}" srcOrd="1" destOrd="0" presId="urn:microsoft.com/office/officeart/2005/8/layout/default"/>
    <dgm:cxn modelId="{57F612A2-71C1-4C42-A4A4-DF72814AC235}" type="presParOf" srcId="{22CAAC75-32AE-FD4D-A52E-77AFDF122C61}" destId="{74B2B156-1ECB-1D43-AC9D-25132D487FB1}" srcOrd="2" destOrd="0" presId="urn:microsoft.com/office/officeart/2005/8/layout/default"/>
    <dgm:cxn modelId="{4FE394AD-7637-694D-8D1B-D413A3CC4C77}" type="presParOf" srcId="{22CAAC75-32AE-FD4D-A52E-77AFDF122C61}" destId="{6190B848-997B-2149-BB16-131FB88B3810}" srcOrd="3" destOrd="0" presId="urn:microsoft.com/office/officeart/2005/8/layout/default"/>
    <dgm:cxn modelId="{D08ABF8F-5F7C-744E-9F4F-46684E3A035F}" type="presParOf" srcId="{22CAAC75-32AE-FD4D-A52E-77AFDF122C61}" destId="{353BCA1A-2A6D-974D-ADFC-E3F223C495E7}" srcOrd="4" destOrd="0" presId="urn:microsoft.com/office/officeart/2005/8/layout/default"/>
    <dgm:cxn modelId="{BB0D90AA-65C9-4849-B074-FBCD91AB3DF7}" type="presParOf" srcId="{22CAAC75-32AE-FD4D-A52E-77AFDF122C61}" destId="{5F405500-C739-3244-8F24-36494CE8D919}" srcOrd="5" destOrd="0" presId="urn:microsoft.com/office/officeart/2005/8/layout/default"/>
    <dgm:cxn modelId="{68D568F7-92F4-6841-9C07-AE4F5A9AF18D}" type="presParOf" srcId="{22CAAC75-32AE-FD4D-A52E-77AFDF122C61}" destId="{A8BA877F-BA7E-8F44-A57E-040C6650E8C3}" srcOrd="6" destOrd="0" presId="urn:microsoft.com/office/officeart/2005/8/layout/default"/>
    <dgm:cxn modelId="{CCB3F7BB-B3F2-7640-987B-B8F8BBAA9F06}" type="presParOf" srcId="{22CAAC75-32AE-FD4D-A52E-77AFDF122C61}" destId="{19813A4C-BA66-414B-8476-CA35809EA810}" srcOrd="7" destOrd="0" presId="urn:microsoft.com/office/officeart/2005/8/layout/default"/>
    <dgm:cxn modelId="{F8EC76E8-1718-0241-AEA0-7C48BA54D2FD}" type="presParOf" srcId="{22CAAC75-32AE-FD4D-A52E-77AFDF122C61}" destId="{0E4430C2-B270-104F-BA0A-28C4334644FC}"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1DD22A-06DD-41D7-94EF-9CD536CECB92}"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173CA09-8788-4ED6-A646-FCAE158E4389}">
      <dgm:prSet/>
      <dgm:spPr/>
      <dgm:t>
        <a:bodyPr/>
        <a:lstStyle/>
        <a:p>
          <a:pPr>
            <a:lnSpc>
              <a:spcPct val="100000"/>
            </a:lnSpc>
          </a:pPr>
          <a:r>
            <a:rPr lang="en-US"/>
            <a:t>Many people utilize this resource making this organization quite beneficial to the community.</a:t>
          </a:r>
        </a:p>
      </dgm:t>
    </dgm:pt>
    <dgm:pt modelId="{9F22A7A9-50A8-486A-B8D5-141062155D3F}" type="parTrans" cxnId="{7316F430-7573-4B1C-A2B7-22888C6FF923}">
      <dgm:prSet/>
      <dgm:spPr/>
      <dgm:t>
        <a:bodyPr/>
        <a:lstStyle/>
        <a:p>
          <a:endParaRPr lang="en-US"/>
        </a:p>
      </dgm:t>
    </dgm:pt>
    <dgm:pt modelId="{7E00E056-B1F5-4F20-AEA3-A5020395C2E5}" type="sibTrans" cxnId="{7316F430-7573-4B1C-A2B7-22888C6FF923}">
      <dgm:prSet/>
      <dgm:spPr/>
      <dgm:t>
        <a:bodyPr/>
        <a:lstStyle/>
        <a:p>
          <a:endParaRPr lang="en-US"/>
        </a:p>
      </dgm:t>
    </dgm:pt>
    <dgm:pt modelId="{4D4C3CA7-20E0-4050-BCDB-24414E9AADF5}">
      <dgm:prSet/>
      <dgm:spPr/>
      <dgm:t>
        <a:bodyPr/>
        <a:lstStyle/>
        <a:p>
          <a:pPr>
            <a:lnSpc>
              <a:spcPct val="100000"/>
            </a:lnSpc>
          </a:pPr>
          <a:r>
            <a:rPr lang="en-US" dirty="0"/>
            <a:t>Not only were all of the items in the store donated, but they also provide affordable items and donate all of the revenue collected to those in need.</a:t>
          </a:r>
        </a:p>
      </dgm:t>
    </dgm:pt>
    <dgm:pt modelId="{2270EAD6-2A6E-421F-9762-41E991F9C849}" type="parTrans" cxnId="{2BE8B141-D39B-4D59-83BE-C0D07D32EC32}">
      <dgm:prSet/>
      <dgm:spPr/>
      <dgm:t>
        <a:bodyPr/>
        <a:lstStyle/>
        <a:p>
          <a:endParaRPr lang="en-US"/>
        </a:p>
      </dgm:t>
    </dgm:pt>
    <dgm:pt modelId="{219E54C0-C854-4BB2-B4D2-5A7415E4862D}" type="sibTrans" cxnId="{2BE8B141-D39B-4D59-83BE-C0D07D32EC32}">
      <dgm:prSet/>
      <dgm:spPr/>
      <dgm:t>
        <a:bodyPr/>
        <a:lstStyle/>
        <a:p>
          <a:endParaRPr lang="en-US"/>
        </a:p>
      </dgm:t>
    </dgm:pt>
    <dgm:pt modelId="{19DE7C49-F890-48FE-BE02-9C2F92375303}">
      <dgm:prSet/>
      <dgm:spPr/>
      <dgm:t>
        <a:bodyPr/>
        <a:lstStyle/>
        <a:p>
          <a:pPr>
            <a:lnSpc>
              <a:spcPct val="100000"/>
            </a:lnSpc>
          </a:pPr>
          <a:r>
            <a:rPr lang="en-US" b="0" i="0"/>
            <a:t>Increased understanding of academic materials, my community, and myself.</a:t>
          </a:r>
          <a:endParaRPr lang="en-US"/>
        </a:p>
      </dgm:t>
    </dgm:pt>
    <dgm:pt modelId="{0CF354E5-2C31-46A9-90D6-DFD3B706948A}" type="parTrans" cxnId="{32907598-A30D-4539-B06F-444400F52735}">
      <dgm:prSet/>
      <dgm:spPr/>
      <dgm:t>
        <a:bodyPr/>
        <a:lstStyle/>
        <a:p>
          <a:endParaRPr lang="en-US"/>
        </a:p>
      </dgm:t>
    </dgm:pt>
    <dgm:pt modelId="{4977B910-6B0C-49B2-A7D8-9B7DF01E2C98}" type="sibTrans" cxnId="{32907598-A30D-4539-B06F-444400F52735}">
      <dgm:prSet/>
      <dgm:spPr/>
      <dgm:t>
        <a:bodyPr/>
        <a:lstStyle/>
        <a:p>
          <a:endParaRPr lang="en-US"/>
        </a:p>
      </dgm:t>
    </dgm:pt>
    <dgm:pt modelId="{B3C9C174-D7C8-443E-8921-7A66F8285925}" type="pres">
      <dgm:prSet presAssocID="{DE1DD22A-06DD-41D7-94EF-9CD536CECB92}" presName="root" presStyleCnt="0">
        <dgm:presLayoutVars>
          <dgm:dir/>
          <dgm:resizeHandles val="exact"/>
        </dgm:presLayoutVars>
      </dgm:prSet>
      <dgm:spPr/>
    </dgm:pt>
    <dgm:pt modelId="{565C14D8-BD3E-4047-858D-4F200FA70643}" type="pres">
      <dgm:prSet presAssocID="{2173CA09-8788-4ED6-A646-FCAE158E4389}" presName="compNode" presStyleCnt="0"/>
      <dgm:spPr/>
    </dgm:pt>
    <dgm:pt modelId="{63C23AC2-9B78-4248-ABAA-49EA109C6A44}" type="pres">
      <dgm:prSet presAssocID="{2173CA09-8788-4ED6-A646-FCAE158E4389}" presName="bgRect" presStyleLbl="bgShp" presStyleIdx="0" presStyleCnt="3"/>
      <dgm:spPr/>
    </dgm:pt>
    <dgm:pt modelId="{BE3EBDD6-1643-4D65-B528-8180923FD9E0}" type="pres">
      <dgm:prSet presAssocID="{2173CA09-8788-4ED6-A646-FCAE158E438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oup"/>
        </a:ext>
      </dgm:extLst>
    </dgm:pt>
    <dgm:pt modelId="{6B85A957-5754-45E7-B30A-BD4121191148}" type="pres">
      <dgm:prSet presAssocID="{2173CA09-8788-4ED6-A646-FCAE158E4389}" presName="spaceRect" presStyleCnt="0"/>
      <dgm:spPr/>
    </dgm:pt>
    <dgm:pt modelId="{38897400-E0B4-448B-8C9C-42A224629A50}" type="pres">
      <dgm:prSet presAssocID="{2173CA09-8788-4ED6-A646-FCAE158E4389}" presName="parTx" presStyleLbl="revTx" presStyleIdx="0" presStyleCnt="3">
        <dgm:presLayoutVars>
          <dgm:chMax val="0"/>
          <dgm:chPref val="0"/>
        </dgm:presLayoutVars>
      </dgm:prSet>
      <dgm:spPr/>
    </dgm:pt>
    <dgm:pt modelId="{2839E31A-0803-464C-BE80-7AE9DCE5ACF4}" type="pres">
      <dgm:prSet presAssocID="{7E00E056-B1F5-4F20-AEA3-A5020395C2E5}" presName="sibTrans" presStyleCnt="0"/>
      <dgm:spPr/>
    </dgm:pt>
    <dgm:pt modelId="{330D1938-0199-4093-BA6E-30E631F43A08}" type="pres">
      <dgm:prSet presAssocID="{4D4C3CA7-20E0-4050-BCDB-24414E9AADF5}" presName="compNode" presStyleCnt="0"/>
      <dgm:spPr/>
    </dgm:pt>
    <dgm:pt modelId="{4820E31D-F0E3-4658-9DC5-B94182599052}" type="pres">
      <dgm:prSet presAssocID="{4D4C3CA7-20E0-4050-BCDB-24414E9AADF5}" presName="bgRect" presStyleLbl="bgShp" presStyleIdx="1" presStyleCnt="3"/>
      <dgm:spPr/>
    </dgm:pt>
    <dgm:pt modelId="{2346C90B-45E0-420C-ACB1-A244B2557A27}" type="pres">
      <dgm:prSet presAssocID="{4D4C3CA7-20E0-4050-BCDB-24414E9AADF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llar"/>
        </a:ext>
      </dgm:extLst>
    </dgm:pt>
    <dgm:pt modelId="{E39DDAFA-3F8A-46B4-8CD4-A63DB79C4424}" type="pres">
      <dgm:prSet presAssocID="{4D4C3CA7-20E0-4050-BCDB-24414E9AADF5}" presName="spaceRect" presStyleCnt="0"/>
      <dgm:spPr/>
    </dgm:pt>
    <dgm:pt modelId="{90670C37-BC1C-4CA4-9A9D-721B51588229}" type="pres">
      <dgm:prSet presAssocID="{4D4C3CA7-20E0-4050-BCDB-24414E9AADF5}" presName="parTx" presStyleLbl="revTx" presStyleIdx="1" presStyleCnt="3">
        <dgm:presLayoutVars>
          <dgm:chMax val="0"/>
          <dgm:chPref val="0"/>
        </dgm:presLayoutVars>
      </dgm:prSet>
      <dgm:spPr/>
    </dgm:pt>
    <dgm:pt modelId="{5829430D-D372-4562-B234-DF2E5BFEBD4C}" type="pres">
      <dgm:prSet presAssocID="{219E54C0-C854-4BB2-B4D2-5A7415E4862D}" presName="sibTrans" presStyleCnt="0"/>
      <dgm:spPr/>
    </dgm:pt>
    <dgm:pt modelId="{E97B38FF-B2AA-453B-A550-A9C562DF069C}" type="pres">
      <dgm:prSet presAssocID="{19DE7C49-F890-48FE-BE02-9C2F92375303}" presName="compNode" presStyleCnt="0"/>
      <dgm:spPr/>
    </dgm:pt>
    <dgm:pt modelId="{FB63F9A5-2EA2-4883-8FE1-8C45B636A414}" type="pres">
      <dgm:prSet presAssocID="{19DE7C49-F890-48FE-BE02-9C2F92375303}" presName="bgRect" presStyleLbl="bgShp" presStyleIdx="2" presStyleCnt="3"/>
      <dgm:spPr/>
    </dgm:pt>
    <dgm:pt modelId="{D65BB0FB-BA37-4C56-BAF6-353C07D94F64}" type="pres">
      <dgm:prSet presAssocID="{19DE7C49-F890-48FE-BE02-9C2F9237530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iploma Roll"/>
        </a:ext>
      </dgm:extLst>
    </dgm:pt>
    <dgm:pt modelId="{0DE7B4DE-7A98-4F2E-B9B9-4D96069EADFE}" type="pres">
      <dgm:prSet presAssocID="{19DE7C49-F890-48FE-BE02-9C2F92375303}" presName="spaceRect" presStyleCnt="0"/>
      <dgm:spPr/>
    </dgm:pt>
    <dgm:pt modelId="{40CEE523-070C-40F4-9D52-5E377EE6D63A}" type="pres">
      <dgm:prSet presAssocID="{19DE7C49-F890-48FE-BE02-9C2F92375303}" presName="parTx" presStyleLbl="revTx" presStyleIdx="2" presStyleCnt="3">
        <dgm:presLayoutVars>
          <dgm:chMax val="0"/>
          <dgm:chPref val="0"/>
        </dgm:presLayoutVars>
      </dgm:prSet>
      <dgm:spPr/>
    </dgm:pt>
  </dgm:ptLst>
  <dgm:cxnLst>
    <dgm:cxn modelId="{72FC4112-DA51-F64C-A24D-6F280056861D}" type="presOf" srcId="{DE1DD22A-06DD-41D7-94EF-9CD536CECB92}" destId="{B3C9C174-D7C8-443E-8921-7A66F8285925}" srcOrd="0" destOrd="0" presId="urn:microsoft.com/office/officeart/2018/2/layout/IconVerticalSolidList"/>
    <dgm:cxn modelId="{6E95951C-2C5D-1248-ABA4-A0190729B992}" type="presOf" srcId="{2173CA09-8788-4ED6-A646-FCAE158E4389}" destId="{38897400-E0B4-448B-8C9C-42A224629A50}" srcOrd="0" destOrd="0" presId="urn:microsoft.com/office/officeart/2018/2/layout/IconVerticalSolidList"/>
    <dgm:cxn modelId="{7316F430-7573-4B1C-A2B7-22888C6FF923}" srcId="{DE1DD22A-06DD-41D7-94EF-9CD536CECB92}" destId="{2173CA09-8788-4ED6-A646-FCAE158E4389}" srcOrd="0" destOrd="0" parTransId="{9F22A7A9-50A8-486A-B8D5-141062155D3F}" sibTransId="{7E00E056-B1F5-4F20-AEA3-A5020395C2E5}"/>
    <dgm:cxn modelId="{2BE8B141-D39B-4D59-83BE-C0D07D32EC32}" srcId="{DE1DD22A-06DD-41D7-94EF-9CD536CECB92}" destId="{4D4C3CA7-20E0-4050-BCDB-24414E9AADF5}" srcOrd="1" destOrd="0" parTransId="{2270EAD6-2A6E-421F-9762-41E991F9C849}" sibTransId="{219E54C0-C854-4BB2-B4D2-5A7415E4862D}"/>
    <dgm:cxn modelId="{32907598-A30D-4539-B06F-444400F52735}" srcId="{DE1DD22A-06DD-41D7-94EF-9CD536CECB92}" destId="{19DE7C49-F890-48FE-BE02-9C2F92375303}" srcOrd="2" destOrd="0" parTransId="{0CF354E5-2C31-46A9-90D6-DFD3B706948A}" sibTransId="{4977B910-6B0C-49B2-A7D8-9B7DF01E2C98}"/>
    <dgm:cxn modelId="{761F29AF-1D96-9C4E-A97B-4301A668F987}" type="presOf" srcId="{4D4C3CA7-20E0-4050-BCDB-24414E9AADF5}" destId="{90670C37-BC1C-4CA4-9A9D-721B51588229}" srcOrd="0" destOrd="0" presId="urn:microsoft.com/office/officeart/2018/2/layout/IconVerticalSolidList"/>
    <dgm:cxn modelId="{09FCC5E2-DFB9-AE45-89DF-DB72E8AFC685}" type="presOf" srcId="{19DE7C49-F890-48FE-BE02-9C2F92375303}" destId="{40CEE523-070C-40F4-9D52-5E377EE6D63A}" srcOrd="0" destOrd="0" presId="urn:microsoft.com/office/officeart/2018/2/layout/IconVerticalSolidList"/>
    <dgm:cxn modelId="{2FBD95CD-B200-6F4D-92CA-FACD6648372E}" type="presParOf" srcId="{B3C9C174-D7C8-443E-8921-7A66F8285925}" destId="{565C14D8-BD3E-4047-858D-4F200FA70643}" srcOrd="0" destOrd="0" presId="urn:microsoft.com/office/officeart/2018/2/layout/IconVerticalSolidList"/>
    <dgm:cxn modelId="{B05A7F0E-30A5-BA49-A540-2D1C0C8C9F9D}" type="presParOf" srcId="{565C14D8-BD3E-4047-858D-4F200FA70643}" destId="{63C23AC2-9B78-4248-ABAA-49EA109C6A44}" srcOrd="0" destOrd="0" presId="urn:microsoft.com/office/officeart/2018/2/layout/IconVerticalSolidList"/>
    <dgm:cxn modelId="{827E002B-062F-454B-BEDC-E2641DA63813}" type="presParOf" srcId="{565C14D8-BD3E-4047-858D-4F200FA70643}" destId="{BE3EBDD6-1643-4D65-B528-8180923FD9E0}" srcOrd="1" destOrd="0" presId="urn:microsoft.com/office/officeart/2018/2/layout/IconVerticalSolidList"/>
    <dgm:cxn modelId="{13482651-0D02-FB42-BD02-4203B6D666C8}" type="presParOf" srcId="{565C14D8-BD3E-4047-858D-4F200FA70643}" destId="{6B85A957-5754-45E7-B30A-BD4121191148}" srcOrd="2" destOrd="0" presId="urn:microsoft.com/office/officeart/2018/2/layout/IconVerticalSolidList"/>
    <dgm:cxn modelId="{03EA5E94-EDB7-4B4D-B376-B6160D316A68}" type="presParOf" srcId="{565C14D8-BD3E-4047-858D-4F200FA70643}" destId="{38897400-E0B4-448B-8C9C-42A224629A50}" srcOrd="3" destOrd="0" presId="urn:microsoft.com/office/officeart/2018/2/layout/IconVerticalSolidList"/>
    <dgm:cxn modelId="{BE0E385F-9712-2740-AFAF-F8DB5A74B378}" type="presParOf" srcId="{B3C9C174-D7C8-443E-8921-7A66F8285925}" destId="{2839E31A-0803-464C-BE80-7AE9DCE5ACF4}" srcOrd="1" destOrd="0" presId="urn:microsoft.com/office/officeart/2018/2/layout/IconVerticalSolidList"/>
    <dgm:cxn modelId="{5500C5C2-99A2-A64E-B0CC-3133B3E1E4F4}" type="presParOf" srcId="{B3C9C174-D7C8-443E-8921-7A66F8285925}" destId="{330D1938-0199-4093-BA6E-30E631F43A08}" srcOrd="2" destOrd="0" presId="urn:microsoft.com/office/officeart/2018/2/layout/IconVerticalSolidList"/>
    <dgm:cxn modelId="{7C816BF6-8E0E-0A48-B456-60E78410548B}" type="presParOf" srcId="{330D1938-0199-4093-BA6E-30E631F43A08}" destId="{4820E31D-F0E3-4658-9DC5-B94182599052}" srcOrd="0" destOrd="0" presId="urn:microsoft.com/office/officeart/2018/2/layout/IconVerticalSolidList"/>
    <dgm:cxn modelId="{AEA46099-2034-DF4A-A54E-426A5AE29103}" type="presParOf" srcId="{330D1938-0199-4093-BA6E-30E631F43A08}" destId="{2346C90B-45E0-420C-ACB1-A244B2557A27}" srcOrd="1" destOrd="0" presId="urn:microsoft.com/office/officeart/2018/2/layout/IconVerticalSolidList"/>
    <dgm:cxn modelId="{19CB0549-51F0-2940-B763-00DA330A20BC}" type="presParOf" srcId="{330D1938-0199-4093-BA6E-30E631F43A08}" destId="{E39DDAFA-3F8A-46B4-8CD4-A63DB79C4424}" srcOrd="2" destOrd="0" presId="urn:microsoft.com/office/officeart/2018/2/layout/IconVerticalSolidList"/>
    <dgm:cxn modelId="{2F3B308A-845E-0F41-A95B-2766C5138B8F}" type="presParOf" srcId="{330D1938-0199-4093-BA6E-30E631F43A08}" destId="{90670C37-BC1C-4CA4-9A9D-721B51588229}" srcOrd="3" destOrd="0" presId="urn:microsoft.com/office/officeart/2018/2/layout/IconVerticalSolidList"/>
    <dgm:cxn modelId="{BDA27D1A-57EA-0548-8CCF-504A967A42B1}" type="presParOf" srcId="{B3C9C174-D7C8-443E-8921-7A66F8285925}" destId="{5829430D-D372-4562-B234-DF2E5BFEBD4C}" srcOrd="3" destOrd="0" presId="urn:microsoft.com/office/officeart/2018/2/layout/IconVerticalSolidList"/>
    <dgm:cxn modelId="{C3ED8F9E-1B0A-7B40-9882-D49717FF390C}" type="presParOf" srcId="{B3C9C174-D7C8-443E-8921-7A66F8285925}" destId="{E97B38FF-B2AA-453B-A550-A9C562DF069C}" srcOrd="4" destOrd="0" presId="urn:microsoft.com/office/officeart/2018/2/layout/IconVerticalSolidList"/>
    <dgm:cxn modelId="{CEF86152-5F13-994B-A463-966FA10182B0}" type="presParOf" srcId="{E97B38FF-B2AA-453B-A550-A9C562DF069C}" destId="{FB63F9A5-2EA2-4883-8FE1-8C45B636A414}" srcOrd="0" destOrd="0" presId="urn:microsoft.com/office/officeart/2018/2/layout/IconVerticalSolidList"/>
    <dgm:cxn modelId="{1AF7CC6B-2E28-1B41-A0E3-4330FECE01F8}" type="presParOf" srcId="{E97B38FF-B2AA-453B-A550-A9C562DF069C}" destId="{D65BB0FB-BA37-4C56-BAF6-353C07D94F64}" srcOrd="1" destOrd="0" presId="urn:microsoft.com/office/officeart/2018/2/layout/IconVerticalSolidList"/>
    <dgm:cxn modelId="{53455706-DECA-A946-8F0D-1D66E079A8C1}" type="presParOf" srcId="{E97B38FF-B2AA-453B-A550-A9C562DF069C}" destId="{0DE7B4DE-7A98-4F2E-B9B9-4D96069EADFE}" srcOrd="2" destOrd="0" presId="urn:microsoft.com/office/officeart/2018/2/layout/IconVerticalSolidList"/>
    <dgm:cxn modelId="{4C80D515-E7D5-A84E-8F8B-985E28C7DF63}" type="presParOf" srcId="{E97B38FF-B2AA-453B-A550-A9C562DF069C}" destId="{40CEE523-070C-40F4-9D52-5E377EE6D63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07145FC-90D1-41AB-B83C-009977B06F44}" type="doc">
      <dgm:prSet loTypeId="urn:microsoft.com/office/officeart/2018/2/layout/IconLabelList" loCatId="icon" qsTypeId="urn:microsoft.com/office/officeart/2005/8/quickstyle/simple1" qsCatId="simple" csTypeId="urn:microsoft.com/office/officeart/2018/5/colors/Iconchunking_neutralbg_colorful5" csCatId="colorful" phldr="1"/>
      <dgm:spPr/>
      <dgm:t>
        <a:bodyPr/>
        <a:lstStyle/>
        <a:p>
          <a:endParaRPr lang="en-US"/>
        </a:p>
      </dgm:t>
    </dgm:pt>
    <dgm:pt modelId="{A137B56A-F5EC-41F9-9293-7D61DE9BFFD6}">
      <dgm:prSet/>
      <dgm:spPr/>
      <dgm:t>
        <a:bodyPr/>
        <a:lstStyle/>
        <a:p>
          <a:r>
            <a:rPr lang="en-US"/>
            <a:t>Hands-on application of skills and knowledge to boost the relevance of academic education (BSU, 2022)</a:t>
          </a:r>
        </a:p>
      </dgm:t>
    </dgm:pt>
    <dgm:pt modelId="{BBB5BB19-6FD8-43BB-B288-BCC00CEECC1F}" type="parTrans" cxnId="{39DF0FF0-FBCD-47D7-A459-41C0DA916995}">
      <dgm:prSet/>
      <dgm:spPr/>
      <dgm:t>
        <a:bodyPr/>
        <a:lstStyle/>
        <a:p>
          <a:endParaRPr lang="en-US"/>
        </a:p>
      </dgm:t>
    </dgm:pt>
    <dgm:pt modelId="{1019C37E-BAD1-42F5-80D3-3FEC5612F9F5}" type="sibTrans" cxnId="{39DF0FF0-FBCD-47D7-A459-41C0DA916995}">
      <dgm:prSet/>
      <dgm:spPr/>
      <dgm:t>
        <a:bodyPr/>
        <a:lstStyle/>
        <a:p>
          <a:endParaRPr lang="en-US"/>
        </a:p>
      </dgm:t>
    </dgm:pt>
    <dgm:pt modelId="{CDFC44EC-3889-4524-8FC2-4A10F39C07AB}">
      <dgm:prSet/>
      <dgm:spPr/>
      <dgm:t>
        <a:bodyPr/>
        <a:lstStyle/>
        <a:p>
          <a:r>
            <a:rPr lang="en-US"/>
            <a:t>Accommodating of various learning types</a:t>
          </a:r>
        </a:p>
      </dgm:t>
    </dgm:pt>
    <dgm:pt modelId="{F8318971-F05E-4777-923D-C96EFA1A72F7}" type="parTrans" cxnId="{FB96058A-8A85-4A3B-A40B-ACAE98BDFCCD}">
      <dgm:prSet/>
      <dgm:spPr/>
      <dgm:t>
        <a:bodyPr/>
        <a:lstStyle/>
        <a:p>
          <a:endParaRPr lang="en-US"/>
        </a:p>
      </dgm:t>
    </dgm:pt>
    <dgm:pt modelId="{4D1C7CB0-4FD7-45FB-BBE8-7296A18B72AF}" type="sibTrans" cxnId="{FB96058A-8A85-4A3B-A40B-ACAE98BDFCCD}">
      <dgm:prSet/>
      <dgm:spPr/>
      <dgm:t>
        <a:bodyPr/>
        <a:lstStyle/>
        <a:p>
          <a:endParaRPr lang="en-US"/>
        </a:p>
      </dgm:t>
    </dgm:pt>
    <dgm:pt modelId="{C0486D6C-B618-48C0-B729-2928A6A31251}">
      <dgm:prSet/>
      <dgm:spPr/>
      <dgm:t>
        <a:bodyPr/>
        <a:lstStyle/>
        <a:p>
          <a:r>
            <a:rPr lang="en-US"/>
            <a:t>Strengthened self-efficacy</a:t>
          </a:r>
        </a:p>
      </dgm:t>
    </dgm:pt>
    <dgm:pt modelId="{65C344EC-90DC-4B11-85A6-A0B79A2C77A4}" type="parTrans" cxnId="{56DC49D8-B375-465C-9D70-DF2F302F023F}">
      <dgm:prSet/>
      <dgm:spPr/>
      <dgm:t>
        <a:bodyPr/>
        <a:lstStyle/>
        <a:p>
          <a:endParaRPr lang="en-US"/>
        </a:p>
      </dgm:t>
    </dgm:pt>
    <dgm:pt modelId="{B22E7E64-3E51-4A86-951C-4BB085FC0B8D}" type="sibTrans" cxnId="{56DC49D8-B375-465C-9D70-DF2F302F023F}">
      <dgm:prSet/>
      <dgm:spPr/>
      <dgm:t>
        <a:bodyPr/>
        <a:lstStyle/>
        <a:p>
          <a:endParaRPr lang="en-US"/>
        </a:p>
      </dgm:t>
    </dgm:pt>
    <dgm:pt modelId="{D4606052-C0CF-4294-97F7-12F0F3BF59BD}" type="pres">
      <dgm:prSet presAssocID="{707145FC-90D1-41AB-B83C-009977B06F44}" presName="root" presStyleCnt="0">
        <dgm:presLayoutVars>
          <dgm:dir/>
          <dgm:resizeHandles val="exact"/>
        </dgm:presLayoutVars>
      </dgm:prSet>
      <dgm:spPr/>
    </dgm:pt>
    <dgm:pt modelId="{932CC6EA-A4BE-4DB5-9697-4E811C52208E}" type="pres">
      <dgm:prSet presAssocID="{A137B56A-F5EC-41F9-9293-7D61DE9BFFD6}" presName="compNode" presStyleCnt="0"/>
      <dgm:spPr/>
    </dgm:pt>
    <dgm:pt modelId="{F3DB1A21-643A-47FC-B1FA-EA3C61EA9EB9}" type="pres">
      <dgm:prSet presAssocID="{A137B56A-F5EC-41F9-9293-7D61DE9BFFD6}"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iploma Roll"/>
        </a:ext>
      </dgm:extLst>
    </dgm:pt>
    <dgm:pt modelId="{D7F53568-3C94-4E42-BAB0-84A212690430}" type="pres">
      <dgm:prSet presAssocID="{A137B56A-F5EC-41F9-9293-7D61DE9BFFD6}" presName="spaceRect" presStyleCnt="0"/>
      <dgm:spPr/>
    </dgm:pt>
    <dgm:pt modelId="{E51C7D6E-5434-4A08-8FD0-056F817F74C3}" type="pres">
      <dgm:prSet presAssocID="{A137B56A-F5EC-41F9-9293-7D61DE9BFFD6}" presName="textRect" presStyleLbl="revTx" presStyleIdx="0" presStyleCnt="3">
        <dgm:presLayoutVars>
          <dgm:chMax val="1"/>
          <dgm:chPref val="1"/>
        </dgm:presLayoutVars>
      </dgm:prSet>
      <dgm:spPr/>
    </dgm:pt>
    <dgm:pt modelId="{DEF6F45E-C31C-4196-9F6D-50C8A064BA3B}" type="pres">
      <dgm:prSet presAssocID="{1019C37E-BAD1-42F5-80D3-3FEC5612F9F5}" presName="sibTrans" presStyleCnt="0"/>
      <dgm:spPr/>
    </dgm:pt>
    <dgm:pt modelId="{014434CF-131C-4289-93C0-8CEDA3FF5933}" type="pres">
      <dgm:prSet presAssocID="{CDFC44EC-3889-4524-8FC2-4A10F39C07AB}" presName="compNode" presStyleCnt="0"/>
      <dgm:spPr/>
    </dgm:pt>
    <dgm:pt modelId="{F045D008-907D-44A5-B797-77D9B06A6CBC}" type="pres">
      <dgm:prSet presAssocID="{CDFC44EC-3889-4524-8FC2-4A10F39C07A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D43169D8-F53D-4B91-852F-DDCDAB6C75DF}" type="pres">
      <dgm:prSet presAssocID="{CDFC44EC-3889-4524-8FC2-4A10F39C07AB}" presName="spaceRect" presStyleCnt="0"/>
      <dgm:spPr/>
    </dgm:pt>
    <dgm:pt modelId="{DAA2810D-BCCD-475B-A4A8-1073ED00CB4E}" type="pres">
      <dgm:prSet presAssocID="{CDFC44EC-3889-4524-8FC2-4A10F39C07AB}" presName="textRect" presStyleLbl="revTx" presStyleIdx="1" presStyleCnt="3">
        <dgm:presLayoutVars>
          <dgm:chMax val="1"/>
          <dgm:chPref val="1"/>
        </dgm:presLayoutVars>
      </dgm:prSet>
      <dgm:spPr/>
    </dgm:pt>
    <dgm:pt modelId="{EEF75442-0E62-4A4E-921C-CC2812AB42C1}" type="pres">
      <dgm:prSet presAssocID="{4D1C7CB0-4FD7-45FB-BBE8-7296A18B72AF}" presName="sibTrans" presStyleCnt="0"/>
      <dgm:spPr/>
    </dgm:pt>
    <dgm:pt modelId="{3921450A-D98F-4FB1-8A38-FB87C584DFCE}" type="pres">
      <dgm:prSet presAssocID="{C0486D6C-B618-48C0-B729-2928A6A31251}" presName="compNode" presStyleCnt="0"/>
      <dgm:spPr/>
    </dgm:pt>
    <dgm:pt modelId="{6F74A31D-63E7-4192-94A3-212F7F2C1EA4}" type="pres">
      <dgm:prSet presAssocID="{C0486D6C-B618-48C0-B729-2928A6A31251}"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ug boat"/>
        </a:ext>
      </dgm:extLst>
    </dgm:pt>
    <dgm:pt modelId="{F2CA0D3E-E3DD-43DA-9F0B-6EE5A733F420}" type="pres">
      <dgm:prSet presAssocID="{C0486D6C-B618-48C0-B729-2928A6A31251}" presName="spaceRect" presStyleCnt="0"/>
      <dgm:spPr/>
    </dgm:pt>
    <dgm:pt modelId="{C2D1B0C4-9938-40B8-A5B4-11F4FF341F0E}" type="pres">
      <dgm:prSet presAssocID="{C0486D6C-B618-48C0-B729-2928A6A31251}" presName="textRect" presStyleLbl="revTx" presStyleIdx="2" presStyleCnt="3">
        <dgm:presLayoutVars>
          <dgm:chMax val="1"/>
          <dgm:chPref val="1"/>
        </dgm:presLayoutVars>
      </dgm:prSet>
      <dgm:spPr/>
    </dgm:pt>
  </dgm:ptLst>
  <dgm:cxnLst>
    <dgm:cxn modelId="{2F167F38-F793-4AE7-81EA-C38C003440D0}" type="presOf" srcId="{C0486D6C-B618-48C0-B729-2928A6A31251}" destId="{C2D1B0C4-9938-40B8-A5B4-11F4FF341F0E}" srcOrd="0" destOrd="0" presId="urn:microsoft.com/office/officeart/2018/2/layout/IconLabelList"/>
    <dgm:cxn modelId="{05A94769-3644-4A25-AC62-A2835904BA52}" type="presOf" srcId="{A137B56A-F5EC-41F9-9293-7D61DE9BFFD6}" destId="{E51C7D6E-5434-4A08-8FD0-056F817F74C3}" srcOrd="0" destOrd="0" presId="urn:microsoft.com/office/officeart/2018/2/layout/IconLabelList"/>
    <dgm:cxn modelId="{FA5DE36D-9371-4C98-A488-7BF229859738}" type="presOf" srcId="{707145FC-90D1-41AB-B83C-009977B06F44}" destId="{D4606052-C0CF-4294-97F7-12F0F3BF59BD}" srcOrd="0" destOrd="0" presId="urn:microsoft.com/office/officeart/2018/2/layout/IconLabelList"/>
    <dgm:cxn modelId="{FB96058A-8A85-4A3B-A40B-ACAE98BDFCCD}" srcId="{707145FC-90D1-41AB-B83C-009977B06F44}" destId="{CDFC44EC-3889-4524-8FC2-4A10F39C07AB}" srcOrd="1" destOrd="0" parTransId="{F8318971-F05E-4777-923D-C96EFA1A72F7}" sibTransId="{4D1C7CB0-4FD7-45FB-BBE8-7296A18B72AF}"/>
    <dgm:cxn modelId="{F5C5BAA2-F003-4D00-A82E-0D29D1AB7EA0}" type="presOf" srcId="{CDFC44EC-3889-4524-8FC2-4A10F39C07AB}" destId="{DAA2810D-BCCD-475B-A4A8-1073ED00CB4E}" srcOrd="0" destOrd="0" presId="urn:microsoft.com/office/officeart/2018/2/layout/IconLabelList"/>
    <dgm:cxn modelId="{56DC49D8-B375-465C-9D70-DF2F302F023F}" srcId="{707145FC-90D1-41AB-B83C-009977B06F44}" destId="{C0486D6C-B618-48C0-B729-2928A6A31251}" srcOrd="2" destOrd="0" parTransId="{65C344EC-90DC-4B11-85A6-A0B79A2C77A4}" sibTransId="{B22E7E64-3E51-4A86-951C-4BB085FC0B8D}"/>
    <dgm:cxn modelId="{39DF0FF0-FBCD-47D7-A459-41C0DA916995}" srcId="{707145FC-90D1-41AB-B83C-009977B06F44}" destId="{A137B56A-F5EC-41F9-9293-7D61DE9BFFD6}" srcOrd="0" destOrd="0" parTransId="{BBB5BB19-6FD8-43BB-B288-BCC00CEECC1F}" sibTransId="{1019C37E-BAD1-42F5-80D3-3FEC5612F9F5}"/>
    <dgm:cxn modelId="{701C3E56-ABE4-4683-8D9E-79530603F944}" type="presParOf" srcId="{D4606052-C0CF-4294-97F7-12F0F3BF59BD}" destId="{932CC6EA-A4BE-4DB5-9697-4E811C52208E}" srcOrd="0" destOrd="0" presId="urn:microsoft.com/office/officeart/2018/2/layout/IconLabelList"/>
    <dgm:cxn modelId="{74443BAA-96E6-42B1-AF13-B615529FAA9C}" type="presParOf" srcId="{932CC6EA-A4BE-4DB5-9697-4E811C52208E}" destId="{F3DB1A21-643A-47FC-B1FA-EA3C61EA9EB9}" srcOrd="0" destOrd="0" presId="urn:microsoft.com/office/officeart/2018/2/layout/IconLabelList"/>
    <dgm:cxn modelId="{568326AF-4674-4517-A06E-725A11B0CEF7}" type="presParOf" srcId="{932CC6EA-A4BE-4DB5-9697-4E811C52208E}" destId="{D7F53568-3C94-4E42-BAB0-84A212690430}" srcOrd="1" destOrd="0" presId="urn:microsoft.com/office/officeart/2018/2/layout/IconLabelList"/>
    <dgm:cxn modelId="{1AC5D01E-37C6-4066-8ACC-3A806A703AF6}" type="presParOf" srcId="{932CC6EA-A4BE-4DB5-9697-4E811C52208E}" destId="{E51C7D6E-5434-4A08-8FD0-056F817F74C3}" srcOrd="2" destOrd="0" presId="urn:microsoft.com/office/officeart/2018/2/layout/IconLabelList"/>
    <dgm:cxn modelId="{F3103491-4C2D-46E2-B919-F1FA30CC6A4F}" type="presParOf" srcId="{D4606052-C0CF-4294-97F7-12F0F3BF59BD}" destId="{DEF6F45E-C31C-4196-9F6D-50C8A064BA3B}" srcOrd="1" destOrd="0" presId="urn:microsoft.com/office/officeart/2018/2/layout/IconLabelList"/>
    <dgm:cxn modelId="{BFB9D2A1-307D-489C-B5FF-159388E7E0E1}" type="presParOf" srcId="{D4606052-C0CF-4294-97F7-12F0F3BF59BD}" destId="{014434CF-131C-4289-93C0-8CEDA3FF5933}" srcOrd="2" destOrd="0" presId="urn:microsoft.com/office/officeart/2018/2/layout/IconLabelList"/>
    <dgm:cxn modelId="{346FD0C5-8E51-4A15-83CA-F41A6FFD6A96}" type="presParOf" srcId="{014434CF-131C-4289-93C0-8CEDA3FF5933}" destId="{F045D008-907D-44A5-B797-77D9B06A6CBC}" srcOrd="0" destOrd="0" presId="urn:microsoft.com/office/officeart/2018/2/layout/IconLabelList"/>
    <dgm:cxn modelId="{8260F7C2-5FAC-4498-8977-DD6E1BD6FFD3}" type="presParOf" srcId="{014434CF-131C-4289-93C0-8CEDA3FF5933}" destId="{D43169D8-F53D-4B91-852F-DDCDAB6C75DF}" srcOrd="1" destOrd="0" presId="urn:microsoft.com/office/officeart/2018/2/layout/IconLabelList"/>
    <dgm:cxn modelId="{2C2FE916-CB56-4931-B9A9-A88ED3C5B025}" type="presParOf" srcId="{014434CF-131C-4289-93C0-8CEDA3FF5933}" destId="{DAA2810D-BCCD-475B-A4A8-1073ED00CB4E}" srcOrd="2" destOrd="0" presId="urn:microsoft.com/office/officeart/2018/2/layout/IconLabelList"/>
    <dgm:cxn modelId="{4533C229-F1AD-4C4E-8684-DBA95CFFABB8}" type="presParOf" srcId="{D4606052-C0CF-4294-97F7-12F0F3BF59BD}" destId="{EEF75442-0E62-4A4E-921C-CC2812AB42C1}" srcOrd="3" destOrd="0" presId="urn:microsoft.com/office/officeart/2018/2/layout/IconLabelList"/>
    <dgm:cxn modelId="{C0CEB7FF-43A0-4297-A2AC-E9DD0F3B2755}" type="presParOf" srcId="{D4606052-C0CF-4294-97F7-12F0F3BF59BD}" destId="{3921450A-D98F-4FB1-8A38-FB87C584DFCE}" srcOrd="4" destOrd="0" presId="urn:microsoft.com/office/officeart/2018/2/layout/IconLabelList"/>
    <dgm:cxn modelId="{0A28AFEF-6A1F-4A9D-A9A0-1B6FC08CBA23}" type="presParOf" srcId="{3921450A-D98F-4FB1-8A38-FB87C584DFCE}" destId="{6F74A31D-63E7-4192-94A3-212F7F2C1EA4}" srcOrd="0" destOrd="0" presId="urn:microsoft.com/office/officeart/2018/2/layout/IconLabelList"/>
    <dgm:cxn modelId="{1058B678-1C26-45A2-BCCB-AB6E47388F52}" type="presParOf" srcId="{3921450A-D98F-4FB1-8A38-FB87C584DFCE}" destId="{F2CA0D3E-E3DD-43DA-9F0B-6EE5A733F420}" srcOrd="1" destOrd="0" presId="urn:microsoft.com/office/officeart/2018/2/layout/IconLabelList"/>
    <dgm:cxn modelId="{8BD5D0EA-9979-4D56-BB7E-7EA16454A8E3}" type="presParOf" srcId="{3921450A-D98F-4FB1-8A38-FB87C584DFCE}" destId="{C2D1B0C4-9938-40B8-A5B4-11F4FF341F0E}"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CE5319-FB34-445D-83C2-13A824EF4E8B}">
      <dsp:nvSpPr>
        <dsp:cNvPr id="0" name=""/>
        <dsp:cNvSpPr/>
      </dsp:nvSpPr>
      <dsp:spPr>
        <a:xfrm>
          <a:off x="0" y="630004"/>
          <a:ext cx="10506456" cy="116308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264A42-155C-4F61-B6CF-CB7671D37D1E}">
      <dsp:nvSpPr>
        <dsp:cNvPr id="0" name=""/>
        <dsp:cNvSpPr/>
      </dsp:nvSpPr>
      <dsp:spPr>
        <a:xfrm>
          <a:off x="351833" y="891698"/>
          <a:ext cx="639696" cy="63969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D3F4012-F71B-4BBE-A24A-0093CFB9F4C2}">
      <dsp:nvSpPr>
        <dsp:cNvPr id="0" name=""/>
        <dsp:cNvSpPr/>
      </dsp:nvSpPr>
      <dsp:spPr>
        <a:xfrm>
          <a:off x="1343362" y="630004"/>
          <a:ext cx="9163093" cy="1163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3093" tIns="123093" rIns="123093" bIns="123093" numCol="1" spcCol="1270" anchor="ctr" anchorCtr="0">
          <a:noAutofit/>
        </a:bodyPr>
        <a:lstStyle/>
        <a:p>
          <a:pPr marL="0" lvl="0" indent="0" algn="l" defTabSz="933450">
            <a:lnSpc>
              <a:spcPct val="90000"/>
            </a:lnSpc>
            <a:spcBef>
              <a:spcPct val="0"/>
            </a:spcBef>
            <a:spcAft>
              <a:spcPct val="35000"/>
            </a:spcAft>
            <a:buNone/>
          </a:pPr>
          <a:r>
            <a:rPr lang="en-US" sz="2100" kern="1200" dirty="0"/>
            <a:t>Service-learning exposes students to experiences that shape their future educational or career goals, and when they are able to assist others in similar situations, they discover personal importance (WDPI, 2016).</a:t>
          </a:r>
        </a:p>
      </dsp:txBody>
      <dsp:txXfrm>
        <a:off x="1343362" y="630004"/>
        <a:ext cx="9163093" cy="1163084"/>
      </dsp:txXfrm>
    </dsp:sp>
    <dsp:sp modelId="{9060ADD2-590E-433F-B70F-C448137616E5}">
      <dsp:nvSpPr>
        <dsp:cNvPr id="0" name=""/>
        <dsp:cNvSpPr/>
      </dsp:nvSpPr>
      <dsp:spPr>
        <a:xfrm>
          <a:off x="0" y="2083859"/>
          <a:ext cx="10506456" cy="1163084"/>
        </a:xfrm>
        <a:prstGeom prst="roundRect">
          <a:avLst>
            <a:gd name="adj" fmla="val 10000"/>
          </a:avLst>
        </a:prstGeom>
        <a:solidFill>
          <a:schemeClr val="accent5">
            <a:hueOff val="1465768"/>
            <a:satOff val="5578"/>
            <a:lumOff val="3725"/>
            <a:alphaOff val="0"/>
          </a:schemeClr>
        </a:solidFill>
        <a:ln>
          <a:noFill/>
        </a:ln>
        <a:effectLst/>
      </dsp:spPr>
      <dsp:style>
        <a:lnRef idx="0">
          <a:scrgbClr r="0" g="0" b="0"/>
        </a:lnRef>
        <a:fillRef idx="1">
          <a:scrgbClr r="0" g="0" b="0"/>
        </a:fillRef>
        <a:effectRef idx="0">
          <a:scrgbClr r="0" g="0" b="0"/>
        </a:effectRef>
        <a:fontRef idx="minor"/>
      </dsp:style>
    </dsp:sp>
    <dsp:sp modelId="{AC137C22-74BB-45C5-A10E-69A99B71D814}">
      <dsp:nvSpPr>
        <dsp:cNvPr id="0" name=""/>
        <dsp:cNvSpPr/>
      </dsp:nvSpPr>
      <dsp:spPr>
        <a:xfrm>
          <a:off x="351833" y="2345553"/>
          <a:ext cx="639696" cy="63969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E7864F3-B65E-41CC-BB1C-D65F3A2B1ECC}">
      <dsp:nvSpPr>
        <dsp:cNvPr id="0" name=""/>
        <dsp:cNvSpPr/>
      </dsp:nvSpPr>
      <dsp:spPr>
        <a:xfrm>
          <a:off x="1343362" y="2083859"/>
          <a:ext cx="9163093" cy="1163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3093" tIns="123093" rIns="123093" bIns="123093" numCol="1" spcCol="1270" anchor="ctr" anchorCtr="0">
          <a:noAutofit/>
        </a:bodyPr>
        <a:lstStyle/>
        <a:p>
          <a:pPr marL="0" lvl="0" indent="0" algn="l" defTabSz="933450">
            <a:lnSpc>
              <a:spcPct val="90000"/>
            </a:lnSpc>
            <a:spcBef>
              <a:spcPct val="0"/>
            </a:spcBef>
            <a:spcAft>
              <a:spcPct val="35000"/>
            </a:spcAft>
            <a:buNone/>
          </a:pPr>
          <a:r>
            <a:rPr lang="en-US" sz="2100" kern="1200" dirty="0"/>
            <a:t>Service-learning encourages a deeper knowledge, appreciation, and capability to relate to others from diverse backgrounds and life situations (Gable, </a:t>
          </a:r>
          <a:r>
            <a:rPr lang="en-US" sz="2100" kern="1200" dirty="0" err="1"/>
            <a:t>n.d</a:t>
          </a:r>
          <a:r>
            <a:rPr lang="en-US" sz="2100" kern="1200" dirty="0"/>
            <a:t>).</a:t>
          </a:r>
        </a:p>
      </dsp:txBody>
      <dsp:txXfrm>
        <a:off x="1343362" y="2083859"/>
        <a:ext cx="9163093" cy="11630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42797C-5899-8B4A-BFD7-19DEFC18C190}">
      <dsp:nvSpPr>
        <dsp:cNvPr id="0" name=""/>
        <dsp:cNvSpPr/>
      </dsp:nvSpPr>
      <dsp:spPr>
        <a:xfrm>
          <a:off x="0" y="42780"/>
          <a:ext cx="3286125" cy="19716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Communication skills</a:t>
          </a:r>
        </a:p>
      </dsp:txBody>
      <dsp:txXfrm>
        <a:off x="0" y="42780"/>
        <a:ext cx="3286125" cy="1971675"/>
      </dsp:txXfrm>
    </dsp:sp>
    <dsp:sp modelId="{74B2B156-1ECB-1D43-AC9D-25132D487FB1}">
      <dsp:nvSpPr>
        <dsp:cNvPr id="0" name=""/>
        <dsp:cNvSpPr/>
      </dsp:nvSpPr>
      <dsp:spPr>
        <a:xfrm>
          <a:off x="3614737" y="42780"/>
          <a:ext cx="3286125" cy="197167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Personal and interpersonal development</a:t>
          </a:r>
        </a:p>
      </dsp:txBody>
      <dsp:txXfrm>
        <a:off x="3614737" y="42780"/>
        <a:ext cx="3286125" cy="1971675"/>
      </dsp:txXfrm>
    </dsp:sp>
    <dsp:sp modelId="{353BCA1A-2A6D-974D-ADFC-E3F223C495E7}">
      <dsp:nvSpPr>
        <dsp:cNvPr id="0" name=""/>
        <dsp:cNvSpPr/>
      </dsp:nvSpPr>
      <dsp:spPr>
        <a:xfrm>
          <a:off x="7229475" y="42780"/>
          <a:ext cx="3286125" cy="197167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Reducing prejudices and promoting cultural and ethnic awareness feeling</a:t>
          </a:r>
        </a:p>
      </dsp:txBody>
      <dsp:txXfrm>
        <a:off x="7229475" y="42780"/>
        <a:ext cx="3286125" cy="1971675"/>
      </dsp:txXfrm>
    </dsp:sp>
    <dsp:sp modelId="{A8BA877F-BA7E-8F44-A57E-040C6650E8C3}">
      <dsp:nvSpPr>
        <dsp:cNvPr id="0" name=""/>
        <dsp:cNvSpPr/>
      </dsp:nvSpPr>
      <dsp:spPr>
        <a:xfrm>
          <a:off x="1807368" y="2343068"/>
          <a:ext cx="3286125" cy="197167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Social responsibility</a:t>
          </a:r>
        </a:p>
      </dsp:txBody>
      <dsp:txXfrm>
        <a:off x="1807368" y="2343068"/>
        <a:ext cx="3286125" cy="1971675"/>
      </dsp:txXfrm>
    </dsp:sp>
    <dsp:sp modelId="{0E4430C2-B270-104F-BA0A-28C4334644FC}">
      <dsp:nvSpPr>
        <dsp:cNvPr id="0" name=""/>
        <dsp:cNvSpPr/>
      </dsp:nvSpPr>
      <dsp:spPr>
        <a:xfrm>
          <a:off x="5422106" y="2343068"/>
          <a:ext cx="3286125" cy="197167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Citizenship skill development</a:t>
          </a:r>
        </a:p>
      </dsp:txBody>
      <dsp:txXfrm>
        <a:off x="5422106" y="2343068"/>
        <a:ext cx="3286125" cy="19716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C23AC2-9B78-4248-ABAA-49EA109C6A44}">
      <dsp:nvSpPr>
        <dsp:cNvPr id="0" name=""/>
        <dsp:cNvSpPr/>
      </dsp:nvSpPr>
      <dsp:spPr>
        <a:xfrm>
          <a:off x="0" y="673"/>
          <a:ext cx="6364224" cy="157499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3EBDD6-1643-4D65-B528-8180923FD9E0}">
      <dsp:nvSpPr>
        <dsp:cNvPr id="0" name=""/>
        <dsp:cNvSpPr/>
      </dsp:nvSpPr>
      <dsp:spPr>
        <a:xfrm>
          <a:off x="476436" y="355047"/>
          <a:ext cx="866247" cy="86624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8897400-E0B4-448B-8C9C-42A224629A50}">
      <dsp:nvSpPr>
        <dsp:cNvPr id="0" name=""/>
        <dsp:cNvSpPr/>
      </dsp:nvSpPr>
      <dsp:spPr>
        <a:xfrm>
          <a:off x="1819120" y="673"/>
          <a:ext cx="4545103" cy="1574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687" tIns="166687" rIns="166687" bIns="166687" numCol="1" spcCol="1270" anchor="ctr" anchorCtr="0">
          <a:noAutofit/>
        </a:bodyPr>
        <a:lstStyle/>
        <a:p>
          <a:pPr marL="0" lvl="0" indent="0" algn="l" defTabSz="800100">
            <a:lnSpc>
              <a:spcPct val="100000"/>
            </a:lnSpc>
            <a:spcBef>
              <a:spcPct val="0"/>
            </a:spcBef>
            <a:spcAft>
              <a:spcPct val="35000"/>
            </a:spcAft>
            <a:buNone/>
          </a:pPr>
          <a:r>
            <a:rPr lang="en-US" sz="1800" kern="1200"/>
            <a:t>Many people utilize this resource making this organization quite beneficial to the community.</a:t>
          </a:r>
        </a:p>
      </dsp:txBody>
      <dsp:txXfrm>
        <a:off x="1819120" y="673"/>
        <a:ext cx="4545103" cy="1574995"/>
      </dsp:txXfrm>
    </dsp:sp>
    <dsp:sp modelId="{4820E31D-F0E3-4658-9DC5-B94182599052}">
      <dsp:nvSpPr>
        <dsp:cNvPr id="0" name=""/>
        <dsp:cNvSpPr/>
      </dsp:nvSpPr>
      <dsp:spPr>
        <a:xfrm>
          <a:off x="0" y="1969418"/>
          <a:ext cx="6364224" cy="157499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46C90B-45E0-420C-ACB1-A244B2557A27}">
      <dsp:nvSpPr>
        <dsp:cNvPr id="0" name=""/>
        <dsp:cNvSpPr/>
      </dsp:nvSpPr>
      <dsp:spPr>
        <a:xfrm>
          <a:off x="476436" y="2323792"/>
          <a:ext cx="866247" cy="86624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0670C37-BC1C-4CA4-9A9D-721B51588229}">
      <dsp:nvSpPr>
        <dsp:cNvPr id="0" name=""/>
        <dsp:cNvSpPr/>
      </dsp:nvSpPr>
      <dsp:spPr>
        <a:xfrm>
          <a:off x="1819120" y="1969418"/>
          <a:ext cx="4545103" cy="1574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687" tIns="166687" rIns="166687" bIns="166687" numCol="1" spcCol="1270" anchor="ctr" anchorCtr="0">
          <a:noAutofit/>
        </a:bodyPr>
        <a:lstStyle/>
        <a:p>
          <a:pPr marL="0" lvl="0" indent="0" algn="l" defTabSz="800100">
            <a:lnSpc>
              <a:spcPct val="100000"/>
            </a:lnSpc>
            <a:spcBef>
              <a:spcPct val="0"/>
            </a:spcBef>
            <a:spcAft>
              <a:spcPct val="35000"/>
            </a:spcAft>
            <a:buNone/>
          </a:pPr>
          <a:r>
            <a:rPr lang="en-US" sz="1800" kern="1200" dirty="0"/>
            <a:t>Not only were all of the items in the store donated, but they also provide affordable items and donate all of the revenue collected to those in need.</a:t>
          </a:r>
        </a:p>
      </dsp:txBody>
      <dsp:txXfrm>
        <a:off x="1819120" y="1969418"/>
        <a:ext cx="4545103" cy="1574995"/>
      </dsp:txXfrm>
    </dsp:sp>
    <dsp:sp modelId="{FB63F9A5-2EA2-4883-8FE1-8C45B636A414}">
      <dsp:nvSpPr>
        <dsp:cNvPr id="0" name=""/>
        <dsp:cNvSpPr/>
      </dsp:nvSpPr>
      <dsp:spPr>
        <a:xfrm>
          <a:off x="0" y="3938162"/>
          <a:ext cx="6364224" cy="157499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65BB0FB-BA37-4C56-BAF6-353C07D94F64}">
      <dsp:nvSpPr>
        <dsp:cNvPr id="0" name=""/>
        <dsp:cNvSpPr/>
      </dsp:nvSpPr>
      <dsp:spPr>
        <a:xfrm>
          <a:off x="476436" y="4292537"/>
          <a:ext cx="866247" cy="86624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0CEE523-070C-40F4-9D52-5E377EE6D63A}">
      <dsp:nvSpPr>
        <dsp:cNvPr id="0" name=""/>
        <dsp:cNvSpPr/>
      </dsp:nvSpPr>
      <dsp:spPr>
        <a:xfrm>
          <a:off x="1819120" y="3938162"/>
          <a:ext cx="4545103" cy="1574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687" tIns="166687" rIns="166687" bIns="166687" numCol="1" spcCol="1270" anchor="ctr" anchorCtr="0">
          <a:noAutofit/>
        </a:bodyPr>
        <a:lstStyle/>
        <a:p>
          <a:pPr marL="0" lvl="0" indent="0" algn="l" defTabSz="800100">
            <a:lnSpc>
              <a:spcPct val="100000"/>
            </a:lnSpc>
            <a:spcBef>
              <a:spcPct val="0"/>
            </a:spcBef>
            <a:spcAft>
              <a:spcPct val="35000"/>
            </a:spcAft>
            <a:buNone/>
          </a:pPr>
          <a:r>
            <a:rPr lang="en-US" sz="1800" b="0" i="0" kern="1200"/>
            <a:t>Increased understanding of academic materials, my community, and myself.</a:t>
          </a:r>
          <a:endParaRPr lang="en-US" sz="1800" kern="1200"/>
        </a:p>
      </dsp:txBody>
      <dsp:txXfrm>
        <a:off x="1819120" y="3938162"/>
        <a:ext cx="4545103" cy="15749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DB1A21-643A-47FC-B1FA-EA3C61EA9EB9}">
      <dsp:nvSpPr>
        <dsp:cNvPr id="0" name=""/>
        <dsp:cNvSpPr/>
      </dsp:nvSpPr>
      <dsp:spPr>
        <a:xfrm>
          <a:off x="1212569" y="990292"/>
          <a:ext cx="1300252" cy="130025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51C7D6E-5434-4A08-8FD0-056F817F74C3}">
      <dsp:nvSpPr>
        <dsp:cNvPr id="0" name=""/>
        <dsp:cNvSpPr/>
      </dsp:nvSpPr>
      <dsp:spPr>
        <a:xfrm>
          <a:off x="417971" y="2647231"/>
          <a:ext cx="28894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pPr>
          <a:r>
            <a:rPr lang="en-US" sz="1400" kern="1200"/>
            <a:t>Hands-on application of skills and knowledge to boost the relevance of academic education (BSU, 2022)</a:t>
          </a:r>
        </a:p>
      </dsp:txBody>
      <dsp:txXfrm>
        <a:off x="417971" y="2647231"/>
        <a:ext cx="2889450" cy="720000"/>
      </dsp:txXfrm>
    </dsp:sp>
    <dsp:sp modelId="{F045D008-907D-44A5-B797-77D9B06A6CBC}">
      <dsp:nvSpPr>
        <dsp:cNvPr id="0" name=""/>
        <dsp:cNvSpPr/>
      </dsp:nvSpPr>
      <dsp:spPr>
        <a:xfrm>
          <a:off x="4607673" y="990292"/>
          <a:ext cx="1300252" cy="130025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AA2810D-BCCD-475B-A4A8-1073ED00CB4E}">
      <dsp:nvSpPr>
        <dsp:cNvPr id="0" name=""/>
        <dsp:cNvSpPr/>
      </dsp:nvSpPr>
      <dsp:spPr>
        <a:xfrm>
          <a:off x="3813075" y="2647231"/>
          <a:ext cx="28894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pPr>
          <a:r>
            <a:rPr lang="en-US" sz="1400" kern="1200"/>
            <a:t>Accommodating of various learning types</a:t>
          </a:r>
        </a:p>
      </dsp:txBody>
      <dsp:txXfrm>
        <a:off x="3813075" y="2647231"/>
        <a:ext cx="2889450" cy="720000"/>
      </dsp:txXfrm>
    </dsp:sp>
    <dsp:sp modelId="{6F74A31D-63E7-4192-94A3-212F7F2C1EA4}">
      <dsp:nvSpPr>
        <dsp:cNvPr id="0" name=""/>
        <dsp:cNvSpPr/>
      </dsp:nvSpPr>
      <dsp:spPr>
        <a:xfrm>
          <a:off x="8002777" y="990292"/>
          <a:ext cx="1300252" cy="130025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2D1B0C4-9938-40B8-A5B4-11F4FF341F0E}">
      <dsp:nvSpPr>
        <dsp:cNvPr id="0" name=""/>
        <dsp:cNvSpPr/>
      </dsp:nvSpPr>
      <dsp:spPr>
        <a:xfrm>
          <a:off x="7208178" y="2647231"/>
          <a:ext cx="28894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pPr>
          <a:r>
            <a:rPr lang="en-US" sz="1400" kern="1200"/>
            <a:t>Strengthened self-efficacy</a:t>
          </a:r>
        </a:p>
      </dsp:txBody>
      <dsp:txXfrm>
        <a:off x="7208178" y="2647231"/>
        <a:ext cx="288945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11/26/22</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2005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11/26/22</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778505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11/26/22</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908043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11/26/22</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389268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11/26/22</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664934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11/26/22</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63888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11/26/22</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074678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11/26/22</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044052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11/26/22</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454796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11/26/22</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393536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11/26/22</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086247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11/26/22</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355773622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5" r:id="rId6"/>
    <p:sldLayoutId id="2147483680" r:id="rId7"/>
    <p:sldLayoutId id="2147483681" r:id="rId8"/>
    <p:sldLayoutId id="2147483682" r:id="rId9"/>
    <p:sldLayoutId id="2147483684"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clean.olemiss.edu/benefits-of-service-learni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F03A5DB-A179-8632-B9DB-09D8D3837682}"/>
              </a:ext>
            </a:extLst>
          </p:cNvPr>
          <p:cNvPicPr>
            <a:picLocks noChangeAspect="1"/>
          </p:cNvPicPr>
          <p:nvPr/>
        </p:nvPicPr>
        <p:blipFill rotWithShape="1">
          <a:blip r:embed="rId2"/>
          <a:srcRect t="8431" b="35319"/>
          <a:stretch/>
        </p:blipFill>
        <p:spPr>
          <a:xfrm>
            <a:off x="20" y="10"/>
            <a:ext cx="12191981" cy="6857990"/>
          </a:xfrm>
          <a:prstGeom prst="rect">
            <a:avLst/>
          </a:prstGeom>
        </p:spPr>
      </p:pic>
      <p:sp>
        <p:nvSpPr>
          <p:cNvPr id="11" name="Rectangle 10">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8" y="-1534136"/>
            <a:ext cx="4592270" cy="12192001"/>
          </a:xfrm>
          <a:prstGeom prst="rect">
            <a:avLst/>
          </a:prstGeom>
          <a:gradFill>
            <a:gsLst>
              <a:gs pos="35000">
                <a:schemeClr val="bg1">
                  <a:alpha val="46000"/>
                </a:schemeClr>
              </a:gs>
              <a:gs pos="21000">
                <a:schemeClr val="bg1">
                  <a:alpha val="30000"/>
                </a:schemeClr>
              </a:gs>
              <a:gs pos="0">
                <a:schemeClr val="bg1">
                  <a:alpha val="0"/>
                </a:schemeClr>
              </a:gs>
              <a:gs pos="100000">
                <a:schemeClr val="bg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8DCF133-A9F4-86B1-8855-4576D07A6D7C}"/>
              </a:ext>
            </a:extLst>
          </p:cNvPr>
          <p:cNvSpPr>
            <a:spLocks noGrp="1"/>
          </p:cNvSpPr>
          <p:nvPr>
            <p:ph type="ctrTitle"/>
          </p:nvPr>
        </p:nvSpPr>
        <p:spPr>
          <a:xfrm>
            <a:off x="404553" y="3091928"/>
            <a:ext cx="9078562" cy="2387600"/>
          </a:xfrm>
        </p:spPr>
        <p:txBody>
          <a:bodyPr>
            <a:normAutofit/>
          </a:bodyPr>
          <a:lstStyle/>
          <a:p>
            <a:r>
              <a:rPr lang="en-US" sz="6600"/>
              <a:t>Service-Learning Project</a:t>
            </a:r>
            <a:endParaRPr lang="en-US" sz="6600" dirty="0"/>
          </a:p>
        </p:txBody>
      </p:sp>
      <p:sp>
        <p:nvSpPr>
          <p:cNvPr id="13" name="Rectangle: Rounded Corners 12">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4FA533D4-0E47-2135-A331-C1624269F73F}"/>
              </a:ext>
            </a:extLst>
          </p:cNvPr>
          <p:cNvSpPr>
            <a:spLocks noGrp="1"/>
          </p:cNvSpPr>
          <p:nvPr>
            <p:ph type="subTitle" idx="1"/>
          </p:nvPr>
        </p:nvSpPr>
        <p:spPr>
          <a:xfrm>
            <a:off x="404553" y="5771407"/>
            <a:ext cx="9078562" cy="534319"/>
          </a:xfrm>
        </p:spPr>
        <p:txBody>
          <a:bodyPr anchor="ctr">
            <a:normAutofit fontScale="25000" lnSpcReduction="20000"/>
          </a:bodyPr>
          <a:lstStyle/>
          <a:p>
            <a:pPr marL="0" marR="0">
              <a:lnSpc>
                <a:spcPct val="120000"/>
              </a:lnSpc>
              <a:spcBef>
                <a:spcPts val="0"/>
              </a:spcBef>
              <a:spcAft>
                <a:spcPts val="0"/>
              </a:spcAft>
            </a:pPr>
            <a:r>
              <a:rPr lang="en-US" sz="4200">
                <a:effectLst/>
                <a:latin typeface="Calibri" panose="020F0502020204030204" pitchFamily="34" charset="0"/>
                <a:ea typeface="Calibri" panose="020F0502020204030204" pitchFamily="34" charset="0"/>
                <a:cs typeface="Times New Roman" panose="02020603050405020304" pitchFamily="18" charset="0"/>
              </a:rPr>
              <a:t>Shewit Adane</a:t>
            </a:r>
          </a:p>
          <a:p>
            <a:pPr marL="0" marR="0">
              <a:lnSpc>
                <a:spcPct val="120000"/>
              </a:lnSpc>
              <a:spcBef>
                <a:spcPts val="0"/>
              </a:spcBef>
              <a:spcAft>
                <a:spcPts val="0"/>
              </a:spcAft>
            </a:pPr>
            <a:r>
              <a:rPr lang="en-US" sz="4200">
                <a:effectLst/>
                <a:latin typeface="Calibri" panose="020F0502020204030204" pitchFamily="34" charset="0"/>
                <a:ea typeface="Calibri" panose="020F0502020204030204" pitchFamily="34" charset="0"/>
                <a:cs typeface="Times New Roman" panose="02020603050405020304" pitchFamily="18" charset="0"/>
              </a:rPr>
              <a:t>Old Dominion University</a:t>
            </a:r>
          </a:p>
          <a:p>
            <a:pPr marL="0" marR="0">
              <a:lnSpc>
                <a:spcPct val="120000"/>
              </a:lnSpc>
              <a:spcBef>
                <a:spcPts val="0"/>
              </a:spcBef>
              <a:spcAft>
                <a:spcPts val="0"/>
              </a:spcAft>
            </a:pPr>
            <a:r>
              <a:rPr lang="en-US" sz="4200">
                <a:effectLst/>
                <a:latin typeface="Calibri" panose="020F0502020204030204" pitchFamily="34" charset="0"/>
                <a:ea typeface="Calibri" panose="020F0502020204030204" pitchFamily="34" charset="0"/>
                <a:cs typeface="Times New Roman" panose="02020603050405020304" pitchFamily="18" charset="0"/>
              </a:rPr>
              <a:t>MPH 776: Global Health</a:t>
            </a:r>
          </a:p>
          <a:p>
            <a:pPr marL="0" marR="0">
              <a:lnSpc>
                <a:spcPct val="120000"/>
              </a:lnSpc>
              <a:spcBef>
                <a:spcPts val="0"/>
              </a:spcBef>
              <a:spcAft>
                <a:spcPts val="0"/>
              </a:spcAft>
            </a:pPr>
            <a:r>
              <a:rPr lang="en-US" sz="4200">
                <a:effectLst/>
                <a:latin typeface="Calibri" panose="020F0502020204030204" pitchFamily="34" charset="0"/>
                <a:ea typeface="Calibri" panose="020F0502020204030204" pitchFamily="34" charset="0"/>
                <a:cs typeface="Times New Roman" panose="02020603050405020304" pitchFamily="18" charset="0"/>
              </a:rPr>
              <a:t>Dr. Praveen Durgampudi</a:t>
            </a:r>
          </a:p>
          <a:p>
            <a:endParaRPr lang="en-US" dirty="0"/>
          </a:p>
        </p:txBody>
      </p:sp>
    </p:spTree>
    <p:extLst>
      <p:ext uri="{BB962C8B-B14F-4D97-AF65-F5344CB8AC3E}">
        <p14:creationId xmlns:p14="http://schemas.microsoft.com/office/powerpoint/2010/main" val="369880260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a:extLst>
              <a:ext uri="{FF2B5EF4-FFF2-40B4-BE49-F238E27FC236}">
                <a16:creationId xmlns:a16="http://schemas.microsoft.com/office/drawing/2014/main" id="{7C432AFE-B3D2-4BFF-BF8F-96C27AFF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bstract blurred public library with bookshelves">
            <a:extLst>
              <a:ext uri="{FF2B5EF4-FFF2-40B4-BE49-F238E27FC236}">
                <a16:creationId xmlns:a16="http://schemas.microsoft.com/office/drawing/2014/main" id="{F65637BB-EB2E-7A0B-45EB-BBF703DFECBC}"/>
              </a:ext>
            </a:extLst>
          </p:cNvPr>
          <p:cNvPicPr>
            <a:picLocks noChangeAspect="1"/>
          </p:cNvPicPr>
          <p:nvPr/>
        </p:nvPicPr>
        <p:blipFill rotWithShape="1">
          <a:blip r:embed="rId2">
            <a:alphaModFix amt="40000"/>
          </a:blip>
          <a:srcRect t="1018" b="14713"/>
          <a:stretch/>
        </p:blipFill>
        <p:spPr>
          <a:xfrm>
            <a:off x="20" y="10"/>
            <a:ext cx="12191979" cy="6857990"/>
          </a:xfrm>
          <a:prstGeom prst="rect">
            <a:avLst/>
          </a:prstGeom>
        </p:spPr>
      </p:pic>
      <p:sp>
        <p:nvSpPr>
          <p:cNvPr id="2" name="Title 1">
            <a:extLst>
              <a:ext uri="{FF2B5EF4-FFF2-40B4-BE49-F238E27FC236}">
                <a16:creationId xmlns:a16="http://schemas.microsoft.com/office/drawing/2014/main" id="{501FF466-EB99-206A-0066-8B88B9C0DBAB}"/>
              </a:ext>
            </a:extLst>
          </p:cNvPr>
          <p:cNvSpPr>
            <a:spLocks noGrp="1"/>
          </p:cNvSpPr>
          <p:nvPr>
            <p:ph type="title"/>
          </p:nvPr>
        </p:nvSpPr>
        <p:spPr>
          <a:xfrm>
            <a:off x="841249" y="941832"/>
            <a:ext cx="10506456" cy="2057400"/>
          </a:xfrm>
        </p:spPr>
        <p:txBody>
          <a:bodyPr anchor="b">
            <a:normAutofit/>
          </a:bodyPr>
          <a:lstStyle/>
          <a:p>
            <a:r>
              <a:rPr lang="en-US" sz="5000" dirty="0"/>
              <a:t>Improvement in community systems</a:t>
            </a:r>
          </a:p>
        </p:txBody>
      </p:sp>
      <p:sp>
        <p:nvSpPr>
          <p:cNvPr id="20" name="Rectangle 19">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0140"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21">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3241202"/>
            <a:ext cx="10506456"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217B9A78-305E-C693-F01E-C0403F6D720E}"/>
              </a:ext>
            </a:extLst>
          </p:cNvPr>
          <p:cNvSpPr>
            <a:spLocks noGrp="1"/>
          </p:cNvSpPr>
          <p:nvPr>
            <p:ph idx="1"/>
          </p:nvPr>
        </p:nvSpPr>
        <p:spPr>
          <a:xfrm>
            <a:off x="841248" y="3502152"/>
            <a:ext cx="10506456" cy="2670048"/>
          </a:xfrm>
        </p:spPr>
        <p:txBody>
          <a:bodyPr>
            <a:normAutofit/>
          </a:bodyPr>
          <a:lstStyle/>
          <a:p>
            <a:pPr marL="0" marR="0" indent="0">
              <a:lnSpc>
                <a:spcPct val="100000"/>
              </a:lnSpc>
              <a:spcBef>
                <a:spcPts val="0"/>
              </a:spcBef>
              <a:spcAft>
                <a:spcPts val="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pPr>
            <a:r>
              <a:rPr lang="en-US" sz="1600" dirty="0">
                <a:effectLst/>
                <a:latin typeface="Calibri" panose="020F0502020204030204" pitchFamily="34" charset="0"/>
                <a:ea typeface="Calibri" panose="020F0502020204030204" pitchFamily="34" charset="0"/>
                <a:cs typeface="Times New Roman" panose="02020603050405020304" pitchFamily="18" charset="0"/>
              </a:rPr>
              <a:t>A community-based research project might be developed from the service-learning experience. A study might be undertaken to determine how many people shop at thrift stores, bargain stores, and other similar establishments. The study may also be utilized to discover the characteristics of the people that shop at these establishments. The data might be used to identify which communities would benefit from these programs and how to make them more accessible to them.</a:t>
            </a:r>
          </a:p>
          <a:p>
            <a:pPr>
              <a:lnSpc>
                <a:spcPct val="100000"/>
              </a:lnSpc>
            </a:pPr>
            <a:r>
              <a:rPr lang="en-US" sz="1600" dirty="0">
                <a:effectLst/>
                <a:latin typeface="Calibri" panose="020F0502020204030204" pitchFamily="34" charset="0"/>
                <a:ea typeface="Calibri" panose="020F0502020204030204" pitchFamily="34" charset="0"/>
                <a:cs typeface="Times New Roman" panose="02020603050405020304" pitchFamily="18" charset="0"/>
              </a:rPr>
              <a:t>Any local solutions can then be used to assist other communities experiencing similar challenges. Since many challenges may exist throughout many communities around the world, utilizing local service-learning and service-learning community-based research may have a positive influence on local and global health concerns.</a:t>
            </a:r>
            <a:endParaRPr lang="en-US" sz="1600" dirty="0"/>
          </a:p>
        </p:txBody>
      </p:sp>
    </p:spTree>
    <p:extLst>
      <p:ext uri="{BB962C8B-B14F-4D97-AF65-F5344CB8AC3E}">
        <p14:creationId xmlns:p14="http://schemas.microsoft.com/office/powerpoint/2010/main" val="2536449211"/>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2034B23-BB6F-A30A-31DC-FC51C31EE25C}"/>
              </a:ext>
            </a:extLst>
          </p:cNvPr>
          <p:cNvSpPr>
            <a:spLocks noGrp="1"/>
          </p:cNvSpPr>
          <p:nvPr>
            <p:ph type="title"/>
          </p:nvPr>
        </p:nvSpPr>
        <p:spPr>
          <a:xfrm>
            <a:off x="838200" y="253397"/>
            <a:ext cx="10515600" cy="1273233"/>
          </a:xfrm>
        </p:spPr>
        <p:txBody>
          <a:bodyPr>
            <a:normAutofit/>
          </a:bodyPr>
          <a:lstStyle/>
          <a:p>
            <a:r>
              <a:rPr lang="en-US"/>
              <a:t>Reference</a:t>
            </a:r>
            <a:endParaRPr lang="en-US" dirty="0"/>
          </a:p>
        </p:txBody>
      </p:sp>
      <p:sp>
        <p:nvSpPr>
          <p:cNvPr id="19" name="Rectangle 13">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46B10944-2267-813F-880F-F1BE689FF897}"/>
              </a:ext>
            </a:extLst>
          </p:cNvPr>
          <p:cNvSpPr>
            <a:spLocks noGrp="1"/>
          </p:cNvSpPr>
          <p:nvPr>
            <p:ph idx="1"/>
          </p:nvPr>
        </p:nvSpPr>
        <p:spPr>
          <a:xfrm>
            <a:off x="838200" y="2257425"/>
            <a:ext cx="10515600" cy="3914775"/>
          </a:xfrm>
        </p:spPr>
        <p:txBody>
          <a:bodyPr>
            <a:normAutofit fontScale="92500" lnSpcReduction="10000"/>
          </a:bodyPr>
          <a:lstStyle/>
          <a:p>
            <a:pPr marL="0" indent="0">
              <a:lnSpc>
                <a:spcPct val="100000"/>
              </a:lnSpc>
              <a:buNone/>
            </a:pPr>
            <a:r>
              <a:rPr lang="en-US" sz="1500" i="1" dirty="0">
                <a:effectLst/>
              </a:rPr>
              <a:t>Benefits of SL</a:t>
            </a:r>
            <a:r>
              <a:rPr lang="en-US" sz="1500" dirty="0">
                <a:effectLst/>
              </a:rPr>
              <a:t>. Boise State University. (2022, September 20). Retrieved November 28, 2022, from https://</a:t>
            </a:r>
            <a:r>
              <a:rPr lang="en-US" sz="1500" dirty="0" err="1">
                <a:effectLst/>
              </a:rPr>
              <a:t>www.boisestate.edu</a:t>
            </a:r>
            <a:r>
              <a:rPr lang="en-US" sz="1500" dirty="0">
                <a:effectLst/>
              </a:rPr>
              <a:t>/</a:t>
            </a:r>
            <a:r>
              <a:rPr lang="en-US" sz="1500" dirty="0" err="1">
                <a:effectLst/>
              </a:rPr>
              <a:t>servicelearning</a:t>
            </a:r>
            <a:r>
              <a:rPr lang="en-US" sz="1500" dirty="0">
                <a:effectLst/>
              </a:rPr>
              <a:t>/agencies/new-to-</a:t>
            </a:r>
            <a:r>
              <a:rPr lang="en-US" sz="1500" dirty="0" err="1">
                <a:effectLst/>
              </a:rPr>
              <a:t>sl</a:t>
            </a:r>
            <a:r>
              <a:rPr lang="en-US" sz="1500" dirty="0">
                <a:effectLst/>
              </a:rPr>
              <a:t>/investigate-</a:t>
            </a:r>
            <a:r>
              <a:rPr lang="en-US" sz="1500" dirty="0" err="1">
                <a:effectLst/>
              </a:rPr>
              <a:t>sl</a:t>
            </a:r>
            <a:r>
              <a:rPr lang="en-US" sz="1500" dirty="0">
                <a:effectLst/>
              </a:rPr>
              <a:t>/benefits/ </a:t>
            </a:r>
          </a:p>
          <a:p>
            <a:pPr marL="0" indent="0">
              <a:lnSpc>
                <a:spcPct val="100000"/>
              </a:lnSpc>
              <a:buNone/>
            </a:pPr>
            <a:endParaRPr lang="en-US" sz="1500" dirty="0">
              <a:effectLst/>
            </a:endParaRPr>
          </a:p>
          <a:p>
            <a:pPr marL="0" indent="0">
              <a:lnSpc>
                <a:spcPct val="100000"/>
              </a:lnSpc>
              <a:buNone/>
            </a:pPr>
            <a:r>
              <a:rPr lang="en-US" sz="1500" dirty="0">
                <a:effectLst/>
              </a:rPr>
              <a:t>Gable, M. (n.d.). </a:t>
            </a:r>
            <a:r>
              <a:rPr lang="en-US" sz="1500" i="1" dirty="0">
                <a:effectLst/>
              </a:rPr>
              <a:t>What are the benefits of service-learning?</a:t>
            </a:r>
            <a:r>
              <a:rPr lang="en-US" sz="1500" dirty="0">
                <a:effectLst/>
              </a:rPr>
              <a:t> </a:t>
            </a:r>
            <a:r>
              <a:rPr lang="en-US" sz="1500" dirty="0" err="1">
                <a:effectLst/>
              </a:rPr>
              <a:t>GrishamMcLean</a:t>
            </a:r>
            <a:r>
              <a:rPr lang="en-US" sz="1500" dirty="0">
                <a:effectLst/>
              </a:rPr>
              <a:t> Institute for Public Service and Community Engagement. Retrieved November 28, 2022, from </a:t>
            </a:r>
            <a:r>
              <a:rPr lang="en-US" sz="1500" dirty="0">
                <a:effectLst/>
                <a:hlinkClick r:id="rId2"/>
              </a:rPr>
              <a:t>https://mclean.olemiss.edu/benefits-of-service-learning</a:t>
            </a:r>
            <a:endParaRPr lang="en-US" sz="1500" dirty="0">
              <a:effectLst/>
            </a:endParaRPr>
          </a:p>
          <a:p>
            <a:pPr marL="0" indent="0">
              <a:lnSpc>
                <a:spcPct val="100000"/>
              </a:lnSpc>
              <a:buNone/>
            </a:pPr>
            <a:endParaRPr lang="en-US" sz="1500" dirty="0">
              <a:effectLst/>
            </a:endParaRPr>
          </a:p>
          <a:p>
            <a:pPr marL="0" indent="0">
              <a:lnSpc>
                <a:spcPct val="100000"/>
              </a:lnSpc>
              <a:buNone/>
            </a:pPr>
            <a:r>
              <a:rPr lang="en-US" sz="1500" dirty="0">
                <a:effectLst/>
              </a:rPr>
              <a:t>Santos, K. (2020, October 13). </a:t>
            </a:r>
            <a:r>
              <a:rPr lang="en-US" sz="1500" i="1" dirty="0">
                <a:effectLst/>
              </a:rPr>
              <a:t>Has the Stigma Surrounding Secondhand Shopping been Eliminated?</a:t>
            </a:r>
            <a:r>
              <a:rPr lang="en-US" sz="1500" dirty="0">
                <a:effectLst/>
              </a:rPr>
              <a:t> </a:t>
            </a:r>
            <a:r>
              <a:rPr lang="en-US" sz="1500" dirty="0" err="1">
                <a:effectLst/>
              </a:rPr>
              <a:t>ReUSE</a:t>
            </a:r>
            <a:r>
              <a:rPr lang="en-US" sz="1500" dirty="0">
                <a:effectLst/>
              </a:rPr>
              <a:t>. Retrieved December 2, 2022, from https://</a:t>
            </a:r>
            <a:r>
              <a:rPr lang="en-US" sz="1500" dirty="0" err="1">
                <a:effectLst/>
              </a:rPr>
              <a:t>reuse.berkeley.edu</a:t>
            </a:r>
            <a:r>
              <a:rPr lang="en-US" sz="1500" dirty="0">
                <a:effectLst/>
              </a:rPr>
              <a:t>/2020/10/stigma-surrounding-secondhand-shopping-eliminated/ </a:t>
            </a:r>
          </a:p>
          <a:p>
            <a:pPr marL="0" indent="0">
              <a:lnSpc>
                <a:spcPct val="100000"/>
              </a:lnSpc>
              <a:buNone/>
            </a:pPr>
            <a:endParaRPr lang="en-US" sz="1500" i="1" dirty="0">
              <a:effectLst/>
            </a:endParaRPr>
          </a:p>
          <a:p>
            <a:pPr marL="0" indent="0">
              <a:lnSpc>
                <a:spcPct val="100000"/>
              </a:lnSpc>
              <a:buNone/>
            </a:pPr>
            <a:r>
              <a:rPr lang="en-US" sz="1500" i="1" dirty="0">
                <a:effectLst/>
              </a:rPr>
              <a:t>Service-learning improves education</a:t>
            </a:r>
            <a:r>
              <a:rPr lang="en-US" sz="1500" dirty="0">
                <a:effectLst/>
              </a:rPr>
              <a:t>. Wisconsin Department of Public Instruction. (2016, June 30). Retrieved November 28, 2022, from https://</a:t>
            </a:r>
            <a:r>
              <a:rPr lang="en-US" sz="1500" dirty="0" err="1">
                <a:effectLst/>
              </a:rPr>
              <a:t>dpi.wi.gov</a:t>
            </a:r>
            <a:r>
              <a:rPr lang="en-US" sz="1500" dirty="0">
                <a:effectLst/>
              </a:rPr>
              <a:t>/service-learning/why </a:t>
            </a:r>
          </a:p>
          <a:p>
            <a:pPr marL="0" indent="0">
              <a:lnSpc>
                <a:spcPct val="100000"/>
              </a:lnSpc>
              <a:buNone/>
            </a:pPr>
            <a:endParaRPr lang="en-US" sz="1500" dirty="0">
              <a:effectLst/>
            </a:endParaRPr>
          </a:p>
          <a:p>
            <a:pPr marL="0" indent="0">
              <a:lnSpc>
                <a:spcPct val="100000"/>
              </a:lnSpc>
              <a:buNone/>
            </a:pPr>
            <a:r>
              <a:rPr lang="en-US" sz="1400" i="1" dirty="0">
                <a:effectLst/>
              </a:rPr>
              <a:t>Service-learning</a:t>
            </a:r>
            <a:r>
              <a:rPr lang="en-US" sz="1400" dirty="0">
                <a:effectLst/>
              </a:rPr>
              <a:t>. Service-Learning | </a:t>
            </a:r>
            <a:r>
              <a:rPr lang="en-US" sz="1400" dirty="0" err="1">
                <a:effectLst/>
              </a:rPr>
              <a:t>Youth.gov</a:t>
            </a:r>
            <a:r>
              <a:rPr lang="en-US" sz="1400" dirty="0">
                <a:effectLst/>
              </a:rPr>
              <a:t>. (n.d.). Retrieved November 28, 2022, from https://</a:t>
            </a:r>
            <a:r>
              <a:rPr lang="en-US" sz="1400" dirty="0" err="1">
                <a:effectLst/>
              </a:rPr>
              <a:t>youth.gov</a:t>
            </a:r>
            <a:r>
              <a:rPr lang="en-US" sz="1400" dirty="0">
                <a:effectLst/>
              </a:rPr>
              <a:t>/youth-topics/civic-engagement-and-volunteering/service-learning </a:t>
            </a:r>
          </a:p>
          <a:p>
            <a:pPr marL="0" indent="0">
              <a:lnSpc>
                <a:spcPct val="100000"/>
              </a:lnSpc>
              <a:buNone/>
            </a:pPr>
            <a:endParaRPr lang="en-US" sz="1500" dirty="0">
              <a:effectLst/>
            </a:endParaRPr>
          </a:p>
          <a:p>
            <a:pPr marL="0" indent="0">
              <a:lnSpc>
                <a:spcPct val="100000"/>
              </a:lnSpc>
              <a:buNone/>
            </a:pPr>
            <a:endParaRPr lang="en-US" sz="1500" dirty="0"/>
          </a:p>
        </p:txBody>
      </p:sp>
    </p:spTree>
    <p:extLst>
      <p:ext uri="{BB962C8B-B14F-4D97-AF65-F5344CB8AC3E}">
        <p14:creationId xmlns:p14="http://schemas.microsoft.com/office/powerpoint/2010/main" val="2263893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7">
            <a:extLst>
              <a:ext uri="{FF2B5EF4-FFF2-40B4-BE49-F238E27FC236}">
                <a16:creationId xmlns:a16="http://schemas.microsoft.com/office/drawing/2014/main" id="{B6D861F1-F386-4A7D-A4BF-3BEB82DEBA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562DFC44-A40C-4573-9230-B3EDB3EC8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684398"/>
            <a:ext cx="11167447" cy="520604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E0A6381-CB7C-3D05-3D0B-380A4EC09174}"/>
              </a:ext>
            </a:extLst>
          </p:cNvPr>
          <p:cNvSpPr>
            <a:spLocks noGrp="1"/>
          </p:cNvSpPr>
          <p:nvPr>
            <p:ph type="title"/>
          </p:nvPr>
        </p:nvSpPr>
        <p:spPr>
          <a:xfrm>
            <a:off x="1115568" y="1408153"/>
            <a:ext cx="10168128" cy="1315035"/>
          </a:xfrm>
        </p:spPr>
        <p:txBody>
          <a:bodyPr>
            <a:normAutofit/>
          </a:bodyPr>
          <a:lstStyle/>
          <a:p>
            <a:r>
              <a:rPr lang="en-US"/>
              <a:t>What is Service-Learning</a:t>
            </a:r>
            <a:endParaRPr lang="en-US" dirty="0"/>
          </a:p>
        </p:txBody>
      </p:sp>
      <p:sp>
        <p:nvSpPr>
          <p:cNvPr id="12" name="Rectangle 11">
            <a:extLst>
              <a:ext uri="{FF2B5EF4-FFF2-40B4-BE49-F238E27FC236}">
                <a16:creationId xmlns:a16="http://schemas.microsoft.com/office/drawing/2014/main" id="{15589D35-CF9F-4DE9-A792-8571A09E9B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1713627"/>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65C8A65-247D-03E5-7359-D2489D1CC39E}"/>
              </a:ext>
            </a:extLst>
          </p:cNvPr>
          <p:cNvSpPr>
            <a:spLocks noGrp="1"/>
          </p:cNvSpPr>
          <p:nvPr>
            <p:ph idx="1"/>
          </p:nvPr>
        </p:nvSpPr>
        <p:spPr>
          <a:xfrm>
            <a:off x="1115568" y="2962656"/>
            <a:ext cx="10168128" cy="2624328"/>
          </a:xfrm>
        </p:spPr>
        <p:txBody>
          <a:bodyPr>
            <a:normAutofit/>
          </a:bodyPr>
          <a:lstStyle/>
          <a:p>
            <a:r>
              <a:rPr lang="en-US" sz="2000" dirty="0"/>
              <a:t>Service-learning is an approach to education that encourages civic duty and links classroom learning to meaningful community service. The most effective service-learning experiences happen when the service is truly incorporated into ongoing learning and is a natural extension of the curriculum into the community (WDPI, 2016).</a:t>
            </a:r>
          </a:p>
          <a:p>
            <a:r>
              <a:rPr lang="en-US" sz="2000" dirty="0"/>
              <a:t>Students, organizations, and communities can all benefit from service-learning.</a:t>
            </a:r>
          </a:p>
        </p:txBody>
      </p:sp>
    </p:spTree>
    <p:extLst>
      <p:ext uri="{BB962C8B-B14F-4D97-AF65-F5344CB8AC3E}">
        <p14:creationId xmlns:p14="http://schemas.microsoft.com/office/powerpoint/2010/main" val="3545399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49B9E8A9-352D-4DCB-9485-C777000D4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2D5980-BE94-EDAA-42E3-D914390B083D}"/>
              </a:ext>
            </a:extLst>
          </p:cNvPr>
          <p:cNvSpPr>
            <a:spLocks noGrp="1"/>
          </p:cNvSpPr>
          <p:nvPr>
            <p:ph type="title"/>
          </p:nvPr>
        </p:nvSpPr>
        <p:spPr>
          <a:xfrm>
            <a:off x="612648" y="1078992"/>
            <a:ext cx="6272784" cy="1536192"/>
          </a:xfrm>
        </p:spPr>
        <p:txBody>
          <a:bodyPr anchor="b">
            <a:normAutofit/>
          </a:bodyPr>
          <a:lstStyle/>
          <a:p>
            <a:r>
              <a:rPr lang="en-US" sz="5200" dirty="0"/>
              <a:t>Experience</a:t>
            </a:r>
          </a:p>
        </p:txBody>
      </p:sp>
      <p:sp>
        <p:nvSpPr>
          <p:cNvPr id="51" name="Rectangle 50">
            <a:extLst>
              <a:ext uri="{FF2B5EF4-FFF2-40B4-BE49-F238E27FC236}">
                <a16:creationId xmlns:a16="http://schemas.microsoft.com/office/drawing/2014/main" id="{C2A9B0E5-C2C1-4B85-99A9-117A659D5F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Rectangle 52">
            <a:extLst>
              <a:ext uri="{FF2B5EF4-FFF2-40B4-BE49-F238E27FC236}">
                <a16:creationId xmlns:a16="http://schemas.microsoft.com/office/drawing/2014/main" id="{3A8AEACA-9535-4BE8-A91B-8BE82BA547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Text, company name&#10;&#10;Description automatically generated">
            <a:extLst>
              <a:ext uri="{FF2B5EF4-FFF2-40B4-BE49-F238E27FC236}">
                <a16:creationId xmlns:a16="http://schemas.microsoft.com/office/drawing/2014/main" id="{6B35E42E-9C83-D029-64FE-9D911A053EE1}"/>
              </a:ext>
            </a:extLst>
          </p:cNvPr>
          <p:cNvPicPr>
            <a:picLocks noChangeAspect="1"/>
          </p:cNvPicPr>
          <p:nvPr/>
        </p:nvPicPr>
        <p:blipFill rotWithShape="1">
          <a:blip r:embed="rId2"/>
          <a:srcRect r="2" b="18258"/>
          <a:stretch/>
        </p:blipFill>
        <p:spPr>
          <a:xfrm>
            <a:off x="8065036" y="331311"/>
            <a:ext cx="3307814" cy="2703927"/>
          </a:xfrm>
          <a:prstGeom prst="rect">
            <a:avLst/>
          </a:prstGeom>
        </p:spPr>
      </p:pic>
      <p:sp>
        <p:nvSpPr>
          <p:cNvPr id="3" name="Content Placeholder 2">
            <a:extLst>
              <a:ext uri="{FF2B5EF4-FFF2-40B4-BE49-F238E27FC236}">
                <a16:creationId xmlns:a16="http://schemas.microsoft.com/office/drawing/2014/main" id="{7B3FAE20-3447-1B45-C6CD-A2E453DBE8FD}"/>
              </a:ext>
            </a:extLst>
          </p:cNvPr>
          <p:cNvSpPr>
            <a:spLocks noGrp="1"/>
          </p:cNvSpPr>
          <p:nvPr>
            <p:ph idx="1"/>
          </p:nvPr>
        </p:nvSpPr>
        <p:spPr>
          <a:xfrm>
            <a:off x="612648" y="3355848"/>
            <a:ext cx="6272784" cy="2825496"/>
          </a:xfrm>
        </p:spPr>
        <p:txBody>
          <a:bodyPr>
            <a:normAutofit/>
          </a:bodyPr>
          <a:lstStyle/>
          <a:p>
            <a:r>
              <a:rPr lang="en-US" sz="1800" dirty="0">
                <a:effectLst/>
                <a:latin typeface="+mj-lt"/>
                <a:ea typeface="Calibri" panose="020F0502020204030204" pitchFamily="34" charset="0"/>
                <a:cs typeface="Times New Roman" panose="02020603050405020304" pitchFamily="18" charset="0"/>
              </a:rPr>
              <a:t>I volunteered at my neighborhood Salvation Army store.</a:t>
            </a:r>
          </a:p>
          <a:p>
            <a:r>
              <a:rPr lang="en-US" sz="1800" dirty="0">
                <a:effectLst/>
                <a:latin typeface="+mj-lt"/>
                <a:ea typeface="Calibri" panose="020F0502020204030204" pitchFamily="34" charset="0"/>
                <a:cs typeface="Times New Roman" panose="02020603050405020304" pitchFamily="18" charset="0"/>
              </a:rPr>
              <a:t>My role was to assist personnel with their duties and to help keep the store orderly.</a:t>
            </a:r>
          </a:p>
          <a:p>
            <a:r>
              <a:rPr lang="en-US" sz="1800" dirty="0">
                <a:latin typeface="+mj-lt"/>
                <a:ea typeface="Calibri" panose="020F0502020204030204" pitchFamily="34" charset="0"/>
                <a:cs typeface="Times New Roman" panose="02020603050405020304" pitchFamily="18" charset="0"/>
              </a:rPr>
              <a:t>This organization offers pre-owned </a:t>
            </a:r>
            <a:r>
              <a:rPr lang="en-US" sz="1800" dirty="0">
                <a:effectLst/>
                <a:latin typeface="+mj-lt"/>
                <a:ea typeface="Calibri" panose="020F0502020204030204" pitchFamily="34" charset="0"/>
                <a:cs typeface="Times New Roman" panose="02020603050405020304" pitchFamily="18" charset="0"/>
              </a:rPr>
              <a:t>clothing, books, furniture, and other items at a lower cost.</a:t>
            </a:r>
          </a:p>
          <a:p>
            <a:endParaRPr lang="en-US" sz="1800" dirty="0"/>
          </a:p>
        </p:txBody>
      </p:sp>
      <p:pic>
        <p:nvPicPr>
          <p:cNvPr id="7" name="Picture 6" descr="A picture containing sky, outdoor, building, sign&#10;&#10;Description automatically generated">
            <a:extLst>
              <a:ext uri="{FF2B5EF4-FFF2-40B4-BE49-F238E27FC236}">
                <a16:creationId xmlns:a16="http://schemas.microsoft.com/office/drawing/2014/main" id="{306FD7DC-6D0E-D5DE-6C32-20BBF9F789F9}"/>
              </a:ext>
            </a:extLst>
          </p:cNvPr>
          <p:cNvPicPr>
            <a:picLocks noChangeAspect="1"/>
          </p:cNvPicPr>
          <p:nvPr/>
        </p:nvPicPr>
        <p:blipFill rotWithShape="1">
          <a:blip r:embed="rId3"/>
          <a:srcRect t="17246" r="2" b="17658"/>
          <a:stretch/>
        </p:blipFill>
        <p:spPr>
          <a:xfrm>
            <a:off x="7684008" y="3384417"/>
            <a:ext cx="4229773" cy="2753466"/>
          </a:xfrm>
          <a:prstGeom prst="rect">
            <a:avLst/>
          </a:prstGeom>
        </p:spPr>
      </p:pic>
    </p:spTree>
    <p:extLst>
      <p:ext uri="{BB962C8B-B14F-4D97-AF65-F5344CB8AC3E}">
        <p14:creationId xmlns:p14="http://schemas.microsoft.com/office/powerpoint/2010/main" val="1401476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 name="Rectangle 50">
            <a:extLst>
              <a:ext uri="{FF2B5EF4-FFF2-40B4-BE49-F238E27FC236}">
                <a16:creationId xmlns:a16="http://schemas.microsoft.com/office/drawing/2014/main" id="{81D377EB-C9D2-4ED0-86A6-740A297E3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5A19C2-174A-4275-DF2A-A8BBFD6FB649}"/>
              </a:ext>
            </a:extLst>
          </p:cNvPr>
          <p:cNvSpPr>
            <a:spLocks noGrp="1"/>
          </p:cNvSpPr>
          <p:nvPr>
            <p:ph type="title"/>
          </p:nvPr>
        </p:nvSpPr>
        <p:spPr>
          <a:xfrm>
            <a:off x="841248" y="685800"/>
            <a:ext cx="10506456" cy="1157005"/>
          </a:xfrm>
        </p:spPr>
        <p:txBody>
          <a:bodyPr anchor="b">
            <a:normAutofit/>
          </a:bodyPr>
          <a:lstStyle/>
          <a:p>
            <a:r>
              <a:rPr lang="en-US" sz="4800" dirty="0"/>
              <a:t>Personal Growth</a:t>
            </a:r>
          </a:p>
        </p:txBody>
      </p:sp>
      <p:sp>
        <p:nvSpPr>
          <p:cNvPr id="53" name="Rectangle 52">
            <a:extLst>
              <a:ext uri="{FF2B5EF4-FFF2-40B4-BE49-F238E27FC236}">
                <a16:creationId xmlns:a16="http://schemas.microsoft.com/office/drawing/2014/main" id="{066346BE-FDB4-4772-A696-0719490AB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0140" y="34093"/>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5" name="Rectangle 54">
            <a:extLst>
              <a:ext uri="{FF2B5EF4-FFF2-40B4-BE49-F238E27FC236}">
                <a16:creationId xmlns:a16="http://schemas.microsoft.com/office/drawing/2014/main" id="{FB92FFCE-0C90-454E-AA25-D4EE9A6C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958056"/>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6" name="Content Placeholder 2">
            <a:extLst>
              <a:ext uri="{FF2B5EF4-FFF2-40B4-BE49-F238E27FC236}">
                <a16:creationId xmlns:a16="http://schemas.microsoft.com/office/drawing/2014/main" id="{5C3E1074-B25E-FEBE-FC4D-F97CE68563B1}"/>
              </a:ext>
            </a:extLst>
          </p:cNvPr>
          <p:cNvGraphicFramePr>
            <a:graphicFrameLocks noGrp="1"/>
          </p:cNvGraphicFramePr>
          <p:nvPr>
            <p:ph idx="1"/>
            <p:extLst>
              <p:ext uri="{D42A27DB-BD31-4B8C-83A1-F6EECF244321}">
                <p14:modId xmlns:p14="http://schemas.microsoft.com/office/powerpoint/2010/main" val="761183892"/>
              </p:ext>
            </p:extLst>
          </p:nvPr>
        </p:nvGraphicFramePr>
        <p:xfrm>
          <a:off x="838200" y="2295252"/>
          <a:ext cx="10506456" cy="38769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6080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39">
            <a:extLst>
              <a:ext uri="{FF2B5EF4-FFF2-40B4-BE49-F238E27FC236}">
                <a16:creationId xmlns:a16="http://schemas.microsoft.com/office/drawing/2014/main" id="{8FC9BE17-9A7B-462D-AE50-3D87773873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bstract blurred background of department store">
            <a:extLst>
              <a:ext uri="{FF2B5EF4-FFF2-40B4-BE49-F238E27FC236}">
                <a16:creationId xmlns:a16="http://schemas.microsoft.com/office/drawing/2014/main" id="{6EBF1883-1574-98F0-3592-DBD46DDA12B0}"/>
              </a:ext>
            </a:extLst>
          </p:cNvPr>
          <p:cNvPicPr>
            <a:picLocks noChangeAspect="1"/>
          </p:cNvPicPr>
          <p:nvPr/>
        </p:nvPicPr>
        <p:blipFill rotWithShape="1">
          <a:blip r:embed="rId2"/>
          <a:srcRect l="1774" r="13853" b="-1"/>
          <a:stretch/>
        </p:blipFill>
        <p:spPr>
          <a:xfrm>
            <a:off x="3523488" y="10"/>
            <a:ext cx="8668512" cy="6857990"/>
          </a:xfrm>
          <a:prstGeom prst="rect">
            <a:avLst/>
          </a:prstGeom>
        </p:spPr>
      </p:pic>
      <p:sp>
        <p:nvSpPr>
          <p:cNvPr id="48" name="Rectangle 41">
            <a:extLst>
              <a:ext uri="{FF2B5EF4-FFF2-40B4-BE49-F238E27FC236}">
                <a16:creationId xmlns:a16="http://schemas.microsoft.com/office/drawing/2014/main" id="{3EBE8569-6AEC-4B8C-8D53-2DE337CDBA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34B3BAC-F3F1-ECFF-081B-19D12422BF2D}"/>
              </a:ext>
            </a:extLst>
          </p:cNvPr>
          <p:cNvSpPr>
            <a:spLocks noGrp="1"/>
          </p:cNvSpPr>
          <p:nvPr>
            <p:ph type="title"/>
          </p:nvPr>
        </p:nvSpPr>
        <p:spPr>
          <a:xfrm>
            <a:off x="371094" y="1161288"/>
            <a:ext cx="3438144" cy="1124712"/>
          </a:xfrm>
        </p:spPr>
        <p:txBody>
          <a:bodyPr anchor="b">
            <a:normAutofit/>
          </a:bodyPr>
          <a:lstStyle/>
          <a:p>
            <a:r>
              <a:rPr lang="en-US" sz="2800"/>
              <a:t>Bias and Stereotypes</a:t>
            </a:r>
            <a:endParaRPr lang="en-US" sz="2800" dirty="0"/>
          </a:p>
        </p:txBody>
      </p:sp>
      <p:sp>
        <p:nvSpPr>
          <p:cNvPr id="49" name="Rectangle 43">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Rectangle 45">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9144"/>
          </a:xfrm>
          <a:prstGeom prst="rect">
            <a:avLst/>
          </a:prstGeom>
          <a:solidFill>
            <a:schemeClr val="tx2">
              <a:lumMod val="25000"/>
              <a:lumOff val="75000"/>
            </a:schemeClr>
          </a:solidFill>
          <a:ln w="3175">
            <a:solidFill>
              <a:schemeClr val="tx2">
                <a:lumMod val="25000"/>
                <a:lumOff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CFAE0D0F-7A0C-F637-0C6C-D500471C72D0}"/>
              </a:ext>
            </a:extLst>
          </p:cNvPr>
          <p:cNvSpPr>
            <a:spLocks noGrp="1"/>
          </p:cNvSpPr>
          <p:nvPr>
            <p:ph idx="1"/>
          </p:nvPr>
        </p:nvSpPr>
        <p:spPr>
          <a:xfrm>
            <a:off x="371094" y="2718054"/>
            <a:ext cx="3438906" cy="3207258"/>
          </a:xfrm>
        </p:spPr>
        <p:txBody>
          <a:bodyPr anchor="t">
            <a:normAutofit/>
          </a:bodyPr>
          <a:lstStyle/>
          <a:p>
            <a:r>
              <a:rPr lang="en-US" sz="1700" dirty="0"/>
              <a:t>Stigma associated with second-hand shopping</a:t>
            </a:r>
          </a:p>
          <a:p>
            <a:pPr lvl="1"/>
            <a:r>
              <a:rPr lang="en-US" sz="1700" dirty="0"/>
              <a:t>Negative stereotypes are associated with purchasing used items</a:t>
            </a:r>
          </a:p>
          <a:p>
            <a:pPr lvl="1"/>
            <a:r>
              <a:rPr lang="en-US" sz="1700" dirty="0"/>
              <a:t>It may influence people to avoid purchasing products that may be less expensive (Santos, 2020)</a:t>
            </a:r>
          </a:p>
        </p:txBody>
      </p:sp>
    </p:spTree>
    <p:extLst>
      <p:ext uri="{BB962C8B-B14F-4D97-AF65-F5344CB8AC3E}">
        <p14:creationId xmlns:p14="http://schemas.microsoft.com/office/powerpoint/2010/main" val="3647085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a:extLst>
              <a:ext uri="{FF2B5EF4-FFF2-40B4-BE49-F238E27FC236}">
                <a16:creationId xmlns:a16="http://schemas.microsoft.com/office/drawing/2014/main" id="{7C432AFE-B3D2-4BFF-BF8F-96C27AFF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One in a crowd">
            <a:extLst>
              <a:ext uri="{FF2B5EF4-FFF2-40B4-BE49-F238E27FC236}">
                <a16:creationId xmlns:a16="http://schemas.microsoft.com/office/drawing/2014/main" id="{77ACF2FC-ABC2-F4B4-BD6F-01658633B628}"/>
              </a:ext>
            </a:extLst>
          </p:cNvPr>
          <p:cNvPicPr>
            <a:picLocks noChangeAspect="1"/>
          </p:cNvPicPr>
          <p:nvPr/>
        </p:nvPicPr>
        <p:blipFill rotWithShape="1">
          <a:blip r:embed="rId2">
            <a:alphaModFix amt="40000"/>
          </a:blip>
          <a:srcRect t="12500" b="12500"/>
          <a:stretch/>
        </p:blipFill>
        <p:spPr>
          <a:xfrm>
            <a:off x="20" y="10"/>
            <a:ext cx="12191979" cy="6857990"/>
          </a:xfrm>
          <a:prstGeom prst="rect">
            <a:avLst/>
          </a:prstGeom>
        </p:spPr>
      </p:pic>
      <p:sp>
        <p:nvSpPr>
          <p:cNvPr id="2" name="Title 1">
            <a:extLst>
              <a:ext uri="{FF2B5EF4-FFF2-40B4-BE49-F238E27FC236}">
                <a16:creationId xmlns:a16="http://schemas.microsoft.com/office/drawing/2014/main" id="{AF99F607-4680-52DC-1EF7-9AA18F69A358}"/>
              </a:ext>
            </a:extLst>
          </p:cNvPr>
          <p:cNvSpPr>
            <a:spLocks noGrp="1"/>
          </p:cNvSpPr>
          <p:nvPr>
            <p:ph type="title"/>
          </p:nvPr>
        </p:nvSpPr>
        <p:spPr>
          <a:xfrm>
            <a:off x="841249" y="941832"/>
            <a:ext cx="10506456" cy="2057400"/>
          </a:xfrm>
        </p:spPr>
        <p:txBody>
          <a:bodyPr anchor="b">
            <a:normAutofit/>
          </a:bodyPr>
          <a:lstStyle/>
          <a:p>
            <a:r>
              <a:rPr lang="en-US" sz="5000"/>
              <a:t>Leadership Skills</a:t>
            </a:r>
          </a:p>
        </p:txBody>
      </p:sp>
      <p:sp>
        <p:nvSpPr>
          <p:cNvPr id="20" name="Rectangle 19">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0140"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21">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3241202"/>
            <a:ext cx="10506456"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1B0C1AF8-D363-1DD3-4599-80A23710919A}"/>
              </a:ext>
            </a:extLst>
          </p:cNvPr>
          <p:cNvSpPr>
            <a:spLocks noGrp="1"/>
          </p:cNvSpPr>
          <p:nvPr>
            <p:ph idx="1"/>
          </p:nvPr>
        </p:nvSpPr>
        <p:spPr>
          <a:xfrm>
            <a:off x="841248" y="3502152"/>
            <a:ext cx="10506456" cy="2670048"/>
          </a:xfrm>
        </p:spPr>
        <p:txBody>
          <a:bodyPr>
            <a:normAutofit/>
          </a:bodyPr>
          <a:lstStyle/>
          <a:p>
            <a:r>
              <a:rPr lang="en-US" sz="2000"/>
              <a:t>Problem-solving </a:t>
            </a:r>
          </a:p>
          <a:p>
            <a:r>
              <a:rPr lang="en-US" sz="2000"/>
              <a:t>Critical thinking</a:t>
            </a:r>
          </a:p>
          <a:p>
            <a:r>
              <a:rPr lang="en-US" sz="2000"/>
              <a:t>Decision making</a:t>
            </a:r>
          </a:p>
          <a:p>
            <a:r>
              <a:rPr lang="en-US" sz="2000"/>
              <a:t>Adaptability</a:t>
            </a:r>
          </a:p>
          <a:p>
            <a:r>
              <a:rPr lang="en-US" sz="2000"/>
              <a:t>Dependability</a:t>
            </a:r>
          </a:p>
          <a:p>
            <a:pPr marL="0" indent="0">
              <a:buNone/>
            </a:pPr>
            <a:endParaRPr lang="en-US" sz="2000"/>
          </a:p>
          <a:p>
            <a:endParaRPr lang="en-US" sz="2000"/>
          </a:p>
          <a:p>
            <a:pPr marL="0" indent="0">
              <a:buNone/>
            </a:pPr>
            <a:endParaRPr lang="en-US" sz="2000"/>
          </a:p>
        </p:txBody>
      </p:sp>
    </p:spTree>
    <p:extLst>
      <p:ext uri="{BB962C8B-B14F-4D97-AF65-F5344CB8AC3E}">
        <p14:creationId xmlns:p14="http://schemas.microsoft.com/office/powerpoint/2010/main" val="1422298751"/>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494366-B02D-D2E8-2F61-675439ED935D}"/>
              </a:ext>
            </a:extLst>
          </p:cNvPr>
          <p:cNvSpPr>
            <a:spLocks noGrp="1"/>
          </p:cNvSpPr>
          <p:nvPr>
            <p:ph type="title"/>
          </p:nvPr>
        </p:nvSpPr>
        <p:spPr>
          <a:xfrm>
            <a:off x="841248" y="256032"/>
            <a:ext cx="10506456" cy="1014984"/>
          </a:xfrm>
        </p:spPr>
        <p:txBody>
          <a:bodyPr anchor="b">
            <a:normAutofit/>
          </a:bodyPr>
          <a:lstStyle/>
          <a:p>
            <a:r>
              <a:rPr lang="en-US" dirty="0"/>
              <a:t>Relational Skills</a:t>
            </a: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9144"/>
          </a:xfrm>
          <a:prstGeom prst="rect">
            <a:avLst/>
          </a:prstGeom>
          <a:solidFill>
            <a:schemeClr val="tx1">
              <a:lumMod val="65000"/>
              <a:lumOff val="35000"/>
              <a:alpha val="30000"/>
            </a:schemeClr>
          </a:solidFill>
          <a:ln w="9525">
            <a:solidFill>
              <a:schemeClr val="tx1">
                <a:lumMod val="65000"/>
                <a:lumOff val="35000"/>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D079DFE5-2A8F-4FDA-E3B8-E78E55BA9441}"/>
              </a:ext>
            </a:extLst>
          </p:cNvPr>
          <p:cNvGraphicFramePr>
            <a:graphicFrameLocks noGrp="1"/>
          </p:cNvGraphicFramePr>
          <p:nvPr>
            <p:ph idx="1"/>
            <p:extLst>
              <p:ext uri="{D42A27DB-BD31-4B8C-83A1-F6EECF244321}">
                <p14:modId xmlns:p14="http://schemas.microsoft.com/office/powerpoint/2010/main" val="1216397407"/>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08A40402-9633-5983-5AAE-50C7EE331260}"/>
              </a:ext>
            </a:extLst>
          </p:cNvPr>
          <p:cNvSpPr txBox="1"/>
          <p:nvPr/>
        </p:nvSpPr>
        <p:spPr>
          <a:xfrm>
            <a:off x="9729788" y="6143625"/>
            <a:ext cx="1587757" cy="369332"/>
          </a:xfrm>
          <a:prstGeom prst="rect">
            <a:avLst/>
          </a:prstGeom>
          <a:noFill/>
        </p:spPr>
        <p:txBody>
          <a:bodyPr wrap="square" rtlCol="0">
            <a:spAutoFit/>
          </a:bodyPr>
          <a:lstStyle/>
          <a:p>
            <a:r>
              <a:rPr lang="en-US" dirty="0"/>
              <a:t>(BSU, 2022)</a:t>
            </a:r>
          </a:p>
        </p:txBody>
      </p:sp>
    </p:spTree>
    <p:extLst>
      <p:ext uri="{BB962C8B-B14F-4D97-AF65-F5344CB8AC3E}">
        <p14:creationId xmlns:p14="http://schemas.microsoft.com/office/powerpoint/2010/main" val="1990568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Freeform: Shape 13">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01C9564-9D8C-B81D-F142-D70D8A4854F6}"/>
              </a:ext>
            </a:extLst>
          </p:cNvPr>
          <p:cNvSpPr>
            <a:spLocks noGrp="1"/>
          </p:cNvSpPr>
          <p:nvPr>
            <p:ph type="title"/>
          </p:nvPr>
        </p:nvSpPr>
        <p:spPr>
          <a:xfrm>
            <a:off x="621792" y="1161288"/>
            <a:ext cx="3602736" cy="4526280"/>
          </a:xfrm>
        </p:spPr>
        <p:txBody>
          <a:bodyPr>
            <a:normAutofit/>
          </a:bodyPr>
          <a:lstStyle/>
          <a:p>
            <a:r>
              <a:rPr lang="en-US" dirty="0"/>
              <a:t>Knowledge gained</a:t>
            </a:r>
          </a:p>
        </p:txBody>
      </p:sp>
      <p:sp>
        <p:nvSpPr>
          <p:cNvPr id="16" name="Rectangle 15">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3746B7FA-29EC-9876-2FBA-6770C5A977B4}"/>
              </a:ext>
            </a:extLst>
          </p:cNvPr>
          <p:cNvGraphicFramePr>
            <a:graphicFrameLocks noGrp="1"/>
          </p:cNvGraphicFramePr>
          <p:nvPr>
            <p:ph idx="1"/>
            <p:extLst>
              <p:ext uri="{D42A27DB-BD31-4B8C-83A1-F6EECF244321}">
                <p14:modId xmlns:p14="http://schemas.microsoft.com/office/powerpoint/2010/main" val="1063083022"/>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9732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EA0B24-1ECB-1138-A16C-3D520F8713B5}"/>
              </a:ext>
            </a:extLst>
          </p:cNvPr>
          <p:cNvSpPr>
            <a:spLocks noGrp="1"/>
          </p:cNvSpPr>
          <p:nvPr>
            <p:ph type="title"/>
          </p:nvPr>
        </p:nvSpPr>
        <p:spPr>
          <a:xfrm>
            <a:off x="841248" y="256032"/>
            <a:ext cx="10506456" cy="1014984"/>
          </a:xfrm>
        </p:spPr>
        <p:txBody>
          <a:bodyPr anchor="b">
            <a:normAutofit/>
          </a:bodyPr>
          <a:lstStyle/>
          <a:p>
            <a:r>
              <a:rPr lang="en-US"/>
              <a:t>Effectiveness</a:t>
            </a:r>
            <a:endParaRPr lang="en-US" dirty="0"/>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9144"/>
          </a:xfrm>
          <a:prstGeom prst="rect">
            <a:avLst/>
          </a:prstGeom>
          <a:solidFill>
            <a:schemeClr val="tx1">
              <a:lumMod val="65000"/>
              <a:lumOff val="35000"/>
              <a:alpha val="30000"/>
            </a:schemeClr>
          </a:solidFill>
          <a:ln w="9525">
            <a:solidFill>
              <a:schemeClr val="tx1">
                <a:lumMod val="65000"/>
                <a:lumOff val="35000"/>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208B3960-1782-4497-0491-65A96DA292BA}"/>
              </a:ext>
            </a:extLst>
          </p:cNvPr>
          <p:cNvGraphicFramePr>
            <a:graphicFrameLocks noGrp="1"/>
          </p:cNvGraphicFramePr>
          <p:nvPr>
            <p:ph idx="1"/>
            <p:extLst>
              <p:ext uri="{D42A27DB-BD31-4B8C-83A1-F6EECF244321}">
                <p14:modId xmlns:p14="http://schemas.microsoft.com/office/powerpoint/2010/main" val="732611151"/>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1887997"/>
      </p:ext>
    </p:extLst>
  </p:cSld>
  <p:clrMapOvr>
    <a:masterClrMapping/>
  </p:clrMapOvr>
</p:sld>
</file>

<file path=ppt/theme/theme1.xml><?xml version="1.0" encoding="utf-8"?>
<a:theme xmlns:a="http://schemas.openxmlformats.org/drawingml/2006/main" name="AccentBoxVTI">
  <a:themeElements>
    <a:clrScheme name="AnalogousFromLightSeedRightStep">
      <a:dk1>
        <a:srgbClr val="000000"/>
      </a:dk1>
      <a:lt1>
        <a:srgbClr val="FFFFFF"/>
      </a:lt1>
      <a:dk2>
        <a:srgbClr val="242641"/>
      </a:dk2>
      <a:lt2>
        <a:srgbClr val="E5E2E8"/>
      </a:lt2>
      <a:accent1>
        <a:srgbClr val="90A977"/>
      </a:accent1>
      <a:accent2>
        <a:srgbClr val="72B06D"/>
      </a:accent2>
      <a:accent3>
        <a:srgbClr val="78AB89"/>
      </a:accent3>
      <a:accent4>
        <a:srgbClr val="6BAD9D"/>
      </a:accent4>
      <a:accent5>
        <a:srgbClr val="70A9B5"/>
      </a:accent5>
      <a:accent6>
        <a:srgbClr val="7796C1"/>
      </a:accent6>
      <a:hlink>
        <a:srgbClr val="8C69AE"/>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otalTime>7601</TotalTime>
  <Words>658</Words>
  <Application>Microsoft Macintosh PowerPoint</Application>
  <PresentationFormat>Widescreen</PresentationFormat>
  <Paragraphs>55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Avenir Next LT Pro</vt:lpstr>
      <vt:lpstr>Calibri</vt:lpstr>
      <vt:lpstr>AccentBoxVTI</vt:lpstr>
      <vt:lpstr>Service-Learning Project</vt:lpstr>
      <vt:lpstr>What is Service-Learning</vt:lpstr>
      <vt:lpstr>Experience</vt:lpstr>
      <vt:lpstr>Personal Growth</vt:lpstr>
      <vt:lpstr>Bias and Stereotypes</vt:lpstr>
      <vt:lpstr>Leadership Skills</vt:lpstr>
      <vt:lpstr>Relational Skills</vt:lpstr>
      <vt:lpstr>Knowledge gained</vt:lpstr>
      <vt:lpstr>Effectiveness</vt:lpstr>
      <vt:lpstr>Improvement in community systems</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Learning Project</dc:title>
  <dc:creator>ADANE, SHEWIT</dc:creator>
  <cp:lastModifiedBy>ADANE, SHEWIT</cp:lastModifiedBy>
  <cp:revision>28</cp:revision>
  <dcterms:created xsi:type="dcterms:W3CDTF">2022-11-26T19:16:15Z</dcterms:created>
  <dcterms:modified xsi:type="dcterms:W3CDTF">2022-12-02T01:57:44Z</dcterms:modified>
</cp:coreProperties>
</file>