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20"/>
  </p:handoutMasterIdLst>
  <p:sldIdLst>
    <p:sldId id="263" r:id="rId4"/>
    <p:sldId id="266" r:id="rId6"/>
    <p:sldId id="265" r:id="rId7"/>
    <p:sldId id="296" r:id="rId8"/>
    <p:sldId id="295" r:id="rId9"/>
    <p:sldId id="271" r:id="rId10"/>
    <p:sldId id="272" r:id="rId11"/>
    <p:sldId id="292" r:id="rId12"/>
    <p:sldId id="293" r:id="rId13"/>
    <p:sldId id="294" r:id="rId14"/>
    <p:sldId id="277" r:id="rId15"/>
    <p:sldId id="278" r:id="rId16"/>
    <p:sldId id="269" r:id="rId17"/>
    <p:sldId id="285" r:id="rId18"/>
    <p:sldId id="288" r:id="rId19"/>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1pPr>
    <a:lvl2pPr marL="457200" lvl="1"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3pPr>
    <a:lvl4pPr marL="1371600" lvl="3"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Calibri" panose="020F0502020204030204" pitchFamily="34" charset="0"/>
        <a:ea typeface="SimSun"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447" userDrawn="1">
          <p15:clr>
            <a:srgbClr val="A4A3A4"/>
          </p15:clr>
        </p15:guide>
        <p15:guide id="3" orient="horz" pos="2863" userDrawn="1">
          <p15:clr>
            <a:srgbClr val="A4A3A4"/>
          </p15:clr>
        </p15:guide>
        <p15:guide id="4" pos="3842" userDrawn="1">
          <p15:clr>
            <a:srgbClr val="A4A3A4"/>
          </p15:clr>
        </p15:guide>
        <p15:guide id="5" pos="7602" userDrawn="1">
          <p15:clr>
            <a:srgbClr val="A4A3A4"/>
          </p15:clr>
        </p15:guide>
        <p15:guide id="6" pos="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85BE5E"/>
    <a:srgbClr val="7AB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990"/>
    <p:restoredTop sz="94151"/>
  </p:normalViewPr>
  <p:slideViewPr>
    <p:cSldViewPr snapToGrid="0" showGuides="1">
      <p:cViewPr>
        <p:scale>
          <a:sx n="75" d="100"/>
          <a:sy n="75" d="100"/>
        </p:scale>
        <p:origin x="-603" y="-354"/>
      </p:cViewPr>
      <p:guideLst>
        <p:guide orient="horz" pos="2160"/>
        <p:guide orient="horz" pos="1447"/>
        <p:guide orient="horz" pos="2863"/>
        <p:guide pos="3842"/>
        <p:guide pos="7602"/>
        <p:guide pos="82"/>
      </p:guideLst>
    </p:cSldViewPr>
  </p:slideViewPr>
  <p:notesTextViewPr>
    <p:cViewPr>
      <p:scale>
        <a:sx n="1" d="1"/>
        <a:sy n="1" d="1"/>
      </p:scale>
      <p:origin x="0" y="0"/>
    </p:cViewPr>
  </p:notesTextViewPr>
  <p:sorterViewPr showFormatting="0">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Calibri" panose="020F0502020204030204" pitchFamily="34" charset="0"/>
                <a:ea typeface="SimSun" pitchFamily="2" charset="-122"/>
                <a:cs typeface="+mn-cs"/>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Calibri" panose="020F0502020204030204" pitchFamily="34" charset="0"/>
                <a:ea typeface="SimSun"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Calibri" panose="020F0502020204030204" pitchFamily="34" charset="0"/>
                <a:ea typeface="SimSun" pitchFamily="2" charset="-122"/>
                <a:cs typeface="+mn-cs"/>
              </a:rPr>
            </a:fld>
            <a:endParaRPr lang="zh-CN" altLang="en-US" strike="noStrike" noProof="1"/>
          </a:p>
        </p:txBody>
      </p:sp>
      <p:sp>
        <p:nvSpPr>
          <p:cNvPr id="3076"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3077"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Calibri" panose="020F0502020204030204" pitchFamily="34" charset="0"/>
                <a:ea typeface="SimSun"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p:nvPr>
        </p:nvSpPr>
        <p:spPr/>
      </p:sp>
      <p:sp>
        <p:nvSpPr>
          <p:cNvPr id="3" name="Text Placeholder 2"/>
          <p:cNvSpPr/>
          <p:nvPr>
            <p:ph type="body"/>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Text Placeholder 2"/>
          <p:cNvSpPr>
            <a:spLocks noGrp="1"/>
          </p:cNvSpPr>
          <p:nvPr>
            <p:ph type="body"/>
          </p:nvPr>
        </p:nvSpPr>
        <p:spPr/>
        <p:txBody>
          <a:bodyPr/>
          <a:p>
            <a:r>
              <a:rPr lang="en-US"/>
              <a:t>2)</a:t>
            </a:r>
            <a:r>
              <a:rPr lang="en-US" altLang="en-US"/>
              <a:t>Dental plaque is a biofilm that is made up of bacteria, various food particles, and saliva. If this plaque is not removed, it will harden into tartar. This then irritates the gums and promotes inflammation. 3)Gingivitis eventually and inevitably progresses into periodontitis. What escalates this progression is the interaction between microbial communities and host responses 4)These bacteria release what are called proteolytic enzymes and toxins that degrade the tissue and modulate immune signaling. They survive within biofilms, protected from both immune attacks and antibiotics. This all contributes to persistent infection. 5) It forms when biofilm-producing bacteria in an aqueous environment, in this cause the mouth, adhere to solid surfaces. It then goes on to produce a network of extracellular polymeric substances (EPS), adopting a “multicellular lifestyle”. Within hours of brushing, something called pellicle proteins attract early colonizers. These bacteria then multiply and produce extracellular polymers that facilitate adherence and recruitment of anaerobic, gram-negative bacteria 6) Quorum sensing is a process in which it helps induce microbial biofilm formation. It has enhances virulence. It does this by regulating the metabolic activity of plankton cells. They then coordinate activities that enhance survival. These structures are resistant to antimicrobials, and that is how they also contribute to persistent infection</a:t>
            </a: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Text Placeholder 2"/>
          <p:cNvSpPr>
            <a:spLocks noGrp="1"/>
          </p:cNvSpPr>
          <p:nvPr>
            <p:ph type="body"/>
          </p:nvPr>
        </p:nvSpPr>
        <p:spPr/>
        <p:txBody>
          <a:bodyPr/>
          <a:p>
            <a:r>
              <a:rPr lang="en-US"/>
              <a:t>1)</a:t>
            </a:r>
            <a:r>
              <a:rPr lang="en-US" altLang="en-US"/>
              <a:t>This happens first as an acute inflammatory response, where immune cells like white blood cells rush to the gums to try to fight off the harmful bacteria 2)However, if poor oral hygiene is continued, this inflammation doesnt go away. Instead, it evolves to become chronic. 3)This long-term inflammation is not only the cause of gum recession and tooth loss, but it can also affect the entire body. 5)At the same time, the immune system then becomes more active, trying to keep the infection in check 6)Certain bacteria, like Porphyromonas gingivalis, can trick the immune system by disabling some defenses while fueling others 8) So, what starts as a simple gum problem can ripple outward, eventually affecting a person’s overall health.</a:t>
            </a: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Text Placeholder 2"/>
          <p:cNvSpPr>
            <a:spLocks noGrp="1"/>
          </p:cNvSpPr>
          <p:nvPr>
            <p:ph type="body"/>
          </p:nvPr>
        </p:nvSpPr>
        <p:spPr/>
        <p:txBody>
          <a:bodyPr/>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Text Placeholder 2"/>
          <p:cNvSpPr>
            <a:spLocks noGrp="1"/>
          </p:cNvSpPr>
          <p:nvPr>
            <p:ph type="body"/>
          </p:nvPr>
        </p:nvSpPr>
        <p:spPr/>
        <p:txBody>
          <a:bodyPr/>
          <a:p>
            <a:r>
              <a:rPr lang="en-US" altLang="en-US"/>
              <a:t>Recent reseaThese advanced models allow researchers to closely observe how specific bacteria, like Porphyromonas gingivalis, interact with human cells in real time under controlled conditionsrch in periodontal disease is moving beyond traditional diagnostics and treatment to focus on the complex interactions between host tissues and microbes. 3)One of the most exciting aspects of this research is the ability to replicate immune responses, inflammatory signaling, and tissue degradation in a way that mirrors human biology. These platforms can also be used to test new therapies like anti-inflammatory drugs, probiotics, or gene-targeting agents</a:t>
            </a: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505075"/>
            <a:ext cx="5157787"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505075"/>
            <a:ext cx="5183188"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7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505075"/>
            <a:ext cx="5157787"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505075"/>
            <a:ext cx="5183188"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7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9pPr>
    </p:titleStyle>
    <p:bodyStyle>
      <a:lvl1pPr marL="228600" indent="-228600" algn="l" rtl="0" eaLnBrk="0" fontAlgn="base" hangingPunct="0">
        <a:lnSpc>
          <a:spcPct val="90000"/>
        </a:lnSpc>
        <a:spcBef>
          <a:spcPts val="1000"/>
        </a:spcBef>
        <a:spcAft>
          <a:spcPct val="0"/>
        </a:spcAft>
        <a:buFont typeface="Arial" panose="020B07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7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pPr lvl="0" eaLnBrk="1" fontAlgn="base" hangingPunct="1"/>
            <a:fld id="{9A0DB2DC-4C9A-4742-B13C-FB6460FD3503}" type="slidenum">
              <a:rPr lang="zh-CN" altLang="en-US" strike="noStrike" noProof="1" dirty="0">
                <a:latin typeface="Calibri" panose="020F0502020204030204" pitchFamily="34" charset="0"/>
                <a:ea typeface="SimSun" pitchFamily="2" charset="-122"/>
                <a:cs typeface="+mn-cs"/>
              </a:rPr>
            </a:fld>
            <a:endParaRPr lang="zh-CN" altLang="en-US" strike="noStrike" noProof="1"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SimSun"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SimSun" pitchFamily="2" charset="-122"/>
        </a:defRPr>
      </a:lvl9pPr>
    </p:titleStyle>
    <p:bodyStyle>
      <a:lvl1pPr marL="228600" indent="-228600" algn="l" rtl="0" eaLnBrk="0" fontAlgn="base" hangingPunct="0">
        <a:lnSpc>
          <a:spcPct val="90000"/>
        </a:lnSpc>
        <a:spcBef>
          <a:spcPts val="1000"/>
        </a:spcBef>
        <a:spcAft>
          <a:spcPct val="0"/>
        </a:spcAft>
        <a:buFont typeface="Arial" panose="020B07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7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7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097" name="组合 240"/>
          <p:cNvGrpSpPr/>
          <p:nvPr/>
        </p:nvGrpSpPr>
        <p:grpSpPr>
          <a:xfrm rot="-5400000">
            <a:off x="9531350" y="-642937"/>
            <a:ext cx="3822700" cy="3857625"/>
            <a:chOff x="-89999" y="4039629"/>
            <a:chExt cx="3256061" cy="3285168"/>
          </a:xfrm>
        </p:grpSpPr>
        <p:sp>
          <p:nvSpPr>
            <p:cNvPr id="242" name="椭圆 241"/>
            <p:cNvSpPr/>
            <p:nvPr/>
          </p:nvSpPr>
          <p:spPr>
            <a:xfrm>
              <a:off x="565810" y="4039629"/>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3" name="椭圆 242"/>
            <p:cNvSpPr/>
            <p:nvPr/>
          </p:nvSpPr>
          <p:spPr>
            <a:xfrm>
              <a:off x="1216211" y="404368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4" name="椭圆 243"/>
            <p:cNvSpPr/>
            <p:nvPr/>
          </p:nvSpPr>
          <p:spPr>
            <a:xfrm>
              <a:off x="1867964" y="4039629"/>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5" name="椭圆 244"/>
            <p:cNvSpPr/>
            <p:nvPr/>
          </p:nvSpPr>
          <p:spPr>
            <a:xfrm>
              <a:off x="-8999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6" name="椭圆 245"/>
            <p:cNvSpPr/>
            <p:nvPr/>
          </p:nvSpPr>
          <p:spPr>
            <a:xfrm>
              <a:off x="565810" y="4698014"/>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7" name="椭圆 246"/>
            <p:cNvSpPr/>
            <p:nvPr/>
          </p:nvSpPr>
          <p:spPr>
            <a:xfrm>
              <a:off x="1212154"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8" name="椭圆 247"/>
            <p:cNvSpPr/>
            <p:nvPr/>
          </p:nvSpPr>
          <p:spPr>
            <a:xfrm>
              <a:off x="1867964" y="4698014"/>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9" name="椭圆 248"/>
            <p:cNvSpPr/>
            <p:nvPr/>
          </p:nvSpPr>
          <p:spPr>
            <a:xfrm>
              <a:off x="251430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0" name="椭圆 249"/>
            <p:cNvSpPr/>
            <p:nvPr/>
          </p:nvSpPr>
          <p:spPr>
            <a:xfrm>
              <a:off x="-8999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1" name="椭圆 250"/>
            <p:cNvSpPr/>
            <p:nvPr/>
          </p:nvSpPr>
          <p:spPr>
            <a:xfrm>
              <a:off x="565810" y="5356400"/>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2" name="椭圆 251"/>
            <p:cNvSpPr/>
            <p:nvPr/>
          </p:nvSpPr>
          <p:spPr>
            <a:xfrm>
              <a:off x="1212154"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3" name="椭圆 252"/>
            <p:cNvSpPr/>
            <p:nvPr/>
          </p:nvSpPr>
          <p:spPr>
            <a:xfrm>
              <a:off x="1867964" y="5356400"/>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4" name="椭圆 253"/>
            <p:cNvSpPr/>
            <p:nvPr/>
          </p:nvSpPr>
          <p:spPr>
            <a:xfrm>
              <a:off x="251430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5" name="椭圆 254"/>
            <p:cNvSpPr/>
            <p:nvPr/>
          </p:nvSpPr>
          <p:spPr>
            <a:xfrm>
              <a:off x="-8999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 name="椭圆 255"/>
            <p:cNvSpPr/>
            <p:nvPr/>
          </p:nvSpPr>
          <p:spPr>
            <a:xfrm>
              <a:off x="565810" y="6014785"/>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7" name="椭圆 256"/>
            <p:cNvSpPr/>
            <p:nvPr/>
          </p:nvSpPr>
          <p:spPr>
            <a:xfrm>
              <a:off x="1212154"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8" name="椭圆 257"/>
            <p:cNvSpPr/>
            <p:nvPr/>
          </p:nvSpPr>
          <p:spPr>
            <a:xfrm>
              <a:off x="1867964" y="6014785"/>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9" name="椭圆 258"/>
            <p:cNvSpPr/>
            <p:nvPr/>
          </p:nvSpPr>
          <p:spPr>
            <a:xfrm>
              <a:off x="251430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0" name="椭圆 259"/>
            <p:cNvSpPr/>
            <p:nvPr/>
          </p:nvSpPr>
          <p:spPr>
            <a:xfrm>
              <a:off x="-8999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1" name="椭圆 260"/>
            <p:cNvSpPr/>
            <p:nvPr/>
          </p:nvSpPr>
          <p:spPr>
            <a:xfrm>
              <a:off x="565810" y="6673171"/>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2" name="椭圆 261"/>
            <p:cNvSpPr/>
            <p:nvPr/>
          </p:nvSpPr>
          <p:spPr>
            <a:xfrm>
              <a:off x="1212154"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3" name="椭圆 262"/>
            <p:cNvSpPr/>
            <p:nvPr/>
          </p:nvSpPr>
          <p:spPr>
            <a:xfrm>
              <a:off x="1867964" y="6673171"/>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4" name="椭圆 263"/>
            <p:cNvSpPr/>
            <p:nvPr/>
          </p:nvSpPr>
          <p:spPr>
            <a:xfrm>
              <a:off x="251430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59" name="直角三角形 58"/>
          <p:cNvSpPr/>
          <p:nvPr/>
        </p:nvSpPr>
        <p:spPr>
          <a:xfrm>
            <a:off x="17463" y="-11112"/>
            <a:ext cx="12157075" cy="6880225"/>
          </a:xfrm>
          <a:prstGeom prst="r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矩形 50"/>
          <p:cNvSpPr/>
          <p:nvPr/>
        </p:nvSpPr>
        <p:spPr>
          <a:xfrm>
            <a:off x="1136650" y="2662555"/>
            <a:ext cx="9650095" cy="1146175"/>
          </a:xfrm>
          <a:prstGeom prst="rect">
            <a:avLst/>
          </a:prstGeom>
          <a:noFill/>
          <a:ln w="9525">
            <a:noFill/>
          </a:ln>
        </p:spPr>
        <p:txBody>
          <a:bodyPr wrap="square" anchor="t">
            <a:noAutofit/>
          </a:bodyPr>
          <a:p>
            <a:pPr algn="ctr"/>
            <a:r>
              <a:rPr lang="en-US" altLang="zh-CN" sz="2300" b="1" dirty="0">
                <a:solidFill>
                  <a:schemeClr val="bg1"/>
                </a:solidFill>
                <a:uFillTx/>
                <a:latin typeface="Calibri" panose="020F0502020204030204" pitchFamily="34" charset="0"/>
                <a:ea typeface="SimSun" pitchFamily="2" charset="-122"/>
              </a:rPr>
              <a:t>Periodontal Disease: The Hidden Pathway to Infection Transmission</a:t>
            </a:r>
            <a:endParaRPr lang="en-US" altLang="zh-CN" sz="2300" b="1" dirty="0">
              <a:solidFill>
                <a:schemeClr val="bg1"/>
              </a:solidFill>
              <a:uFillTx/>
              <a:latin typeface="Calibri" panose="020F0502020204030204" pitchFamily="34" charset="0"/>
              <a:ea typeface="SimSun" pitchFamily="2" charset="-122"/>
            </a:endParaRPr>
          </a:p>
          <a:p>
            <a:pPr algn="ctr"/>
            <a:r>
              <a:rPr lang="en-US" altLang="zh-CN" sz="2300" b="1" dirty="0">
                <a:solidFill>
                  <a:schemeClr val="bg1"/>
                </a:solidFill>
                <a:uFillTx/>
                <a:latin typeface="Calibri" panose="020F0502020204030204" pitchFamily="34" charset="0"/>
                <a:ea typeface="SimSun" pitchFamily="2" charset="-122"/>
              </a:rPr>
              <a:t>Presented by: Verneshia Heidelberg</a:t>
            </a:r>
            <a:endParaRPr lang="en-US" altLang="zh-CN" sz="2300" b="1" dirty="0">
              <a:solidFill>
                <a:schemeClr val="bg1"/>
              </a:solidFill>
              <a:uFillTx/>
              <a:latin typeface="Calibri" panose="020F0502020204030204" pitchFamily="34" charset="0"/>
              <a:ea typeface="SimSun" pitchFamily="2" charset="-122"/>
            </a:endParaRPr>
          </a:p>
          <a:p>
            <a:pPr algn="ctr"/>
            <a:endParaRPr lang="en-US" altLang="zh-CN" sz="2300" b="1" dirty="0">
              <a:solidFill>
                <a:schemeClr val="bg1"/>
              </a:solidFill>
              <a:uFillTx/>
              <a:latin typeface="Calibri" panose="020F0502020204030204" pitchFamily="34" charset="0"/>
              <a:ea typeface="SimSun" pitchFamily="2" charset="-122"/>
            </a:endParaRPr>
          </a:p>
        </p:txBody>
      </p:sp>
      <p:sp>
        <p:nvSpPr>
          <p:cNvPr id="54" name="椭圆 53"/>
          <p:cNvSpPr/>
          <p:nvPr/>
        </p:nvSpPr>
        <p:spPr>
          <a:xfrm>
            <a:off x="1391920" y="2420938"/>
            <a:ext cx="153988"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1696720" y="2420938"/>
            <a:ext cx="153988"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文本框 57"/>
          <p:cNvSpPr txBox="1"/>
          <p:nvPr/>
        </p:nvSpPr>
        <p:spPr>
          <a:xfrm>
            <a:off x="1965325" y="2312988"/>
            <a:ext cx="787400" cy="368300"/>
          </a:xfrm>
          <a:prstGeom prst="rect">
            <a:avLst/>
          </a:prstGeom>
          <a:noFill/>
          <a:ln w="9525">
            <a:noFill/>
          </a:ln>
        </p:spPr>
        <p:txBody>
          <a:bodyPr anchor="t">
            <a:spAutoFit/>
          </a:bodyPr>
          <a:p>
            <a:r>
              <a:rPr lang="en-US" altLang="zh-CN" b="1" dirty="0">
                <a:solidFill>
                  <a:schemeClr val="bg1"/>
                </a:solidFill>
                <a:latin typeface="Arial" panose="020B0704020202020204" pitchFamily="34" charset="0"/>
                <a:ea typeface="SimSun" pitchFamily="2" charset="-122"/>
              </a:rPr>
              <a:t>2025</a:t>
            </a:r>
            <a:endParaRPr lang="zh-CN" altLang="en-US" b="1" dirty="0">
              <a:solidFill>
                <a:schemeClr val="bg1"/>
              </a:solidFill>
              <a:latin typeface="Arial" panose="020B0704020202020204" pitchFamily="34" charset="0"/>
              <a:ea typeface="Arial" panose="020B0704020202020204" pitchFamily="34" charset="0"/>
            </a:endParaRPr>
          </a:p>
        </p:txBody>
      </p:sp>
      <p:cxnSp>
        <p:nvCxnSpPr>
          <p:cNvPr id="60" name="直接连接符 59"/>
          <p:cNvCxnSpPr>
            <a:stCxn id="58" idx="3"/>
          </p:cNvCxnSpPr>
          <p:nvPr/>
        </p:nvCxnSpPr>
        <p:spPr>
          <a:xfrm flipV="1">
            <a:off x="2752725" y="2471738"/>
            <a:ext cx="7998460" cy="2540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136650" y="3827463"/>
            <a:ext cx="958659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092835" y="2421255"/>
            <a:ext cx="0" cy="1387475"/>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092835" y="2431733"/>
            <a:ext cx="220663"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0742930" y="2457450"/>
            <a:ext cx="0" cy="1387475"/>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组合 1"/>
          <p:cNvGrpSpPr/>
          <p:nvPr/>
        </p:nvGrpSpPr>
        <p:grpSpPr>
          <a:xfrm>
            <a:off x="-90170" y="3021330"/>
            <a:ext cx="786765" cy="180975"/>
            <a:chOff x="-89999" y="3021526"/>
            <a:chExt cx="1629439" cy="180000"/>
          </a:xfrm>
        </p:grpSpPr>
        <p:sp>
          <p:nvSpPr>
            <p:cNvPr id="82" name="椭圆 81"/>
            <p:cNvSpPr/>
            <p:nvPr/>
          </p:nvSpPr>
          <p:spPr>
            <a:xfrm>
              <a:off x="1360155" y="3021526"/>
              <a:ext cx="179285"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87" name="直接连接符 86"/>
            <p:cNvCxnSpPr/>
            <p:nvPr/>
          </p:nvCxnSpPr>
          <p:spPr>
            <a:xfrm>
              <a:off x="-89999" y="3102052"/>
              <a:ext cx="1450154"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2"/>
          <p:cNvGrpSpPr/>
          <p:nvPr/>
        </p:nvGrpSpPr>
        <p:grpSpPr>
          <a:xfrm>
            <a:off x="11059160" y="3021330"/>
            <a:ext cx="1132840" cy="180975"/>
            <a:chOff x="10652561" y="3021526"/>
            <a:chExt cx="1539439" cy="180000"/>
          </a:xfrm>
        </p:grpSpPr>
        <p:sp>
          <p:nvSpPr>
            <p:cNvPr id="81" name="椭圆 80"/>
            <p:cNvSpPr/>
            <p:nvPr/>
          </p:nvSpPr>
          <p:spPr>
            <a:xfrm>
              <a:off x="10652561" y="3021526"/>
              <a:ext cx="179337"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85" name="直接连接符 84"/>
            <p:cNvCxnSpPr/>
            <p:nvPr/>
          </p:nvCxnSpPr>
          <p:spPr>
            <a:xfrm>
              <a:off x="10743023" y="3102052"/>
              <a:ext cx="1448977"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3" name="矩形 172"/>
          <p:cNvSpPr/>
          <p:nvPr/>
        </p:nvSpPr>
        <p:spPr>
          <a:xfrm>
            <a:off x="781685" y="2297430"/>
            <a:ext cx="10186035" cy="1682750"/>
          </a:xfrm>
          <a:prstGeom prst="rect">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143" name="组合 5"/>
          <p:cNvGrpSpPr/>
          <p:nvPr/>
        </p:nvGrpSpPr>
        <p:grpSpPr>
          <a:xfrm>
            <a:off x="-901700" y="4005263"/>
            <a:ext cx="3822700" cy="3857625"/>
            <a:chOff x="-89999" y="4039629"/>
            <a:chExt cx="3256061" cy="3285168"/>
          </a:xfrm>
        </p:grpSpPr>
        <p:sp>
          <p:nvSpPr>
            <p:cNvPr id="39" name="椭圆 38"/>
            <p:cNvSpPr/>
            <p:nvPr/>
          </p:nvSpPr>
          <p:spPr>
            <a:xfrm>
              <a:off x="561754" y="4039629"/>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0" name="椭圆 39"/>
            <p:cNvSpPr/>
            <p:nvPr/>
          </p:nvSpPr>
          <p:spPr>
            <a:xfrm>
              <a:off x="1212155" y="4039629"/>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椭圆 40"/>
            <p:cNvSpPr/>
            <p:nvPr/>
          </p:nvSpPr>
          <p:spPr>
            <a:xfrm>
              <a:off x="1863908" y="4039629"/>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8999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1754" y="4698014"/>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155"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863908" y="4698014"/>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5" name="椭圆 64"/>
            <p:cNvSpPr/>
            <p:nvPr/>
          </p:nvSpPr>
          <p:spPr>
            <a:xfrm>
              <a:off x="251430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5" name="椭圆 74"/>
            <p:cNvSpPr/>
            <p:nvPr/>
          </p:nvSpPr>
          <p:spPr>
            <a:xfrm>
              <a:off x="-8999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754" y="5356400"/>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1212155"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1863908" y="5356400"/>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251430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椭圆 93"/>
            <p:cNvSpPr/>
            <p:nvPr/>
          </p:nvSpPr>
          <p:spPr>
            <a:xfrm>
              <a:off x="-8999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5" name="椭圆 94"/>
            <p:cNvSpPr/>
            <p:nvPr/>
          </p:nvSpPr>
          <p:spPr>
            <a:xfrm>
              <a:off x="561754" y="6014785"/>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6" name="椭圆 95"/>
            <p:cNvSpPr/>
            <p:nvPr/>
          </p:nvSpPr>
          <p:spPr>
            <a:xfrm>
              <a:off x="1212155"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7" name="椭圆 96"/>
            <p:cNvSpPr/>
            <p:nvPr/>
          </p:nvSpPr>
          <p:spPr>
            <a:xfrm>
              <a:off x="1863908" y="6014785"/>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8" name="椭圆 97"/>
            <p:cNvSpPr/>
            <p:nvPr/>
          </p:nvSpPr>
          <p:spPr>
            <a:xfrm>
              <a:off x="251430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5" name="椭圆 104"/>
            <p:cNvSpPr/>
            <p:nvPr/>
          </p:nvSpPr>
          <p:spPr>
            <a:xfrm>
              <a:off x="-8999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6" name="椭圆 105"/>
            <p:cNvSpPr/>
            <p:nvPr/>
          </p:nvSpPr>
          <p:spPr>
            <a:xfrm>
              <a:off x="561754" y="6673171"/>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7" name="椭圆 106"/>
            <p:cNvSpPr/>
            <p:nvPr/>
          </p:nvSpPr>
          <p:spPr>
            <a:xfrm>
              <a:off x="1212155"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8" name="椭圆 107"/>
            <p:cNvSpPr/>
            <p:nvPr/>
          </p:nvSpPr>
          <p:spPr>
            <a:xfrm>
              <a:off x="1863908" y="6673171"/>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9" name="椭圆 108"/>
            <p:cNvSpPr/>
            <p:nvPr/>
          </p:nvSpPr>
          <p:spPr>
            <a:xfrm>
              <a:off x="251430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500"/>
                            </p:stCondLst>
                            <p:childTnLst>
                              <p:par>
                                <p:cTn id="12" presetID="21" presetClass="entr" presetSubtype="4" fill="hold" grpId="0" nodeType="afterEffect">
                                  <p:stCondLst>
                                    <p:cond delay="0"/>
                                  </p:stCondLst>
                                  <p:childTnLst>
                                    <p:set>
                                      <p:cBhvr>
                                        <p:cTn id="13" dur="1" fill="hold">
                                          <p:stCondLst>
                                            <p:cond delay="0"/>
                                          </p:stCondLst>
                                        </p:cTn>
                                        <p:tgtEl>
                                          <p:spTgt spid="173"/>
                                        </p:tgtEl>
                                        <p:attrNameLst>
                                          <p:attrName>style.visibility</p:attrName>
                                        </p:attrNameLst>
                                      </p:cBhvr>
                                      <p:to>
                                        <p:strVal val="visible"/>
                                      </p:to>
                                    </p:set>
                                    <p:animEffect transition="in" filter="wheel(4)">
                                      <p:cBhvr>
                                        <p:cTn id="14" dur="750"/>
                                        <p:tgtEl>
                                          <p:spTgt spid="173"/>
                                        </p:tgtEl>
                                      </p:cBhvr>
                                    </p:animEffect>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000000"/>
                                          </p:val>
                                        </p:tav>
                                        <p:tav tm="100000">
                                          <p:val>
                                            <p:strVal val="#ppt_w"/>
                                          </p:val>
                                        </p:tav>
                                      </p:tavLst>
                                    </p:anim>
                                    <p:anim calcmode="lin" valueType="num">
                                      <p:cBhvr>
                                        <p:cTn id="19" dur="500" fill="hold"/>
                                        <p:tgtEl>
                                          <p:spTgt spid="54"/>
                                        </p:tgtEl>
                                        <p:attrNameLst>
                                          <p:attrName>ppt_h</p:attrName>
                                        </p:attrNameLst>
                                      </p:cBhvr>
                                      <p:tavLst>
                                        <p:tav tm="0">
                                          <p:val>
                                            <p:fltVal val="0.000000"/>
                                          </p:val>
                                        </p:tav>
                                        <p:tav tm="100000">
                                          <p:val>
                                            <p:strVal val="#ppt_h"/>
                                          </p:val>
                                        </p:tav>
                                      </p:tavLst>
                                    </p:anim>
                                  </p:childTnLst>
                                </p:cTn>
                              </p:par>
                              <p:par>
                                <p:cTn id="20" presetID="23" presetClass="entr" presetSubtype="16" fill="hold" grpId="0" nodeType="withEffect">
                                  <p:stCondLst>
                                    <p:cond delay="50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000000"/>
                                          </p:val>
                                        </p:tav>
                                        <p:tav tm="100000">
                                          <p:val>
                                            <p:strVal val="#ppt_w"/>
                                          </p:val>
                                        </p:tav>
                                      </p:tavLst>
                                    </p:anim>
                                    <p:anim calcmode="lin" valueType="num">
                                      <p:cBhvr>
                                        <p:cTn id="23" dur="500" fill="hold"/>
                                        <p:tgtEl>
                                          <p:spTgt spid="56"/>
                                        </p:tgtEl>
                                        <p:attrNameLst>
                                          <p:attrName>ppt_h</p:attrName>
                                        </p:attrNameLst>
                                      </p:cBhvr>
                                      <p:tavLst>
                                        <p:tav tm="0">
                                          <p:val>
                                            <p:fltVal val="0.000000"/>
                                          </p:val>
                                        </p:tav>
                                        <p:tav tm="100000">
                                          <p:val>
                                            <p:strVal val="#ppt_h"/>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down)">
                                      <p:cBhvr>
                                        <p:cTn id="27" dur="500"/>
                                        <p:tgtEl>
                                          <p:spTgt spid="58"/>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wipe(up)">
                                      <p:cBhvr>
                                        <p:cTn id="35" dur="350"/>
                                        <p:tgtEl>
                                          <p:spTgt spid="72"/>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right)">
                                      <p:cBhvr>
                                        <p:cTn id="39" dur="500"/>
                                        <p:tgtEl>
                                          <p:spTgt spid="61"/>
                                        </p:tgtEl>
                                      </p:cBhvr>
                                    </p:animEffect>
                                  </p:childTnLst>
                                </p:cTn>
                              </p:par>
                            </p:childTnLst>
                          </p:cTn>
                        </p:par>
                        <p:par>
                          <p:cTn id="40" fill="hold">
                            <p:stCondLst>
                              <p:cond delay="4000"/>
                            </p:stCondLst>
                            <p:childTnLst>
                              <p:par>
                                <p:cTn id="41" presetID="22" presetClass="entr" presetSubtype="4"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down)">
                                      <p:cBhvr>
                                        <p:cTn id="43" dur="350"/>
                                        <p:tgtEl>
                                          <p:spTgt spid="64"/>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left)">
                                      <p:cBhvr>
                                        <p:cTn id="47" dur="250"/>
                                        <p:tgtEl>
                                          <p:spTgt spid="67"/>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down)">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4" grpId="0" bldLvl="0" animBg="1"/>
      <p:bldP spid="56" grpId="0" bldLvl="0" animBg="1"/>
      <p:bldP spid="58" grpId="0"/>
      <p:bldP spid="17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146" name="组合 94"/>
          <p:cNvGrpSpPr/>
          <p:nvPr/>
        </p:nvGrpSpPr>
        <p:grpSpPr>
          <a:xfrm>
            <a:off x="-163512" y="-12700"/>
            <a:ext cx="12519025" cy="6883400"/>
            <a:chOff x="-99082" y="-98583"/>
            <a:chExt cx="12520517" cy="6883061"/>
          </a:xfrm>
        </p:grpSpPr>
        <p:grpSp>
          <p:nvGrpSpPr>
            <p:cNvPr id="6147"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6163"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85"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grpSp>
        <p:nvGrpSpPr>
          <p:cNvPr id="6" name="组合 2"/>
          <p:cNvGrpSpPr/>
          <p:nvPr/>
        </p:nvGrpSpPr>
        <p:grpSpPr>
          <a:xfrm>
            <a:off x="306705" y="1217930"/>
            <a:ext cx="11579225" cy="5402580"/>
            <a:chOff x="306481" y="1217745"/>
            <a:chExt cx="11579038" cy="2913417"/>
          </a:xfrm>
        </p:grpSpPr>
        <p:sp>
          <p:nvSpPr>
            <p:cNvPr id="2" name="矩形 1"/>
            <p:cNvSpPr/>
            <p:nvPr/>
          </p:nvSpPr>
          <p:spPr>
            <a:xfrm>
              <a:off x="306481" y="1217745"/>
              <a:ext cx="11579038" cy="2859435"/>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矩形 45"/>
            <p:cNvSpPr/>
            <p:nvPr/>
          </p:nvSpPr>
          <p:spPr>
            <a:xfrm>
              <a:off x="306481" y="4077180"/>
              <a:ext cx="11579038" cy="53982"/>
            </a:xfrm>
            <a:prstGeom prst="rect">
              <a:avLst/>
            </a:prstGeom>
            <a:solidFill>
              <a:schemeClr val="bg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9" name="组合 4"/>
          <p:cNvGrpSpPr/>
          <p:nvPr/>
        </p:nvGrpSpPr>
        <p:grpSpPr>
          <a:xfrm>
            <a:off x="297180" y="1356996"/>
            <a:ext cx="11614945" cy="4741015"/>
            <a:chOff x="7410064" y="1284757"/>
            <a:chExt cx="4589499" cy="2858956"/>
          </a:xfrm>
        </p:grpSpPr>
        <p:sp>
          <p:nvSpPr>
            <p:cNvPr id="7" name="矩形 6"/>
            <p:cNvSpPr/>
            <p:nvPr/>
          </p:nvSpPr>
          <p:spPr>
            <a:xfrm>
              <a:off x="7410064" y="1284757"/>
              <a:ext cx="4589499" cy="285895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6191" name="组合 14"/>
            <p:cNvGrpSpPr/>
            <p:nvPr/>
          </p:nvGrpSpPr>
          <p:grpSpPr>
            <a:xfrm>
              <a:off x="7465446" y="1579678"/>
              <a:ext cx="4482115" cy="2294849"/>
              <a:chOff x="7465446" y="1293928"/>
              <a:chExt cx="4482115" cy="2294849"/>
            </a:xfrm>
          </p:grpSpPr>
          <p:sp>
            <p:nvSpPr>
              <p:cNvPr id="6192" name="文本框 7"/>
              <p:cNvSpPr txBox="1"/>
              <p:nvPr/>
            </p:nvSpPr>
            <p:spPr>
              <a:xfrm>
                <a:off x="7651753" y="1293928"/>
                <a:ext cx="4295808" cy="277618"/>
              </a:xfrm>
              <a:prstGeom prst="rect">
                <a:avLst/>
              </a:prstGeom>
              <a:noFill/>
              <a:ln w="9525">
                <a:noFill/>
              </a:ln>
            </p:spPr>
            <p:txBody>
              <a:bodyPr anchor="t">
                <a:spAutoFit/>
              </a:bodyPr>
              <a:p>
                <a:pPr defTabSz="914400"/>
                <a:r>
                  <a:rPr lang="en-US" altLang="zh-CN" sz="2400" b="1" dirty="0">
                    <a:solidFill>
                      <a:srgbClr val="3B3838"/>
                    </a:solidFill>
                    <a:latin typeface="Arial" panose="020B0704020202020204" pitchFamily="34" charset="0"/>
                    <a:ea typeface="SimSun" pitchFamily="2" charset="-122"/>
                  </a:rPr>
                  <a:t>Perspective Statement</a:t>
                </a:r>
                <a:endParaRPr lang="en-US" altLang="zh-CN" sz="2400" b="1" dirty="0">
                  <a:solidFill>
                    <a:srgbClr val="3B3838"/>
                  </a:solidFill>
                  <a:latin typeface="Arial" panose="020B0704020202020204" pitchFamily="34" charset="0"/>
                  <a:ea typeface="SimSun" pitchFamily="2" charset="-122"/>
                </a:endParaRPr>
              </a:p>
            </p:txBody>
          </p:sp>
          <p:grpSp>
            <p:nvGrpSpPr>
              <p:cNvPr id="6193" name="组合 10"/>
              <p:cNvGrpSpPr/>
              <p:nvPr/>
            </p:nvGrpSpPr>
            <p:grpSpPr>
              <a:xfrm>
                <a:off x="11247436" y="1772994"/>
                <a:ext cx="425389" cy="103348"/>
                <a:chOff x="10826944" y="1847850"/>
                <a:chExt cx="666495" cy="161925"/>
              </a:xfrm>
            </p:grpSpPr>
            <p:sp>
              <p:nvSpPr>
                <p:cNvPr id="10" name="椭圆 9"/>
                <p:cNvSpPr/>
                <p:nvPr/>
              </p:nvSpPr>
              <p:spPr>
                <a:xfrm>
                  <a:off x="10826996" y="1848378"/>
                  <a:ext cx="161673" cy="16166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5" name="椭圆 54"/>
                <p:cNvSpPr/>
                <p:nvPr/>
              </p:nvSpPr>
              <p:spPr>
                <a:xfrm>
                  <a:off x="11078212" y="1848378"/>
                  <a:ext cx="164162" cy="16166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0" name="椭圆 59"/>
                <p:cNvSpPr/>
                <p:nvPr/>
              </p:nvSpPr>
              <p:spPr>
                <a:xfrm>
                  <a:off x="11331916" y="1848378"/>
                  <a:ext cx="161675" cy="16166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13" name="直接连接符 12"/>
              <p:cNvCxnSpPr/>
              <p:nvPr/>
            </p:nvCxnSpPr>
            <p:spPr>
              <a:xfrm flipH="1">
                <a:off x="7772404" y="1824129"/>
                <a:ext cx="3400451"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98" name="矩形 13"/>
              <p:cNvSpPr/>
              <p:nvPr/>
            </p:nvSpPr>
            <p:spPr>
              <a:xfrm>
                <a:off x="7465446" y="1987782"/>
                <a:ext cx="4362862" cy="1600995"/>
              </a:xfrm>
              <a:prstGeom prst="rect">
                <a:avLst/>
              </a:prstGeom>
              <a:noFill/>
              <a:ln w="9525">
                <a:noFill/>
              </a:ln>
            </p:spPr>
            <p:txBody>
              <a:bodyPr anchor="ctr" anchorCtr="0">
                <a:noAutofit/>
              </a:bodyPr>
              <a:p>
                <a:pPr algn="ctr">
                  <a:lnSpc>
                    <a:spcPct val="110000"/>
                  </a:lnSpc>
                </a:pPr>
                <a:r>
                  <a:rPr lang="en-US" altLang="en-US" sz="1600" dirty="0">
                    <a:solidFill>
                      <a:srgbClr val="3B3838"/>
                    </a:solidFill>
                    <a:latin typeface="Arial" panose="020B0704020202020204" pitchFamily="34" charset="0"/>
                    <a:ea typeface="SimSun" pitchFamily="2" charset="-122"/>
                  </a:rPr>
                  <a:t>How often is dental care neglected? For whatever the reasons: finances, time, fear or low on the priority list, most tend to avoid not only the Dentist, but at home dental care as well. Dental care plays a huge role in infectious diseases. The implications of bad dental hygiene is well beyond oral health. Research shows a link between periodontal disease and the transmission of systemic infectious diseases. This is extended to cardiovascular disease, respiratory infections, and even diabetes. This happens because the bacteria enters your bloodstream and from there travels throughout your entire body. This triggers immune responses, and it is ultimately how the spread of infections start. Good dental hygienve is not a luxury practice or a backburner chore. It is necessary and often times critical for our overall health.</a:t>
                </a:r>
                <a:endParaRPr lang="zh-CN" altLang="en-US" sz="1600" dirty="0">
                  <a:solidFill>
                    <a:srgbClr val="3B3838"/>
                  </a:solidFill>
                  <a:latin typeface="Arial" panose="020B0704020202020204" pitchFamily="34" charset="0"/>
                  <a:ea typeface="SimSun" pitchFamily="2" charset="-122"/>
                </a:endParaRPr>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0" name="直接连接符 9"/>
          <p:cNvCxnSpPr/>
          <p:nvPr/>
        </p:nvCxnSpPr>
        <p:spPr>
          <a:xfrm>
            <a:off x="595313" y="1201738"/>
            <a:ext cx="3898900" cy="0"/>
          </a:xfrm>
          <a:prstGeom prst="line">
            <a:avLst/>
          </a:prstGeom>
          <a:ln w="317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497388" y="1201738"/>
            <a:ext cx="0" cy="5335588"/>
          </a:xfrm>
          <a:prstGeom prst="line">
            <a:avLst/>
          </a:prstGeom>
          <a:ln w="3175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0"/>
          <p:cNvGrpSpPr/>
          <p:nvPr/>
        </p:nvGrpSpPr>
        <p:grpSpPr>
          <a:xfrm>
            <a:off x="5653088" y="1541463"/>
            <a:ext cx="5867400" cy="782637"/>
            <a:chOff x="5710395" y="1560387"/>
            <a:chExt cx="5798638" cy="781747"/>
          </a:xfrm>
        </p:grpSpPr>
        <p:sp>
          <p:nvSpPr>
            <p:cNvPr id="14" name="矩形 13"/>
            <p:cNvSpPr/>
            <p:nvPr/>
          </p:nvSpPr>
          <p:spPr>
            <a:xfrm>
              <a:off x="5710395" y="1560387"/>
              <a:ext cx="5724899" cy="781747"/>
            </a:xfrm>
            <a:prstGeom prst="rect">
              <a:avLst/>
            </a:prstGeom>
            <a:solidFill>
              <a:schemeClr val="bg1">
                <a:alpha val="15000"/>
              </a:schemeClr>
            </a:solidFill>
            <a:ln w="158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26" name="文本框 103"/>
            <p:cNvSpPr txBox="1"/>
            <p:nvPr/>
          </p:nvSpPr>
          <p:spPr>
            <a:xfrm>
              <a:off x="7074130" y="1689650"/>
              <a:ext cx="4434903" cy="521376"/>
            </a:xfrm>
            <a:prstGeom prst="rect">
              <a:avLst/>
            </a:prstGeom>
            <a:noFill/>
            <a:ln w="9525">
              <a:noFill/>
            </a:ln>
          </p:spPr>
          <p:txBody>
            <a:bodyPr anchor="t">
              <a:spAutoFit/>
            </a:bodyPr>
            <a:p>
              <a:r>
                <a:rPr lang="en-US" altLang="zh-CN" sz="2800" b="1" dirty="0">
                  <a:solidFill>
                    <a:schemeClr val="bg1"/>
                  </a:solidFill>
                  <a:latin typeface="Arial" panose="020B0704020202020204" pitchFamily="34" charset="0"/>
                  <a:ea typeface="Arial" panose="020B0704020202020204" pitchFamily="34" charset="0"/>
                </a:rPr>
                <a:t>Abstract</a:t>
              </a:r>
              <a:endParaRPr lang="en-US" altLang="zh-CN" sz="2800" b="1" dirty="0">
                <a:solidFill>
                  <a:schemeClr val="bg1"/>
                </a:solidFill>
                <a:latin typeface="Arial" panose="020B0704020202020204" pitchFamily="34" charset="0"/>
                <a:ea typeface="Arial" panose="020B0704020202020204" pitchFamily="34" charset="0"/>
              </a:endParaRPr>
            </a:p>
          </p:txBody>
        </p:sp>
        <p:sp>
          <p:nvSpPr>
            <p:cNvPr id="5127" name="文本框 109"/>
            <p:cNvSpPr txBox="1"/>
            <p:nvPr/>
          </p:nvSpPr>
          <p:spPr>
            <a:xfrm>
              <a:off x="5784545" y="1597317"/>
              <a:ext cx="1018898" cy="707886"/>
            </a:xfrm>
            <a:prstGeom prst="rect">
              <a:avLst/>
            </a:prstGeom>
            <a:noFill/>
            <a:ln w="9525">
              <a:noFill/>
            </a:ln>
          </p:spPr>
          <p:txBody>
            <a:bodyPr anchor="t">
              <a:spAutoFit/>
            </a:bodyPr>
            <a:p>
              <a:r>
                <a:rPr lang="en-US" altLang="zh-CN" sz="2000" dirty="0">
                  <a:solidFill>
                    <a:schemeClr val="bg1"/>
                  </a:solidFill>
                  <a:latin typeface="Arial" panose="020B0704020202020204" pitchFamily="34" charset="0"/>
                  <a:ea typeface="SimSun" pitchFamily="2" charset="-122"/>
                </a:rPr>
                <a:t>PART</a:t>
              </a:r>
              <a:endParaRPr lang="en-US" altLang="zh-CN" sz="2000" dirty="0">
                <a:solidFill>
                  <a:schemeClr val="bg1"/>
                </a:solidFill>
                <a:latin typeface="Arial" panose="020B0704020202020204" pitchFamily="34" charset="0"/>
                <a:ea typeface="SimSun" pitchFamily="2" charset="-122"/>
              </a:endParaRPr>
            </a:p>
            <a:p>
              <a:r>
                <a:rPr lang="en-US" altLang="zh-CN" sz="2000" dirty="0">
                  <a:solidFill>
                    <a:schemeClr val="bg1"/>
                  </a:solidFill>
                  <a:latin typeface="Arial" panose="020B0704020202020204" pitchFamily="34" charset="0"/>
                  <a:ea typeface="SimSun" pitchFamily="2" charset="-122"/>
                </a:rPr>
                <a:t>ONE</a:t>
              </a:r>
              <a:endParaRPr lang="en-US" altLang="zh-CN" sz="2000" dirty="0">
                <a:solidFill>
                  <a:schemeClr val="bg1"/>
                </a:solidFill>
                <a:latin typeface="Arial" panose="020B0704020202020204" pitchFamily="34" charset="0"/>
                <a:ea typeface="Arial" panose="020B0704020202020204" pitchFamily="34" charset="0"/>
              </a:endParaRPr>
            </a:p>
          </p:txBody>
        </p:sp>
        <p:cxnSp>
          <p:nvCxnSpPr>
            <p:cNvPr id="16" name="直接连接符 15"/>
            <p:cNvCxnSpPr/>
            <p:nvPr/>
          </p:nvCxnSpPr>
          <p:spPr>
            <a:xfrm>
              <a:off x="6887067" y="1641257"/>
              <a:ext cx="0" cy="62000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等腰三角形 2"/>
          <p:cNvSpPr/>
          <p:nvPr/>
        </p:nvSpPr>
        <p:spPr>
          <a:xfrm rot="5400000">
            <a:off x="4959350" y="1831975"/>
            <a:ext cx="233363" cy="2016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 name="组合 11"/>
          <p:cNvGrpSpPr/>
          <p:nvPr/>
        </p:nvGrpSpPr>
        <p:grpSpPr>
          <a:xfrm>
            <a:off x="5653088" y="2559050"/>
            <a:ext cx="5867400" cy="782638"/>
            <a:chOff x="5710395" y="2535143"/>
            <a:chExt cx="5798638" cy="781747"/>
          </a:xfrm>
        </p:grpSpPr>
        <p:sp>
          <p:nvSpPr>
            <p:cNvPr id="113" name="矩形 112"/>
            <p:cNvSpPr/>
            <p:nvPr/>
          </p:nvSpPr>
          <p:spPr>
            <a:xfrm>
              <a:off x="5710395" y="2535143"/>
              <a:ext cx="5724899" cy="781747"/>
            </a:xfrm>
            <a:prstGeom prst="rect">
              <a:avLst/>
            </a:prstGeom>
            <a:solidFill>
              <a:schemeClr val="bg1">
                <a:alpha val="15000"/>
              </a:schemeClr>
            </a:solidFill>
            <a:ln w="158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32" name="文本框 111"/>
            <p:cNvSpPr txBox="1"/>
            <p:nvPr/>
          </p:nvSpPr>
          <p:spPr>
            <a:xfrm>
              <a:off x="7074130" y="2664406"/>
              <a:ext cx="4434903" cy="521376"/>
            </a:xfrm>
            <a:prstGeom prst="rect">
              <a:avLst/>
            </a:prstGeom>
            <a:noFill/>
            <a:ln w="9525">
              <a:noFill/>
            </a:ln>
          </p:spPr>
          <p:txBody>
            <a:bodyPr anchor="t">
              <a:spAutoFit/>
            </a:bodyPr>
            <a:p>
              <a:r>
                <a:rPr lang="en-US" altLang="zh-CN" sz="2800" b="1" dirty="0">
                  <a:solidFill>
                    <a:schemeClr val="bg1"/>
                  </a:solidFill>
                  <a:latin typeface="Arial" panose="020B0704020202020204" pitchFamily="34" charset="0"/>
                  <a:ea typeface="Arial" panose="020B0704020202020204" pitchFamily="34" charset="0"/>
                </a:rPr>
                <a:t>Pathogenesis</a:t>
              </a:r>
              <a:endParaRPr lang="en-US" altLang="zh-CN" sz="2800" b="1" dirty="0">
                <a:solidFill>
                  <a:schemeClr val="bg1"/>
                </a:solidFill>
                <a:latin typeface="Arial" panose="020B0704020202020204" pitchFamily="34" charset="0"/>
                <a:ea typeface="Arial" panose="020B0704020202020204" pitchFamily="34" charset="0"/>
              </a:endParaRPr>
            </a:p>
          </p:txBody>
        </p:sp>
        <p:sp>
          <p:nvSpPr>
            <p:cNvPr id="5133" name="文本框 113"/>
            <p:cNvSpPr txBox="1"/>
            <p:nvPr/>
          </p:nvSpPr>
          <p:spPr>
            <a:xfrm>
              <a:off x="5784545" y="2572073"/>
              <a:ext cx="1018898" cy="707886"/>
            </a:xfrm>
            <a:prstGeom prst="rect">
              <a:avLst/>
            </a:prstGeom>
            <a:noFill/>
            <a:ln w="9525">
              <a:noFill/>
            </a:ln>
          </p:spPr>
          <p:txBody>
            <a:bodyPr anchor="t">
              <a:spAutoFit/>
            </a:bodyPr>
            <a:p>
              <a:r>
                <a:rPr lang="en-US" altLang="zh-CN" sz="2000" dirty="0">
                  <a:solidFill>
                    <a:schemeClr val="bg1"/>
                  </a:solidFill>
                  <a:latin typeface="Arial" panose="020B0704020202020204" pitchFamily="34" charset="0"/>
                  <a:ea typeface="SimSun" pitchFamily="2" charset="-122"/>
                </a:rPr>
                <a:t>PART</a:t>
              </a:r>
              <a:endParaRPr lang="en-US" altLang="zh-CN" sz="2000" dirty="0">
                <a:solidFill>
                  <a:schemeClr val="bg1"/>
                </a:solidFill>
                <a:latin typeface="Arial" panose="020B0704020202020204" pitchFamily="34" charset="0"/>
                <a:ea typeface="SimSun" pitchFamily="2" charset="-122"/>
              </a:endParaRPr>
            </a:p>
            <a:p>
              <a:r>
                <a:rPr lang="en-US" altLang="zh-CN" sz="2000" dirty="0">
                  <a:solidFill>
                    <a:schemeClr val="bg1"/>
                  </a:solidFill>
                  <a:latin typeface="Arial" panose="020B0704020202020204" pitchFamily="34" charset="0"/>
                  <a:ea typeface="SimSun" pitchFamily="2" charset="-122"/>
                </a:rPr>
                <a:t>TWO</a:t>
              </a:r>
              <a:endParaRPr lang="en-US" altLang="zh-CN" sz="2000" dirty="0">
                <a:solidFill>
                  <a:schemeClr val="bg1"/>
                </a:solidFill>
                <a:latin typeface="Arial" panose="020B0704020202020204" pitchFamily="34" charset="0"/>
                <a:ea typeface="Arial" panose="020B0704020202020204" pitchFamily="34" charset="0"/>
              </a:endParaRPr>
            </a:p>
          </p:txBody>
        </p:sp>
        <p:cxnSp>
          <p:nvCxnSpPr>
            <p:cNvPr id="115" name="直接连接符 114"/>
            <p:cNvCxnSpPr/>
            <p:nvPr/>
          </p:nvCxnSpPr>
          <p:spPr>
            <a:xfrm>
              <a:off x="6887067" y="2616014"/>
              <a:ext cx="0" cy="62000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1" name="等腰三角形 90"/>
          <p:cNvSpPr/>
          <p:nvPr/>
        </p:nvSpPr>
        <p:spPr>
          <a:xfrm rot="5400000">
            <a:off x="4959350" y="2849563"/>
            <a:ext cx="233363" cy="2016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6" name="组合 12"/>
          <p:cNvGrpSpPr/>
          <p:nvPr/>
        </p:nvGrpSpPr>
        <p:grpSpPr>
          <a:xfrm>
            <a:off x="5653088" y="3576638"/>
            <a:ext cx="5868035" cy="782637"/>
            <a:chOff x="5710395" y="3509900"/>
            <a:chExt cx="5799266" cy="781747"/>
          </a:xfrm>
        </p:grpSpPr>
        <p:sp>
          <p:nvSpPr>
            <p:cNvPr id="118" name="矩形 117"/>
            <p:cNvSpPr/>
            <p:nvPr/>
          </p:nvSpPr>
          <p:spPr>
            <a:xfrm>
              <a:off x="5710395" y="3509900"/>
              <a:ext cx="5724899" cy="781747"/>
            </a:xfrm>
            <a:prstGeom prst="rect">
              <a:avLst/>
            </a:prstGeom>
            <a:solidFill>
              <a:schemeClr val="bg1">
                <a:alpha val="15000"/>
              </a:schemeClr>
            </a:solidFill>
            <a:ln w="158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38" name="文本框 116"/>
            <p:cNvSpPr txBox="1"/>
            <p:nvPr/>
          </p:nvSpPr>
          <p:spPr>
            <a:xfrm>
              <a:off x="6887067" y="3509900"/>
              <a:ext cx="4622594" cy="613347"/>
            </a:xfrm>
            <a:prstGeom prst="rect">
              <a:avLst/>
            </a:prstGeom>
            <a:noFill/>
            <a:ln w="9525">
              <a:noFill/>
            </a:ln>
          </p:spPr>
          <p:txBody>
            <a:bodyPr anchor="t">
              <a:noAutofit/>
            </a:bodyPr>
            <a:p>
              <a:r>
                <a:rPr lang="en-US" altLang="zh-CN" sz="2000" b="1" dirty="0">
                  <a:solidFill>
                    <a:schemeClr val="bg1"/>
                  </a:solidFill>
                  <a:latin typeface="Arial" panose="020B0704020202020204" pitchFamily="34" charset="0"/>
                  <a:ea typeface="Arial" panose="020B0704020202020204" pitchFamily="34" charset="0"/>
                </a:rPr>
                <a:t>Systemic Infections and Physiology of Periodontal Disease</a:t>
              </a:r>
              <a:endParaRPr lang="en-US" altLang="zh-CN" sz="2000" b="1" dirty="0">
                <a:solidFill>
                  <a:schemeClr val="bg1"/>
                </a:solidFill>
                <a:latin typeface="Arial" panose="020B0704020202020204" pitchFamily="34" charset="0"/>
                <a:ea typeface="Arial" panose="020B0704020202020204" pitchFamily="34" charset="0"/>
              </a:endParaRPr>
            </a:p>
          </p:txBody>
        </p:sp>
        <p:sp>
          <p:nvSpPr>
            <p:cNvPr id="5139" name="文本框 118"/>
            <p:cNvSpPr txBox="1"/>
            <p:nvPr/>
          </p:nvSpPr>
          <p:spPr>
            <a:xfrm>
              <a:off x="5784545" y="3546830"/>
              <a:ext cx="1113310" cy="707886"/>
            </a:xfrm>
            <a:prstGeom prst="rect">
              <a:avLst/>
            </a:prstGeom>
            <a:noFill/>
            <a:ln w="9525">
              <a:noFill/>
            </a:ln>
          </p:spPr>
          <p:txBody>
            <a:bodyPr anchor="t">
              <a:spAutoFit/>
            </a:bodyPr>
            <a:p>
              <a:r>
                <a:rPr lang="en-US" altLang="zh-CN" sz="2000" dirty="0">
                  <a:solidFill>
                    <a:schemeClr val="bg1"/>
                  </a:solidFill>
                  <a:latin typeface="Arial" panose="020B0704020202020204" pitchFamily="34" charset="0"/>
                  <a:ea typeface="SimSun" pitchFamily="2" charset="-122"/>
                </a:rPr>
                <a:t>PART</a:t>
              </a:r>
              <a:endParaRPr lang="en-US" altLang="zh-CN" sz="2000" dirty="0">
                <a:solidFill>
                  <a:schemeClr val="bg1"/>
                </a:solidFill>
                <a:latin typeface="Arial" panose="020B0704020202020204" pitchFamily="34" charset="0"/>
                <a:ea typeface="SimSun" pitchFamily="2" charset="-122"/>
              </a:endParaRPr>
            </a:p>
            <a:p>
              <a:r>
                <a:rPr lang="en-US" altLang="zh-CN" sz="2000" dirty="0">
                  <a:solidFill>
                    <a:schemeClr val="bg1"/>
                  </a:solidFill>
                  <a:latin typeface="Arial" panose="020B0704020202020204" pitchFamily="34" charset="0"/>
                  <a:ea typeface="SimSun" pitchFamily="2" charset="-122"/>
                </a:rPr>
                <a:t>THREE</a:t>
              </a:r>
              <a:endParaRPr lang="en-US" altLang="zh-CN" sz="2000" dirty="0">
                <a:solidFill>
                  <a:schemeClr val="bg1"/>
                </a:solidFill>
                <a:latin typeface="Arial" panose="020B0704020202020204" pitchFamily="34" charset="0"/>
                <a:ea typeface="Arial" panose="020B0704020202020204" pitchFamily="34" charset="0"/>
              </a:endParaRPr>
            </a:p>
          </p:txBody>
        </p:sp>
        <p:cxnSp>
          <p:nvCxnSpPr>
            <p:cNvPr id="120" name="直接连接符 119"/>
            <p:cNvCxnSpPr/>
            <p:nvPr/>
          </p:nvCxnSpPr>
          <p:spPr>
            <a:xfrm>
              <a:off x="6887067" y="3590770"/>
              <a:ext cx="0" cy="62000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3" name="等腰三角形 92"/>
          <p:cNvSpPr/>
          <p:nvPr/>
        </p:nvSpPr>
        <p:spPr>
          <a:xfrm rot="5400000">
            <a:off x="4959350" y="3867150"/>
            <a:ext cx="233363" cy="2016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8" name="组合 14"/>
          <p:cNvGrpSpPr/>
          <p:nvPr/>
        </p:nvGrpSpPr>
        <p:grpSpPr>
          <a:xfrm>
            <a:off x="5653088" y="4570600"/>
            <a:ext cx="5810885" cy="829945"/>
            <a:chOff x="5710395" y="4461059"/>
            <a:chExt cx="5742785" cy="829000"/>
          </a:xfrm>
        </p:grpSpPr>
        <p:sp>
          <p:nvSpPr>
            <p:cNvPr id="123" name="矩形 122"/>
            <p:cNvSpPr/>
            <p:nvPr/>
          </p:nvSpPr>
          <p:spPr>
            <a:xfrm>
              <a:off x="5710395" y="4484657"/>
              <a:ext cx="5724899" cy="781747"/>
            </a:xfrm>
            <a:prstGeom prst="rect">
              <a:avLst/>
            </a:prstGeom>
            <a:solidFill>
              <a:schemeClr val="bg1">
                <a:alpha val="15000"/>
              </a:schemeClr>
            </a:solidFill>
            <a:ln w="158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44" name="文本框 121"/>
            <p:cNvSpPr txBox="1"/>
            <p:nvPr/>
          </p:nvSpPr>
          <p:spPr>
            <a:xfrm>
              <a:off x="7018277" y="4461059"/>
              <a:ext cx="4434903" cy="829000"/>
            </a:xfrm>
            <a:prstGeom prst="rect">
              <a:avLst/>
            </a:prstGeom>
            <a:noFill/>
            <a:ln w="9525">
              <a:noFill/>
            </a:ln>
          </p:spPr>
          <p:txBody>
            <a:bodyPr anchor="t">
              <a:spAutoFit/>
            </a:bodyPr>
            <a:p>
              <a:r>
                <a:rPr lang="en-US" altLang="zh-CN" sz="2400" b="1" dirty="0">
                  <a:solidFill>
                    <a:schemeClr val="bg1"/>
                  </a:solidFill>
                  <a:latin typeface="Arial" panose="020B0704020202020204" pitchFamily="34" charset="0"/>
                  <a:ea typeface="Arial" panose="020B0704020202020204" pitchFamily="34" charset="0"/>
                </a:rPr>
                <a:t>Vulnerable Populations and Research/Future Direction</a:t>
              </a:r>
              <a:endParaRPr lang="en-US" altLang="zh-CN" sz="2400" b="1" dirty="0">
                <a:solidFill>
                  <a:schemeClr val="bg1"/>
                </a:solidFill>
                <a:latin typeface="Arial" panose="020B0704020202020204" pitchFamily="34" charset="0"/>
                <a:ea typeface="Arial" panose="020B0704020202020204" pitchFamily="34" charset="0"/>
              </a:endParaRPr>
            </a:p>
          </p:txBody>
        </p:sp>
        <p:sp>
          <p:nvSpPr>
            <p:cNvPr id="5145" name="文本框 123"/>
            <p:cNvSpPr txBox="1"/>
            <p:nvPr/>
          </p:nvSpPr>
          <p:spPr>
            <a:xfrm>
              <a:off x="5784545" y="4521587"/>
              <a:ext cx="1018898" cy="707886"/>
            </a:xfrm>
            <a:prstGeom prst="rect">
              <a:avLst/>
            </a:prstGeom>
            <a:noFill/>
            <a:ln w="9525">
              <a:noFill/>
            </a:ln>
          </p:spPr>
          <p:txBody>
            <a:bodyPr anchor="t">
              <a:spAutoFit/>
            </a:bodyPr>
            <a:p>
              <a:r>
                <a:rPr lang="en-US" altLang="zh-CN" sz="2000" dirty="0">
                  <a:solidFill>
                    <a:schemeClr val="bg1"/>
                  </a:solidFill>
                  <a:latin typeface="Arial" panose="020B0704020202020204" pitchFamily="34" charset="0"/>
                  <a:ea typeface="SimSun" pitchFamily="2" charset="-122"/>
                </a:rPr>
                <a:t>PART</a:t>
              </a:r>
              <a:endParaRPr lang="en-US" altLang="zh-CN" sz="2000" dirty="0">
                <a:solidFill>
                  <a:schemeClr val="bg1"/>
                </a:solidFill>
                <a:latin typeface="Arial" panose="020B0704020202020204" pitchFamily="34" charset="0"/>
                <a:ea typeface="SimSun" pitchFamily="2" charset="-122"/>
              </a:endParaRPr>
            </a:p>
            <a:p>
              <a:r>
                <a:rPr lang="en-US" altLang="zh-CN" sz="2000" dirty="0">
                  <a:solidFill>
                    <a:schemeClr val="bg1"/>
                  </a:solidFill>
                  <a:latin typeface="Arial" panose="020B0704020202020204" pitchFamily="34" charset="0"/>
                  <a:ea typeface="SimSun" pitchFamily="2" charset="-122"/>
                </a:rPr>
                <a:t>FOUR</a:t>
              </a:r>
              <a:endParaRPr lang="en-US" altLang="zh-CN" sz="2000" dirty="0">
                <a:solidFill>
                  <a:schemeClr val="bg1"/>
                </a:solidFill>
                <a:latin typeface="Arial" panose="020B0704020202020204" pitchFamily="34" charset="0"/>
                <a:ea typeface="Arial" panose="020B0704020202020204" pitchFamily="34" charset="0"/>
              </a:endParaRPr>
            </a:p>
          </p:txBody>
        </p:sp>
        <p:cxnSp>
          <p:nvCxnSpPr>
            <p:cNvPr id="125" name="直接连接符 124"/>
            <p:cNvCxnSpPr/>
            <p:nvPr/>
          </p:nvCxnSpPr>
          <p:spPr>
            <a:xfrm>
              <a:off x="6887067" y="4565528"/>
              <a:ext cx="0" cy="62000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9" name="等腰三角形 98"/>
          <p:cNvSpPr/>
          <p:nvPr/>
        </p:nvSpPr>
        <p:spPr>
          <a:xfrm rot="5400000">
            <a:off x="4959350" y="4884738"/>
            <a:ext cx="233363" cy="2016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9" name="组合 17"/>
          <p:cNvGrpSpPr/>
          <p:nvPr/>
        </p:nvGrpSpPr>
        <p:grpSpPr>
          <a:xfrm>
            <a:off x="5653088" y="5611813"/>
            <a:ext cx="5867400" cy="781050"/>
            <a:chOff x="5710395" y="5459413"/>
            <a:chExt cx="5798638" cy="781747"/>
          </a:xfrm>
        </p:grpSpPr>
        <p:sp>
          <p:nvSpPr>
            <p:cNvPr id="128" name="矩形 127"/>
            <p:cNvSpPr/>
            <p:nvPr/>
          </p:nvSpPr>
          <p:spPr>
            <a:xfrm>
              <a:off x="5710395" y="5459413"/>
              <a:ext cx="5724899" cy="781747"/>
            </a:xfrm>
            <a:prstGeom prst="rect">
              <a:avLst/>
            </a:prstGeom>
            <a:solidFill>
              <a:schemeClr val="bg1">
                <a:alpha val="15000"/>
              </a:schemeClr>
            </a:solidFill>
            <a:ln w="158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50" name="文本框 126"/>
            <p:cNvSpPr txBox="1"/>
            <p:nvPr/>
          </p:nvSpPr>
          <p:spPr>
            <a:xfrm>
              <a:off x="7074130" y="5588676"/>
              <a:ext cx="4434903" cy="522436"/>
            </a:xfrm>
            <a:prstGeom prst="rect">
              <a:avLst/>
            </a:prstGeom>
            <a:noFill/>
            <a:ln w="9525">
              <a:noFill/>
            </a:ln>
          </p:spPr>
          <p:txBody>
            <a:bodyPr anchor="t">
              <a:spAutoFit/>
            </a:bodyPr>
            <a:p>
              <a:r>
                <a:rPr lang="en-US" altLang="zh-CN" sz="2800" b="1" dirty="0">
                  <a:solidFill>
                    <a:schemeClr val="bg1"/>
                  </a:solidFill>
                  <a:latin typeface="Arial" panose="020B0704020202020204" pitchFamily="34" charset="0"/>
                  <a:ea typeface="Arial" panose="020B0704020202020204" pitchFamily="34" charset="0"/>
                </a:rPr>
                <a:t>Conclustion</a:t>
              </a:r>
              <a:endParaRPr lang="en-US" altLang="zh-CN" sz="2800" b="1" dirty="0">
                <a:solidFill>
                  <a:schemeClr val="bg1"/>
                </a:solidFill>
                <a:latin typeface="Arial" panose="020B0704020202020204" pitchFamily="34" charset="0"/>
                <a:ea typeface="Arial" panose="020B0704020202020204" pitchFamily="34" charset="0"/>
              </a:endParaRPr>
            </a:p>
          </p:txBody>
        </p:sp>
        <p:sp>
          <p:nvSpPr>
            <p:cNvPr id="5151" name="文本框 128"/>
            <p:cNvSpPr txBox="1"/>
            <p:nvPr/>
          </p:nvSpPr>
          <p:spPr>
            <a:xfrm>
              <a:off x="5784545" y="5496343"/>
              <a:ext cx="1018898" cy="707886"/>
            </a:xfrm>
            <a:prstGeom prst="rect">
              <a:avLst/>
            </a:prstGeom>
            <a:noFill/>
            <a:ln w="9525">
              <a:noFill/>
            </a:ln>
          </p:spPr>
          <p:txBody>
            <a:bodyPr anchor="t">
              <a:spAutoFit/>
            </a:bodyPr>
            <a:p>
              <a:r>
                <a:rPr lang="en-US" altLang="zh-CN" sz="2000" dirty="0">
                  <a:solidFill>
                    <a:schemeClr val="bg1"/>
                  </a:solidFill>
                  <a:latin typeface="Arial" panose="020B0704020202020204" pitchFamily="34" charset="0"/>
                  <a:ea typeface="SimSun" pitchFamily="2" charset="-122"/>
                </a:rPr>
                <a:t>PART</a:t>
              </a:r>
              <a:endParaRPr lang="en-US" altLang="zh-CN" sz="2000" dirty="0">
                <a:solidFill>
                  <a:schemeClr val="bg1"/>
                </a:solidFill>
                <a:latin typeface="Arial" panose="020B0704020202020204" pitchFamily="34" charset="0"/>
                <a:ea typeface="SimSun" pitchFamily="2" charset="-122"/>
              </a:endParaRPr>
            </a:p>
            <a:p>
              <a:r>
                <a:rPr lang="en-US" altLang="zh-CN" sz="2000" dirty="0">
                  <a:solidFill>
                    <a:schemeClr val="bg1"/>
                  </a:solidFill>
                  <a:latin typeface="Arial" panose="020B0704020202020204" pitchFamily="34" charset="0"/>
                  <a:ea typeface="SimSun" pitchFamily="2" charset="-122"/>
                </a:rPr>
                <a:t>FIVE</a:t>
              </a:r>
              <a:endParaRPr lang="en-US" altLang="zh-CN" sz="2000" dirty="0">
                <a:solidFill>
                  <a:schemeClr val="bg1"/>
                </a:solidFill>
                <a:latin typeface="Arial" panose="020B0704020202020204" pitchFamily="34" charset="0"/>
                <a:ea typeface="Arial" panose="020B0704020202020204" pitchFamily="34" charset="0"/>
              </a:endParaRPr>
            </a:p>
          </p:txBody>
        </p:sp>
        <p:cxnSp>
          <p:nvCxnSpPr>
            <p:cNvPr id="130" name="直接连接符 129"/>
            <p:cNvCxnSpPr/>
            <p:nvPr/>
          </p:nvCxnSpPr>
          <p:spPr>
            <a:xfrm>
              <a:off x="6887067" y="5540447"/>
              <a:ext cx="0" cy="61967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0" name="等腰三角形 99"/>
          <p:cNvSpPr/>
          <p:nvPr/>
        </p:nvSpPr>
        <p:spPr>
          <a:xfrm rot="5400000">
            <a:off x="4959350" y="5902325"/>
            <a:ext cx="233363" cy="2016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2" name="矩形 131"/>
          <p:cNvSpPr/>
          <p:nvPr/>
        </p:nvSpPr>
        <p:spPr>
          <a:xfrm>
            <a:off x="5653088" y="1541463"/>
            <a:ext cx="5792788" cy="782638"/>
          </a:xfrm>
          <a:prstGeom prst="rect">
            <a:avLst/>
          </a:prstGeom>
          <a:noFill/>
          <a:ln w="158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文本框 4"/>
          <p:cNvSpPr txBox="1"/>
          <p:nvPr/>
        </p:nvSpPr>
        <p:spPr>
          <a:xfrm>
            <a:off x="395288" y="493713"/>
            <a:ext cx="3200400" cy="708025"/>
          </a:xfrm>
          <a:prstGeom prst="rect">
            <a:avLst/>
          </a:prstGeom>
          <a:noFill/>
          <a:ln w="9525">
            <a:noFill/>
          </a:ln>
        </p:spPr>
        <p:txBody>
          <a:bodyPr anchor="t">
            <a:spAutoFit/>
          </a:bodyPr>
          <a:p>
            <a:pPr algn="ctr"/>
            <a:r>
              <a:rPr lang="en-US" altLang="zh-CN" sz="4000" b="1" dirty="0">
                <a:solidFill>
                  <a:schemeClr val="bg1"/>
                </a:solidFill>
                <a:latin typeface="Arial" panose="020B0704020202020204" pitchFamily="34" charset="0"/>
                <a:ea typeface="SimSun" pitchFamily="2" charset="-122"/>
              </a:rPr>
              <a:t>CONTENTS</a:t>
            </a:r>
            <a:endParaRPr lang="zh-CN" altLang="en-US" sz="4000" b="1" dirty="0">
              <a:solidFill>
                <a:schemeClr val="bg1"/>
              </a:solidFill>
              <a:latin typeface="Arial" panose="020B0704020202020204" pitchFamily="34" charset="0"/>
              <a:ea typeface="Arial" panose="020B0704020202020204" pitchFamily="34" charset="0"/>
            </a:endParaRPr>
          </a:p>
        </p:txBody>
      </p:sp>
      <p:sp>
        <p:nvSpPr>
          <p:cNvPr id="7" name="矩形 6"/>
          <p:cNvSpPr/>
          <p:nvPr/>
        </p:nvSpPr>
        <p:spPr>
          <a:xfrm rot="18912226">
            <a:off x="-279400" y="568325"/>
            <a:ext cx="558800" cy="55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ipe(up)">
                                      <p:cBhvr>
                                        <p:cTn id="20" dur="500"/>
                                        <p:tgtEl>
                                          <p:spTgt spid="92"/>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ppt_x</p:attrName>
                                        </p:attrNameLst>
                                      </p:cBhvr>
                                      <p:tavLst>
                                        <p:tav tm="0">
                                          <p:val>
                                            <p:strVal val="#ppt_x-#ppt_w*1.125000"/>
                                          </p:val>
                                        </p:tav>
                                        <p:tav tm="100000">
                                          <p:val>
                                            <p:strVal val="#ppt_x"/>
                                          </p:val>
                                        </p:tav>
                                      </p:tavLst>
                                    </p:anim>
                                    <p:animEffect transition="in" filter="wipe(right)">
                                      <p:cBhvr>
                                        <p:cTn id="25" dur="500"/>
                                        <p:tgtEl>
                                          <p:spTgt spid="3"/>
                                        </p:tgtEl>
                                      </p:cBhvr>
                                    </p:animEffect>
                                  </p:childTnLst>
                                </p:cTn>
                              </p:par>
                            </p:childTnLst>
                          </p:cTn>
                        </p:par>
                        <p:par>
                          <p:cTn id="26" fill="hold">
                            <p:stCondLst>
                              <p:cond delay="2500"/>
                            </p:stCondLst>
                            <p:childTnLst>
                              <p:par>
                                <p:cTn id="27" presetID="17"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ppt_x</p:attrName>
                                        </p:attrNameLst>
                                      </p:cBhvr>
                                      <p:tavLst>
                                        <p:tav tm="0">
                                          <p:val>
                                            <p:strVal val="#ppt_x"/>
                                          </p:val>
                                        </p:tav>
                                        <p:tav tm="100000">
                                          <p:val>
                                            <p:strVal val="#ppt_x"/>
                                          </p:val>
                                        </p:tav>
                                      </p:tavLst>
                                    </p:anim>
                                    <p:anim calcmode="lin" valueType="num">
                                      <p:cBhvr>
                                        <p:cTn id="30" dur="500" fill="hold"/>
                                        <p:tgtEl>
                                          <p:spTgt spid="2"/>
                                        </p:tgtEl>
                                        <p:attrNameLst>
                                          <p:attrName>ppt_y</p:attrName>
                                        </p:attrNameLst>
                                      </p:cBhvr>
                                      <p:tavLst>
                                        <p:tav tm="0">
                                          <p:val>
                                            <p:strVal val="#ppt_y-#ppt_h/2"/>
                                          </p:val>
                                        </p:tav>
                                        <p:tav tm="100000">
                                          <p:val>
                                            <p:strVal val="#ppt_y"/>
                                          </p:val>
                                        </p:tav>
                                      </p:tavLst>
                                    </p:anim>
                                    <p:anim calcmode="lin" valueType="num">
                                      <p:cBhvr>
                                        <p:cTn id="31" dur="500" fill="hold"/>
                                        <p:tgtEl>
                                          <p:spTgt spid="2"/>
                                        </p:tgtEl>
                                        <p:attrNameLst>
                                          <p:attrName>ppt_w</p:attrName>
                                        </p:attrNameLst>
                                      </p:cBhvr>
                                      <p:tavLst>
                                        <p:tav tm="0">
                                          <p:val>
                                            <p:strVal val="#ppt_w"/>
                                          </p:val>
                                        </p:tav>
                                        <p:tav tm="100000">
                                          <p:val>
                                            <p:strVal val="#ppt_w"/>
                                          </p:val>
                                        </p:tav>
                                      </p:tavLst>
                                    </p:anim>
                                    <p:anim calcmode="lin" valueType="num">
                                      <p:cBhvr>
                                        <p:cTn id="32" dur="500" fill="hold"/>
                                        <p:tgtEl>
                                          <p:spTgt spid="2"/>
                                        </p:tgtEl>
                                        <p:attrNameLst>
                                          <p:attrName>ppt_h</p:attrName>
                                        </p:attrNameLst>
                                      </p:cBhvr>
                                      <p:tavLst>
                                        <p:tav tm="0">
                                          <p:val>
                                            <p:fltVal val="0.000000"/>
                                          </p:val>
                                        </p:tav>
                                        <p:tav tm="100000">
                                          <p:val>
                                            <p:strVal val="#ppt_h"/>
                                          </p:val>
                                        </p:tav>
                                      </p:tavLst>
                                    </p:anim>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p:tgtEl>
                                          <p:spTgt spid="91"/>
                                        </p:tgtEl>
                                        <p:attrNameLst>
                                          <p:attrName>ppt_x</p:attrName>
                                        </p:attrNameLst>
                                      </p:cBhvr>
                                      <p:tavLst>
                                        <p:tav tm="0">
                                          <p:val>
                                            <p:strVal val="#ppt_x-#ppt_w*1.125000"/>
                                          </p:val>
                                        </p:tav>
                                        <p:tav tm="100000">
                                          <p:val>
                                            <p:strVal val="#ppt_x"/>
                                          </p:val>
                                        </p:tav>
                                      </p:tavLst>
                                    </p:anim>
                                    <p:animEffect transition="in" filter="wipe(right)">
                                      <p:cBhvr>
                                        <p:cTn id="37" dur="500"/>
                                        <p:tgtEl>
                                          <p:spTgt spid="91"/>
                                        </p:tgtEl>
                                      </p:cBhvr>
                                    </p:animEffect>
                                  </p:childTnLst>
                                </p:cTn>
                              </p:par>
                            </p:childTnLst>
                          </p:cTn>
                        </p:par>
                        <p:par>
                          <p:cTn id="38" fill="hold">
                            <p:stCondLst>
                              <p:cond delay="3500"/>
                            </p:stCondLst>
                            <p:childTnLst>
                              <p:par>
                                <p:cTn id="39" presetID="17" presetClass="entr" presetSubtype="1"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ppt_x</p:attrName>
                                        </p:attrNameLst>
                                      </p:cBhvr>
                                      <p:tavLst>
                                        <p:tav tm="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ppt_h/2"/>
                                          </p:val>
                                        </p:tav>
                                        <p:tav tm="100000">
                                          <p:val>
                                            <p:strVal val="#ppt_y"/>
                                          </p:val>
                                        </p:tav>
                                      </p:tavLst>
                                    </p:anim>
                                    <p:anim calcmode="lin" valueType="num">
                                      <p:cBhvr>
                                        <p:cTn id="43" dur="500" fill="hold"/>
                                        <p:tgtEl>
                                          <p:spTgt spid="4"/>
                                        </p:tgtEl>
                                        <p:attrNameLst>
                                          <p:attrName>ppt_w</p:attrName>
                                        </p:attrNameLst>
                                      </p:cBhvr>
                                      <p:tavLst>
                                        <p:tav tm="0">
                                          <p:val>
                                            <p:strVal val="#ppt_w"/>
                                          </p:val>
                                        </p:tav>
                                        <p:tav tm="100000">
                                          <p:val>
                                            <p:strVal val="#ppt_w"/>
                                          </p:val>
                                        </p:tav>
                                      </p:tavLst>
                                    </p:anim>
                                    <p:anim calcmode="lin" valueType="num">
                                      <p:cBhvr>
                                        <p:cTn id="44" dur="500" fill="hold"/>
                                        <p:tgtEl>
                                          <p:spTgt spid="4"/>
                                        </p:tgtEl>
                                        <p:attrNameLst>
                                          <p:attrName>ppt_h</p:attrName>
                                        </p:attrNameLst>
                                      </p:cBhvr>
                                      <p:tavLst>
                                        <p:tav tm="0">
                                          <p:val>
                                            <p:fltVal val="0.000000"/>
                                          </p:val>
                                        </p:tav>
                                        <p:tav tm="100000">
                                          <p:val>
                                            <p:strVal val="#ppt_h"/>
                                          </p:val>
                                        </p:tav>
                                      </p:tavLst>
                                    </p:anim>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p:tgtEl>
                                          <p:spTgt spid="93"/>
                                        </p:tgtEl>
                                        <p:attrNameLst>
                                          <p:attrName>ppt_x</p:attrName>
                                        </p:attrNameLst>
                                      </p:cBhvr>
                                      <p:tavLst>
                                        <p:tav tm="0">
                                          <p:val>
                                            <p:strVal val="#ppt_x-#ppt_w*1.125000"/>
                                          </p:val>
                                        </p:tav>
                                        <p:tav tm="100000">
                                          <p:val>
                                            <p:strVal val="#ppt_x"/>
                                          </p:val>
                                        </p:tav>
                                      </p:tavLst>
                                    </p:anim>
                                    <p:animEffect transition="in" filter="wipe(right)">
                                      <p:cBhvr>
                                        <p:cTn id="49" dur="500"/>
                                        <p:tgtEl>
                                          <p:spTgt spid="93"/>
                                        </p:tgtEl>
                                      </p:cBhvr>
                                    </p:animEffect>
                                  </p:childTnLst>
                                </p:cTn>
                              </p:par>
                            </p:childTnLst>
                          </p:cTn>
                        </p:par>
                        <p:par>
                          <p:cTn id="50" fill="hold">
                            <p:stCondLst>
                              <p:cond delay="4500"/>
                            </p:stCondLst>
                            <p:childTnLst>
                              <p:par>
                                <p:cTn id="51" presetID="17" presetClass="entr" presetSubtype="1"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ppt_x</p:attrName>
                                        </p:attrNameLst>
                                      </p:cBhvr>
                                      <p:tavLst>
                                        <p:tav tm="0">
                                          <p:val>
                                            <p:strVal val="#ppt_x"/>
                                          </p:val>
                                        </p:tav>
                                        <p:tav tm="100000">
                                          <p:val>
                                            <p:strVal val="#ppt_x"/>
                                          </p:val>
                                        </p:tav>
                                      </p:tavLst>
                                    </p:anim>
                                    <p:anim calcmode="lin" valueType="num">
                                      <p:cBhvr>
                                        <p:cTn id="54" dur="500" fill="hold"/>
                                        <p:tgtEl>
                                          <p:spTgt spid="6"/>
                                        </p:tgtEl>
                                        <p:attrNameLst>
                                          <p:attrName>ppt_y</p:attrName>
                                        </p:attrNameLst>
                                      </p:cBhvr>
                                      <p:tavLst>
                                        <p:tav tm="0">
                                          <p:val>
                                            <p:strVal val="#ppt_y-#ppt_h/2"/>
                                          </p:val>
                                        </p:tav>
                                        <p:tav tm="100000">
                                          <p:val>
                                            <p:strVal val="#ppt_y"/>
                                          </p:val>
                                        </p:tav>
                                      </p:tavLst>
                                    </p:anim>
                                    <p:anim calcmode="lin" valueType="num">
                                      <p:cBhvr>
                                        <p:cTn id="55" dur="500" fill="hold"/>
                                        <p:tgtEl>
                                          <p:spTgt spid="6"/>
                                        </p:tgtEl>
                                        <p:attrNameLst>
                                          <p:attrName>ppt_w</p:attrName>
                                        </p:attrNameLst>
                                      </p:cBhvr>
                                      <p:tavLst>
                                        <p:tav tm="0">
                                          <p:val>
                                            <p:strVal val="#ppt_w"/>
                                          </p:val>
                                        </p:tav>
                                        <p:tav tm="100000">
                                          <p:val>
                                            <p:strVal val="#ppt_w"/>
                                          </p:val>
                                        </p:tav>
                                      </p:tavLst>
                                    </p:anim>
                                    <p:anim calcmode="lin" valueType="num">
                                      <p:cBhvr>
                                        <p:cTn id="56" dur="500" fill="hold"/>
                                        <p:tgtEl>
                                          <p:spTgt spid="6"/>
                                        </p:tgtEl>
                                        <p:attrNameLst>
                                          <p:attrName>ppt_h</p:attrName>
                                        </p:attrNameLst>
                                      </p:cBhvr>
                                      <p:tavLst>
                                        <p:tav tm="0">
                                          <p:val>
                                            <p:fltVal val="0.000000"/>
                                          </p:val>
                                        </p:tav>
                                        <p:tav tm="100000">
                                          <p:val>
                                            <p:strVal val="#ppt_h"/>
                                          </p:val>
                                        </p:tav>
                                      </p:tavLst>
                                    </p:anim>
                                  </p:childTnLst>
                                </p:cTn>
                              </p:par>
                            </p:childTnLst>
                          </p:cTn>
                        </p:par>
                        <p:par>
                          <p:cTn id="57" fill="hold">
                            <p:stCondLst>
                              <p:cond delay="5000"/>
                            </p:stCondLst>
                            <p:childTnLst>
                              <p:par>
                                <p:cTn id="58" presetID="12" presetClass="entr" presetSubtype="8" fill="hold" grpId="0" nodeType="afterEffect">
                                  <p:stCondLst>
                                    <p:cond delay="0"/>
                                  </p:stCondLst>
                                  <p:childTnLst>
                                    <p:set>
                                      <p:cBhvr>
                                        <p:cTn id="59" dur="1" fill="hold">
                                          <p:stCondLst>
                                            <p:cond delay="0"/>
                                          </p:stCondLst>
                                        </p:cTn>
                                        <p:tgtEl>
                                          <p:spTgt spid="99"/>
                                        </p:tgtEl>
                                        <p:attrNameLst>
                                          <p:attrName>style.visibility</p:attrName>
                                        </p:attrNameLst>
                                      </p:cBhvr>
                                      <p:to>
                                        <p:strVal val="visible"/>
                                      </p:to>
                                    </p:set>
                                    <p:anim calcmode="lin" valueType="num">
                                      <p:cBhvr additive="base">
                                        <p:cTn id="60" dur="500"/>
                                        <p:tgtEl>
                                          <p:spTgt spid="99"/>
                                        </p:tgtEl>
                                        <p:attrNameLst>
                                          <p:attrName>ppt_x</p:attrName>
                                        </p:attrNameLst>
                                      </p:cBhvr>
                                      <p:tavLst>
                                        <p:tav tm="0">
                                          <p:val>
                                            <p:strVal val="#ppt_x-#ppt_w*1.125000"/>
                                          </p:val>
                                        </p:tav>
                                        <p:tav tm="100000">
                                          <p:val>
                                            <p:strVal val="#ppt_x"/>
                                          </p:val>
                                        </p:tav>
                                      </p:tavLst>
                                    </p:anim>
                                    <p:animEffect transition="in" filter="wipe(right)">
                                      <p:cBhvr>
                                        <p:cTn id="61" dur="500"/>
                                        <p:tgtEl>
                                          <p:spTgt spid="99"/>
                                        </p:tgtEl>
                                      </p:cBhvr>
                                    </p:animEffect>
                                  </p:childTnLst>
                                </p:cTn>
                              </p:par>
                            </p:childTnLst>
                          </p:cTn>
                        </p:par>
                        <p:par>
                          <p:cTn id="62" fill="hold">
                            <p:stCondLst>
                              <p:cond delay="5500"/>
                            </p:stCondLst>
                            <p:childTnLst>
                              <p:par>
                                <p:cTn id="63" presetID="17"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ppt_x</p:attrName>
                                        </p:attrNameLst>
                                      </p:cBhvr>
                                      <p:tavLst>
                                        <p:tav tm="0">
                                          <p:val>
                                            <p:strVal val="#ppt_x"/>
                                          </p:val>
                                        </p:tav>
                                        <p:tav tm="100000">
                                          <p:val>
                                            <p:strVal val="#ppt_x"/>
                                          </p:val>
                                        </p:tav>
                                      </p:tavLst>
                                    </p:anim>
                                    <p:anim calcmode="lin" valueType="num">
                                      <p:cBhvr>
                                        <p:cTn id="66" dur="500" fill="hold"/>
                                        <p:tgtEl>
                                          <p:spTgt spid="8"/>
                                        </p:tgtEl>
                                        <p:attrNameLst>
                                          <p:attrName>ppt_y</p:attrName>
                                        </p:attrNameLst>
                                      </p:cBhvr>
                                      <p:tavLst>
                                        <p:tav tm="0">
                                          <p:val>
                                            <p:strVal val="#ppt_y-#ppt_h/2"/>
                                          </p:val>
                                        </p:tav>
                                        <p:tav tm="100000">
                                          <p:val>
                                            <p:strVal val="#ppt_y"/>
                                          </p:val>
                                        </p:tav>
                                      </p:tavLst>
                                    </p:anim>
                                    <p:anim calcmode="lin" valueType="num">
                                      <p:cBhvr>
                                        <p:cTn id="67" dur="500" fill="hold"/>
                                        <p:tgtEl>
                                          <p:spTgt spid="8"/>
                                        </p:tgtEl>
                                        <p:attrNameLst>
                                          <p:attrName>ppt_w</p:attrName>
                                        </p:attrNameLst>
                                      </p:cBhvr>
                                      <p:tavLst>
                                        <p:tav tm="0">
                                          <p:val>
                                            <p:strVal val="#ppt_w"/>
                                          </p:val>
                                        </p:tav>
                                        <p:tav tm="100000">
                                          <p:val>
                                            <p:strVal val="#ppt_w"/>
                                          </p:val>
                                        </p:tav>
                                      </p:tavLst>
                                    </p:anim>
                                    <p:anim calcmode="lin" valueType="num">
                                      <p:cBhvr>
                                        <p:cTn id="68" dur="500" fill="hold"/>
                                        <p:tgtEl>
                                          <p:spTgt spid="8"/>
                                        </p:tgtEl>
                                        <p:attrNameLst>
                                          <p:attrName>ppt_h</p:attrName>
                                        </p:attrNameLst>
                                      </p:cBhvr>
                                      <p:tavLst>
                                        <p:tav tm="0">
                                          <p:val>
                                            <p:fltVal val="0.000000"/>
                                          </p:val>
                                        </p:tav>
                                        <p:tav tm="100000">
                                          <p:val>
                                            <p:strVal val="#ppt_h"/>
                                          </p:val>
                                        </p:tav>
                                      </p:tavLst>
                                    </p:anim>
                                  </p:childTnLst>
                                </p:cTn>
                              </p:par>
                            </p:childTnLst>
                          </p:cTn>
                        </p:par>
                        <p:par>
                          <p:cTn id="69" fill="hold">
                            <p:stCondLst>
                              <p:cond delay="6000"/>
                            </p:stCondLst>
                            <p:childTnLst>
                              <p:par>
                                <p:cTn id="70" presetID="12" presetClass="entr" presetSubtype="8" fill="hold" grpId="0" nodeType="afterEffect">
                                  <p:stCondLst>
                                    <p:cond delay="0"/>
                                  </p:stCondLst>
                                  <p:childTnLst>
                                    <p:set>
                                      <p:cBhvr>
                                        <p:cTn id="71" dur="1" fill="hold">
                                          <p:stCondLst>
                                            <p:cond delay="0"/>
                                          </p:stCondLst>
                                        </p:cTn>
                                        <p:tgtEl>
                                          <p:spTgt spid="100"/>
                                        </p:tgtEl>
                                        <p:attrNameLst>
                                          <p:attrName>style.visibility</p:attrName>
                                        </p:attrNameLst>
                                      </p:cBhvr>
                                      <p:to>
                                        <p:strVal val="visible"/>
                                      </p:to>
                                    </p:set>
                                    <p:anim calcmode="lin" valueType="num">
                                      <p:cBhvr additive="base">
                                        <p:cTn id="72" dur="500"/>
                                        <p:tgtEl>
                                          <p:spTgt spid="100"/>
                                        </p:tgtEl>
                                        <p:attrNameLst>
                                          <p:attrName>ppt_x</p:attrName>
                                        </p:attrNameLst>
                                      </p:cBhvr>
                                      <p:tavLst>
                                        <p:tav tm="0">
                                          <p:val>
                                            <p:strVal val="#ppt_x-#ppt_w*1.125000"/>
                                          </p:val>
                                        </p:tav>
                                        <p:tav tm="100000">
                                          <p:val>
                                            <p:strVal val="#ppt_x"/>
                                          </p:val>
                                        </p:tav>
                                      </p:tavLst>
                                    </p:anim>
                                    <p:animEffect transition="in" filter="wipe(right)">
                                      <p:cBhvr>
                                        <p:cTn id="73" dur="500"/>
                                        <p:tgtEl>
                                          <p:spTgt spid="100"/>
                                        </p:tgtEl>
                                      </p:cBhvr>
                                    </p:animEffect>
                                  </p:childTnLst>
                                </p:cTn>
                              </p:par>
                            </p:childTnLst>
                          </p:cTn>
                        </p:par>
                        <p:par>
                          <p:cTn id="74" fill="hold">
                            <p:stCondLst>
                              <p:cond delay="6500"/>
                            </p:stCondLst>
                            <p:childTnLst>
                              <p:par>
                                <p:cTn id="75" presetID="17" presetClass="entr" presetSubtype="1"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ppt_x</p:attrName>
                                        </p:attrNameLst>
                                      </p:cBhvr>
                                      <p:tavLst>
                                        <p:tav tm="0">
                                          <p:val>
                                            <p:strVal val="#ppt_x"/>
                                          </p:val>
                                        </p:tav>
                                        <p:tav tm="100000">
                                          <p:val>
                                            <p:strVal val="#ppt_x"/>
                                          </p:val>
                                        </p:tav>
                                      </p:tavLst>
                                    </p:anim>
                                    <p:anim calcmode="lin" valueType="num">
                                      <p:cBhvr>
                                        <p:cTn id="78" dur="500" fill="hold"/>
                                        <p:tgtEl>
                                          <p:spTgt spid="9"/>
                                        </p:tgtEl>
                                        <p:attrNameLst>
                                          <p:attrName>ppt_y</p:attrName>
                                        </p:attrNameLst>
                                      </p:cBhvr>
                                      <p:tavLst>
                                        <p:tav tm="0">
                                          <p:val>
                                            <p:strVal val="#ppt_y-#ppt_h/2"/>
                                          </p:val>
                                        </p:tav>
                                        <p:tav tm="100000">
                                          <p:val>
                                            <p:strVal val="#ppt_y"/>
                                          </p:val>
                                        </p:tav>
                                      </p:tavLst>
                                    </p:anim>
                                    <p:anim calcmode="lin" valueType="num">
                                      <p:cBhvr>
                                        <p:cTn id="79" dur="500" fill="hold"/>
                                        <p:tgtEl>
                                          <p:spTgt spid="9"/>
                                        </p:tgtEl>
                                        <p:attrNameLst>
                                          <p:attrName>ppt_w</p:attrName>
                                        </p:attrNameLst>
                                      </p:cBhvr>
                                      <p:tavLst>
                                        <p:tav tm="0">
                                          <p:val>
                                            <p:strVal val="#ppt_w"/>
                                          </p:val>
                                        </p:tav>
                                        <p:tav tm="100000">
                                          <p:val>
                                            <p:strVal val="#ppt_w"/>
                                          </p:val>
                                        </p:tav>
                                      </p:tavLst>
                                    </p:anim>
                                    <p:anim calcmode="lin" valueType="num">
                                      <p:cBhvr>
                                        <p:cTn id="80" dur="500" fill="hold"/>
                                        <p:tgtEl>
                                          <p:spTgt spid="9"/>
                                        </p:tgtEl>
                                        <p:attrNameLst>
                                          <p:attrName>ppt_h</p:attrName>
                                        </p:attrNameLst>
                                      </p:cBhvr>
                                      <p:tavLst>
                                        <p:tav tm="0">
                                          <p:val>
                                            <p:fltVal val="0.000000"/>
                                          </p:val>
                                        </p:tav>
                                        <p:tav tm="100000">
                                          <p:val>
                                            <p:strVal val="#ppt_h"/>
                                          </p:val>
                                        </p:tav>
                                      </p:tavLst>
                                    </p:anim>
                                  </p:childTnLst>
                                </p:cTn>
                              </p:par>
                            </p:childTnLst>
                          </p:cTn>
                        </p:par>
                        <p:par>
                          <p:cTn id="81" fill="hold">
                            <p:stCondLst>
                              <p:cond delay="7000"/>
                            </p:stCondLst>
                            <p:childTnLst>
                              <p:par>
                                <p:cTn id="82" presetID="21" presetClass="entr" presetSubtype="4" fill="hold" grpId="0" nodeType="afterEffect">
                                  <p:stCondLst>
                                    <p:cond delay="0"/>
                                  </p:stCondLst>
                                  <p:childTnLst>
                                    <p:set>
                                      <p:cBhvr>
                                        <p:cTn id="83" dur="1" fill="hold">
                                          <p:stCondLst>
                                            <p:cond delay="0"/>
                                          </p:stCondLst>
                                        </p:cTn>
                                        <p:tgtEl>
                                          <p:spTgt spid="132"/>
                                        </p:tgtEl>
                                        <p:attrNameLst>
                                          <p:attrName>style.visibility</p:attrName>
                                        </p:attrNameLst>
                                      </p:cBhvr>
                                      <p:to>
                                        <p:strVal val="visible"/>
                                      </p:to>
                                    </p:set>
                                    <p:animEffect transition="in" filter="wheel(4)">
                                      <p:cBhvr>
                                        <p:cTn id="84" dur="75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1" grpId="0" animBg="1"/>
      <p:bldP spid="93" grpId="0" animBg="1"/>
      <p:bldP spid="99" grpId="0" animBg="1"/>
      <p:bldP spid="100" grpId="0" animBg="1"/>
      <p:bldP spid="132" grpId="0" animBg="1"/>
      <p:bldP spid="5"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u="sng"/>
              <a:t>Abstract</a:t>
            </a:r>
            <a:endParaRPr lang="en-US" u="sng"/>
          </a:p>
        </p:txBody>
      </p:sp>
      <p:sp>
        <p:nvSpPr>
          <p:cNvPr id="3" name="Content Placeholder 2"/>
          <p:cNvSpPr>
            <a:spLocks noGrp="1"/>
          </p:cNvSpPr>
          <p:nvPr>
            <p:ph idx="1"/>
          </p:nvPr>
        </p:nvSpPr>
        <p:spPr/>
        <p:txBody>
          <a:bodyPr/>
          <a:p>
            <a:r>
              <a:rPr lang="en-US" altLang="en-US" sz="2400"/>
              <a:t>Periodontal disease is often dismissed and seen as a simple dental issue, but growing evidence suggests it plays a significant role in systemic health. The disease, caused by bacterial infections in the gums and supporting structures of the teeth, has dangerous implications that extend far beyond the oral cavity. Through bacterial migration and entry into the bloodstream, periodontal pathogens contribute to a multitude of systemic infections and diseases. Some of these include cardiovascular conditions, respiratory illnesses, diabetes, and pregnancy complications. This paper will explore the pathogenesis of periodontal disease, its microbial components, mechanisms of systemic transmission, physiological responses, and vulnerable populations. It will also discuss current research and future directions in prevention, management, and treatment.</a:t>
            </a:r>
            <a:endParaRPr lang="en-US" altLang="en-US" sz="2400"/>
          </a:p>
          <a:p>
            <a:endParaRPr lang="en-US" altLang="en-US"/>
          </a:p>
          <a:p>
            <a:endParaRPr lang="en-US" altLang="en-US"/>
          </a:p>
          <a:p>
            <a:endParaRPr lang="en-US" altLang="en-US"/>
          </a:p>
          <a:p>
            <a:endParaRPr lang="en-US" altLang="en-US"/>
          </a:p>
          <a:p>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u="sng"/>
              <a:t>Pathogenesis</a:t>
            </a:r>
            <a:endParaRPr lang="en-US" u="sng"/>
          </a:p>
        </p:txBody>
      </p:sp>
      <p:sp>
        <p:nvSpPr>
          <p:cNvPr id="3" name="Content Placeholder 2"/>
          <p:cNvSpPr>
            <a:spLocks noGrp="1"/>
          </p:cNvSpPr>
          <p:nvPr>
            <p:ph idx="1"/>
          </p:nvPr>
        </p:nvSpPr>
        <p:spPr/>
        <p:txBody>
          <a:bodyPr/>
          <a:p>
            <a:r>
              <a:rPr lang="en-US" altLang="en-US" sz="2000"/>
              <a:t>Periodontal disease develops due to the colonization of pathogenic bacteria in the subgingival environment. </a:t>
            </a:r>
            <a:endParaRPr lang="en-US" altLang="en-US" sz="2000"/>
          </a:p>
          <a:p>
            <a:r>
              <a:rPr lang="en-US" altLang="en-US" sz="2000"/>
              <a:t>The primary initiating factor is a build up of dental plaque</a:t>
            </a:r>
            <a:endParaRPr lang="en-US" altLang="en-US" sz="2000"/>
          </a:p>
          <a:p>
            <a:r>
              <a:rPr lang="en-US" altLang="en-US" sz="2000"/>
              <a:t>Over time, if plaque is consistently occuring, this can lead to gingivitis</a:t>
            </a:r>
            <a:endParaRPr lang="en-US" altLang="en-US" sz="2000"/>
          </a:p>
          <a:p>
            <a:r>
              <a:rPr lang="en-US" altLang="en-US" sz="2000"/>
              <a:t>Periodontal pathogens actively manipulate the host’s immune response to establish chronic infections. P. gingivalis, for example, is known for destabilizing the complement system and disrupting neutrophil responses</a:t>
            </a:r>
            <a:endParaRPr lang="en-US" altLang="en-US" sz="2000"/>
          </a:p>
          <a:p>
            <a:r>
              <a:rPr lang="en-US" altLang="en-US" sz="2000"/>
              <a:t>Dental plaque is the initial stage of biofilm development. Biofilm is very complex, and it has what called a three dimensional organization</a:t>
            </a:r>
            <a:endParaRPr lang="en-US" altLang="en-US" sz="2000"/>
          </a:p>
          <a:p>
            <a:r>
              <a:rPr lang="en-US" altLang="en-US" sz="2000"/>
              <a:t>Biofilms are dense communities where bacteria communicate via quorum sensing</a:t>
            </a:r>
            <a:endParaRPr lang="en-US" alt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170" name="组合 94"/>
          <p:cNvGrpSpPr/>
          <p:nvPr/>
        </p:nvGrpSpPr>
        <p:grpSpPr>
          <a:xfrm>
            <a:off x="-163512" y="-12700"/>
            <a:ext cx="12519025" cy="6883400"/>
            <a:chOff x="-99082" y="-98583"/>
            <a:chExt cx="12520517" cy="6883061"/>
          </a:xfrm>
        </p:grpSpPr>
        <p:grpSp>
          <p:nvGrpSpPr>
            <p:cNvPr id="7171"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7187"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204" name="文本框 96"/>
          <p:cNvSpPr txBox="1"/>
          <p:nvPr/>
        </p:nvSpPr>
        <p:spPr>
          <a:xfrm>
            <a:off x="398780" y="170180"/>
            <a:ext cx="7354570" cy="460375"/>
          </a:xfrm>
          <a:prstGeom prst="rect">
            <a:avLst/>
          </a:prstGeom>
          <a:noFill/>
          <a:ln w="9525">
            <a:noFill/>
          </a:ln>
        </p:spPr>
        <p:txBody>
          <a:bodyPr wrap="square" anchor="t">
            <a:spAutoFit/>
          </a:bodyPr>
          <a:p>
            <a:r>
              <a:rPr lang="en-US" altLang="zh-CN" sz="2400" dirty="0">
                <a:solidFill>
                  <a:schemeClr val="bg1"/>
                </a:solidFill>
                <a:latin typeface="Arial" panose="020B0704020202020204" pitchFamily="34" charset="0"/>
                <a:ea typeface="SimSun" pitchFamily="2" charset="-122"/>
              </a:rPr>
              <a:t>01  Systemic Infections &amp; Mechanisms of Infection</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209"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44" name="矩形 43"/>
          <p:cNvSpPr/>
          <p:nvPr/>
        </p:nvSpPr>
        <p:spPr>
          <a:xfrm>
            <a:off x="3146425" y="1243330"/>
            <a:ext cx="2879725" cy="226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7" name="矩形 66"/>
          <p:cNvSpPr/>
          <p:nvPr/>
        </p:nvSpPr>
        <p:spPr>
          <a:xfrm>
            <a:off x="3146425" y="3790950"/>
            <a:ext cx="2879725" cy="226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0" name="矩形 59"/>
          <p:cNvSpPr/>
          <p:nvPr/>
        </p:nvSpPr>
        <p:spPr>
          <a:xfrm>
            <a:off x="9085580" y="1243330"/>
            <a:ext cx="2879725" cy="226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0" name="矩形 69"/>
          <p:cNvSpPr/>
          <p:nvPr/>
        </p:nvSpPr>
        <p:spPr>
          <a:xfrm>
            <a:off x="9085580" y="3790950"/>
            <a:ext cx="2879725" cy="226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ext Box 1"/>
          <p:cNvSpPr txBox="1"/>
          <p:nvPr/>
        </p:nvSpPr>
        <p:spPr>
          <a:xfrm>
            <a:off x="3296920" y="1545590"/>
            <a:ext cx="2595880" cy="1747520"/>
          </a:xfrm>
          <a:prstGeom prst="rect">
            <a:avLst/>
          </a:prstGeom>
          <a:noFill/>
        </p:spPr>
        <p:txBody>
          <a:bodyPr wrap="square" rtlCol="0">
            <a:noAutofit/>
          </a:bodyPr>
          <a:p>
            <a:pPr algn="ctr"/>
            <a:r>
              <a:rPr lang="en-US" altLang="en-US" sz="1400"/>
              <a:t>The oral cavity is a central hub for microbial exchange. In periodontal disease, ulcerations in the gingival epithelium provide a direct route for bacteria to escape the oral environment</a:t>
            </a:r>
            <a:endParaRPr lang="en-US" sz="1400"/>
          </a:p>
        </p:txBody>
      </p:sp>
      <p:sp>
        <p:nvSpPr>
          <p:cNvPr id="3" name="Text Box 2"/>
          <p:cNvSpPr txBox="1"/>
          <p:nvPr/>
        </p:nvSpPr>
        <p:spPr>
          <a:xfrm>
            <a:off x="9214485" y="1447165"/>
            <a:ext cx="2743200" cy="1753235"/>
          </a:xfrm>
          <a:prstGeom prst="rect">
            <a:avLst/>
          </a:prstGeom>
          <a:noFill/>
        </p:spPr>
        <p:txBody>
          <a:bodyPr wrap="square" rtlCol="0">
            <a:spAutoFit/>
          </a:bodyPr>
          <a:p>
            <a:r>
              <a:rPr lang="en-US" altLang="en-US"/>
              <a:t>Transmission through the bloodstream also occurs during daily activities like brushing your teeth, chewing, and even flossing.</a:t>
            </a:r>
            <a:endParaRPr lang="en-US"/>
          </a:p>
        </p:txBody>
      </p:sp>
      <p:sp>
        <p:nvSpPr>
          <p:cNvPr id="4" name="Text Box 3"/>
          <p:cNvSpPr txBox="1"/>
          <p:nvPr/>
        </p:nvSpPr>
        <p:spPr>
          <a:xfrm>
            <a:off x="2385060" y="1243330"/>
            <a:ext cx="713105" cy="589915"/>
          </a:xfrm>
          <a:prstGeom prst="rect">
            <a:avLst/>
          </a:prstGeom>
          <a:noFill/>
        </p:spPr>
        <p:txBody>
          <a:bodyPr wrap="none" rtlCol="0" anchor="t">
            <a:noAutofit/>
          </a:bodyPr>
          <a:p>
            <a:r>
              <a:rPr lang="en-US" sz="2800">
                <a:ea typeface="Calibri" panose="020F0502020204030204" pitchFamily="34" charset="0"/>
              </a:rPr>
              <a:t>①</a:t>
            </a:r>
            <a:endParaRPr lang="en-US" sz="2800">
              <a:ea typeface="Calibri" panose="020F0502020204030204" pitchFamily="34" charset="0"/>
            </a:endParaRPr>
          </a:p>
        </p:txBody>
      </p:sp>
      <p:sp>
        <p:nvSpPr>
          <p:cNvPr id="5" name="Text Box 4"/>
          <p:cNvSpPr txBox="1"/>
          <p:nvPr/>
        </p:nvSpPr>
        <p:spPr>
          <a:xfrm>
            <a:off x="8401050" y="1243330"/>
            <a:ext cx="485140" cy="460375"/>
          </a:xfrm>
          <a:prstGeom prst="rect">
            <a:avLst/>
          </a:prstGeom>
          <a:noFill/>
        </p:spPr>
        <p:txBody>
          <a:bodyPr wrap="none" rtlCol="0" anchor="t">
            <a:noAutofit/>
          </a:bodyPr>
          <a:p>
            <a:r>
              <a:rPr lang="en-US" sz="2800">
                <a:ea typeface="Calibri" panose="020F0502020204030204" pitchFamily="34" charset="0"/>
              </a:rPr>
              <a:t>②</a:t>
            </a:r>
            <a:endParaRPr lang="en-US" sz="2800">
              <a:ea typeface="Calibri" panose="020F0502020204030204" pitchFamily="34" charset="0"/>
            </a:endParaRPr>
          </a:p>
        </p:txBody>
      </p:sp>
      <p:sp>
        <p:nvSpPr>
          <p:cNvPr id="6" name="Text Box 5"/>
          <p:cNvSpPr txBox="1"/>
          <p:nvPr/>
        </p:nvSpPr>
        <p:spPr>
          <a:xfrm>
            <a:off x="3261995" y="3981450"/>
            <a:ext cx="2694305" cy="2030095"/>
          </a:xfrm>
          <a:prstGeom prst="rect">
            <a:avLst/>
          </a:prstGeom>
          <a:noFill/>
        </p:spPr>
        <p:txBody>
          <a:bodyPr wrap="square" rtlCol="0">
            <a:spAutoFit/>
          </a:bodyPr>
          <a:p>
            <a:pPr algn="ctr"/>
            <a:r>
              <a:rPr lang="en-US" altLang="en-US" sz="1400"/>
              <a:t>i.Bacteria enters the surrounding tissues by way of lymphatic channels and mucosal surfaces. In some vulnerable populations, like the elderly, bacteria from the oral cavity can then migrate to the lungs through aspiration. This leads to things like pneumonia.</a:t>
            </a:r>
            <a:endParaRPr lang="en-US" sz="1400"/>
          </a:p>
        </p:txBody>
      </p:sp>
      <p:sp>
        <p:nvSpPr>
          <p:cNvPr id="7" name="Text Box 6"/>
          <p:cNvSpPr txBox="1"/>
          <p:nvPr/>
        </p:nvSpPr>
        <p:spPr>
          <a:xfrm>
            <a:off x="9189720" y="3944620"/>
            <a:ext cx="2731135" cy="2030095"/>
          </a:xfrm>
          <a:prstGeom prst="rect">
            <a:avLst/>
          </a:prstGeom>
          <a:noFill/>
        </p:spPr>
        <p:txBody>
          <a:bodyPr wrap="square" rtlCol="0">
            <a:spAutoFit/>
          </a:bodyPr>
          <a:p>
            <a:pPr algn="ctr"/>
            <a:r>
              <a:rPr lang="en-US" altLang="en-US" sz="1400"/>
              <a:t>When a person has periodontal disease their gums tend to be inflamed. When doing everyday activities, like brushing, chewing, or even flossing, it can cause damaged areas and allow bacteria to enter the bloodstream by way of these injuries.</a:t>
            </a:r>
            <a:endParaRPr lang="en-US" sz="140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4" name="组合 94"/>
          <p:cNvGrpSpPr/>
          <p:nvPr/>
        </p:nvGrpSpPr>
        <p:grpSpPr>
          <a:xfrm>
            <a:off x="-163512" y="-12700"/>
            <a:ext cx="12519025" cy="6883400"/>
            <a:chOff x="-99082" y="-98583"/>
            <a:chExt cx="12520517" cy="6883061"/>
          </a:xfrm>
        </p:grpSpPr>
        <p:grpSp>
          <p:nvGrpSpPr>
            <p:cNvPr id="8195"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8211"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28" name="文本框 96"/>
          <p:cNvSpPr txBox="1"/>
          <p:nvPr/>
        </p:nvSpPr>
        <p:spPr>
          <a:xfrm>
            <a:off x="398780" y="170180"/>
            <a:ext cx="7211060" cy="460375"/>
          </a:xfrm>
          <a:prstGeom prst="rect">
            <a:avLst/>
          </a:prstGeom>
          <a:noFill/>
          <a:ln w="9525">
            <a:noFill/>
          </a:ln>
        </p:spPr>
        <p:txBody>
          <a:bodyPr wrap="square" anchor="t">
            <a:spAutoFit/>
          </a:bodyPr>
          <a:p>
            <a:r>
              <a:rPr lang="en-US" altLang="zh-CN" sz="2400" dirty="0">
                <a:solidFill>
                  <a:schemeClr val="bg1"/>
                </a:solidFill>
                <a:latin typeface="Arial" panose="020B0704020202020204" pitchFamily="34" charset="0"/>
                <a:ea typeface="SimSun" pitchFamily="2" charset="-122"/>
              </a:rPr>
              <a:t>02 Physiology of the Body’s Response</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33"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90" name="矩形 89"/>
          <p:cNvSpPr/>
          <p:nvPr/>
        </p:nvSpPr>
        <p:spPr>
          <a:xfrm>
            <a:off x="356235" y="894080"/>
            <a:ext cx="5697855" cy="547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矩形 93"/>
          <p:cNvSpPr/>
          <p:nvPr/>
        </p:nvSpPr>
        <p:spPr>
          <a:xfrm>
            <a:off x="425450" y="6278563"/>
            <a:ext cx="11376025" cy="365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Text Box 2"/>
          <p:cNvSpPr txBox="1"/>
          <p:nvPr/>
        </p:nvSpPr>
        <p:spPr>
          <a:xfrm>
            <a:off x="528955" y="1392555"/>
            <a:ext cx="5351780" cy="4246245"/>
          </a:xfrm>
          <a:prstGeom prst="rect">
            <a:avLst/>
          </a:prstGeom>
          <a:noFill/>
        </p:spPr>
        <p:txBody>
          <a:bodyPr wrap="square" rtlCol="0">
            <a:spAutoFit/>
          </a:bodyPr>
          <a:p>
            <a:pPr marL="285750" indent="-285750">
              <a:buFont typeface="Wingdings" panose="05000000000000000000" charset="0"/>
              <a:buChar char=""/>
            </a:pPr>
            <a:r>
              <a:rPr lang="en-US" altLang="en-US"/>
              <a:t>When bacteria builds up in the gums, the body reacts by way of inflammation. This is its natural defense against infection.</a:t>
            </a:r>
            <a:endParaRPr lang="en-US" altLang="en-US"/>
          </a:p>
          <a:p>
            <a:pPr marL="285750" indent="-285750">
              <a:buFont typeface="Wingdings" panose="05000000000000000000" charset="0"/>
              <a:buChar char=""/>
            </a:pPr>
            <a:r>
              <a:rPr lang="en-US" altLang="en-US"/>
              <a:t>This quick reaction is meant to stop the infection early and repair any minor damage</a:t>
            </a:r>
            <a:endParaRPr lang="en-US" altLang="en-US"/>
          </a:p>
          <a:p>
            <a:pPr marL="285750" indent="-285750">
              <a:buFont typeface="Wingdings" panose="05000000000000000000" charset="0"/>
              <a:buChar char=""/>
            </a:pPr>
            <a:r>
              <a:rPr lang="en-US" altLang="en-US"/>
              <a:t>When it is chronic, the body stays in a constant state of defense, which will eventually start to damage healthy gum tissue and the bones that supports the teeth</a:t>
            </a:r>
            <a:endParaRPr lang="en-US" altLang="en-US"/>
          </a:p>
          <a:p>
            <a:pPr marL="285750" indent="-285750">
              <a:buFont typeface="Wingdings" panose="05000000000000000000" charset="0"/>
              <a:buChar char=""/>
            </a:pPr>
            <a:r>
              <a:rPr lang="en-US" altLang="en-US"/>
              <a:t>Chemicals released during this immune response, like cytokines, which are messenger proteins, can enter the bloodstream and travel to other organs</a:t>
            </a:r>
            <a:endParaRPr lang="en-US" altLang="en-US"/>
          </a:p>
          <a:p>
            <a:pPr marL="285750" indent="-285750">
              <a:buFont typeface="Wingdings" panose="05000000000000000000" charset="0"/>
              <a:buChar char=""/>
            </a:pPr>
            <a:endParaRPr lang="en-US" altLang="en-US"/>
          </a:p>
          <a:p>
            <a:pPr marL="285750" indent="-285750">
              <a:buFont typeface="Wingdings" panose="05000000000000000000" charset="0"/>
              <a:buChar char=""/>
            </a:pPr>
            <a:endParaRPr lang="en-US"/>
          </a:p>
        </p:txBody>
      </p:sp>
      <p:sp>
        <p:nvSpPr>
          <p:cNvPr id="5" name="矩形 89"/>
          <p:cNvSpPr/>
          <p:nvPr/>
        </p:nvSpPr>
        <p:spPr>
          <a:xfrm>
            <a:off x="6302375" y="894715"/>
            <a:ext cx="5697855" cy="547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Text Box 5"/>
          <p:cNvSpPr txBox="1"/>
          <p:nvPr/>
        </p:nvSpPr>
        <p:spPr>
          <a:xfrm>
            <a:off x="6332220" y="1392555"/>
            <a:ext cx="5351780" cy="5077460"/>
          </a:xfrm>
          <a:prstGeom prst="rect">
            <a:avLst/>
          </a:prstGeom>
          <a:noFill/>
        </p:spPr>
        <p:txBody>
          <a:bodyPr wrap="square" rtlCol="0">
            <a:spAutoFit/>
          </a:bodyPr>
          <a:p>
            <a:pPr marL="285750" indent="-285750">
              <a:buFont typeface="Wingdings" panose="05000000000000000000" charset="0"/>
              <a:buChar char=""/>
            </a:pPr>
            <a:r>
              <a:rPr lang="en-US" altLang="en-US"/>
              <a:t>Research shows that these inflammatory signals may interfere with how the body heals and can contribute to diseases like heart problems, diabetes, and even issues during pregnancy.</a:t>
            </a:r>
            <a:endParaRPr lang="en-US" altLang="en-US"/>
          </a:p>
          <a:p>
            <a:pPr marL="285750" indent="-285750">
              <a:buFont typeface="Wingdings" panose="05000000000000000000" charset="0"/>
              <a:buChar char=""/>
            </a:pPr>
            <a:r>
              <a:rPr lang="en-US" altLang="en-US"/>
              <a:t>The body produces specialized cells to attack the bacteria, but in gum disease, this response often becomes out of balance.</a:t>
            </a:r>
            <a:endParaRPr lang="en-US" altLang="en-US"/>
          </a:p>
          <a:p>
            <a:pPr marL="285750" indent="-285750">
              <a:buFont typeface="Wingdings" panose="05000000000000000000" charset="0"/>
              <a:buChar char=""/>
            </a:pPr>
            <a:r>
              <a:rPr lang="en-US" altLang="en-US"/>
              <a:t>This “immune hijacking” leads to even more inflammation and tissue breakdown, making it harder for the body to heal and more likely for bacteria to spread into the bloodstream</a:t>
            </a:r>
            <a:endParaRPr lang="en-US" altLang="en-US"/>
          </a:p>
          <a:p>
            <a:pPr marL="285750" indent="-285750">
              <a:buFont typeface="Wingdings" panose="05000000000000000000" charset="0"/>
              <a:buChar char=""/>
            </a:pPr>
            <a:r>
              <a:rPr lang="en-US" altLang="en-US"/>
              <a:t>The ongoing stress on the immune system may cause low-grade inflammation throughout the body, which has been linked to serious health problems</a:t>
            </a:r>
            <a:endParaRPr lang="en-US" altLang="en-US"/>
          </a:p>
          <a:p>
            <a:pPr marL="285750" indent="-285750">
              <a:buFont typeface="Wingdings" panose="05000000000000000000" charset="0"/>
              <a:buChar char=""/>
            </a:pPr>
            <a:endParaRPr lang="en-US" altLang="en-US"/>
          </a:p>
          <a:p>
            <a:pPr marL="285750" indent="-285750">
              <a:buFont typeface="Wingdings" panose="05000000000000000000" charset="0"/>
              <a:buChar char=""/>
            </a:pPr>
            <a:endParaRPr lang="en-US"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4" name="组合 94"/>
          <p:cNvGrpSpPr/>
          <p:nvPr/>
        </p:nvGrpSpPr>
        <p:grpSpPr>
          <a:xfrm>
            <a:off x="-163512" y="-12700"/>
            <a:ext cx="12519025" cy="6883400"/>
            <a:chOff x="-99082" y="-98583"/>
            <a:chExt cx="12520517" cy="6883061"/>
          </a:xfrm>
        </p:grpSpPr>
        <p:grpSp>
          <p:nvGrpSpPr>
            <p:cNvPr id="8195"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8211"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28" name="文本框 96"/>
          <p:cNvSpPr txBox="1"/>
          <p:nvPr/>
        </p:nvSpPr>
        <p:spPr>
          <a:xfrm>
            <a:off x="398780" y="170180"/>
            <a:ext cx="7211060" cy="460375"/>
          </a:xfrm>
          <a:prstGeom prst="rect">
            <a:avLst/>
          </a:prstGeom>
          <a:noFill/>
          <a:ln w="9525">
            <a:noFill/>
          </a:ln>
        </p:spPr>
        <p:txBody>
          <a:bodyPr wrap="square" anchor="t">
            <a:spAutoFit/>
          </a:bodyPr>
          <a:p>
            <a:r>
              <a:rPr lang="en-US" altLang="zh-CN" sz="2400" dirty="0">
                <a:solidFill>
                  <a:schemeClr val="bg1"/>
                </a:solidFill>
                <a:latin typeface="Arial" panose="020B0704020202020204" pitchFamily="34" charset="0"/>
                <a:ea typeface="SimSun" pitchFamily="2" charset="-122"/>
              </a:rPr>
              <a:t>03 Vulnerable Populations</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33"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90" name="矩形 89"/>
          <p:cNvSpPr/>
          <p:nvPr/>
        </p:nvSpPr>
        <p:spPr>
          <a:xfrm>
            <a:off x="6101080" y="801370"/>
            <a:ext cx="5697855" cy="547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矩形 93"/>
          <p:cNvSpPr/>
          <p:nvPr/>
        </p:nvSpPr>
        <p:spPr>
          <a:xfrm>
            <a:off x="425450" y="6278563"/>
            <a:ext cx="11376025" cy="365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等腰三角形 24"/>
          <p:cNvSpPr/>
          <p:nvPr/>
        </p:nvSpPr>
        <p:spPr>
          <a:xfrm rot="5400000">
            <a:off x="6265863" y="1539875"/>
            <a:ext cx="200025" cy="1714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1" name="等腰三角形 100"/>
          <p:cNvSpPr/>
          <p:nvPr/>
        </p:nvSpPr>
        <p:spPr>
          <a:xfrm rot="5400000">
            <a:off x="6266656" y="2886551"/>
            <a:ext cx="198438" cy="1714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0" name="等腰三角形 109"/>
          <p:cNvSpPr/>
          <p:nvPr/>
        </p:nvSpPr>
        <p:spPr>
          <a:xfrm rot="5400000">
            <a:off x="6266656" y="4288314"/>
            <a:ext cx="198438" cy="1714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ext Box 1"/>
          <p:cNvSpPr txBox="1"/>
          <p:nvPr/>
        </p:nvSpPr>
        <p:spPr>
          <a:xfrm>
            <a:off x="6630670" y="1441450"/>
            <a:ext cx="4638040" cy="368300"/>
          </a:xfrm>
          <a:prstGeom prst="rect">
            <a:avLst/>
          </a:prstGeom>
          <a:noFill/>
        </p:spPr>
        <p:txBody>
          <a:bodyPr wrap="square" rtlCol="0">
            <a:spAutoFit/>
          </a:bodyPr>
          <a:p>
            <a:r>
              <a:rPr lang="en-US"/>
              <a:t>Pregnant women</a:t>
            </a:r>
            <a:endParaRPr lang="en-US"/>
          </a:p>
        </p:txBody>
      </p:sp>
      <p:sp>
        <p:nvSpPr>
          <p:cNvPr id="3" name="Text Box 2"/>
          <p:cNvSpPr txBox="1"/>
          <p:nvPr/>
        </p:nvSpPr>
        <p:spPr>
          <a:xfrm>
            <a:off x="6630670" y="2649855"/>
            <a:ext cx="4638040" cy="645160"/>
          </a:xfrm>
          <a:prstGeom prst="rect">
            <a:avLst/>
          </a:prstGeom>
          <a:noFill/>
        </p:spPr>
        <p:txBody>
          <a:bodyPr wrap="square" rtlCol="0">
            <a:spAutoFit/>
          </a:bodyPr>
          <a:p>
            <a:r>
              <a:rPr lang="en-US"/>
              <a:t>Preexisting health conditions (cardiovascular)</a:t>
            </a:r>
            <a:endParaRPr lang="en-US"/>
          </a:p>
        </p:txBody>
      </p:sp>
      <p:sp>
        <p:nvSpPr>
          <p:cNvPr id="4" name="Text Box 3"/>
          <p:cNvSpPr txBox="1"/>
          <p:nvPr/>
        </p:nvSpPr>
        <p:spPr>
          <a:xfrm>
            <a:off x="6630670" y="4191000"/>
            <a:ext cx="3641090" cy="368300"/>
          </a:xfrm>
          <a:prstGeom prst="rect">
            <a:avLst/>
          </a:prstGeom>
          <a:noFill/>
        </p:spPr>
        <p:txBody>
          <a:bodyPr wrap="square" rtlCol="0">
            <a:spAutoFit/>
          </a:bodyPr>
          <a:p>
            <a:r>
              <a:rPr lang="en-US"/>
              <a:t>Individuals with diabetes</a:t>
            </a:r>
            <a:endParaRPr lang="en-US"/>
          </a:p>
        </p:txBody>
      </p:sp>
      <p:sp>
        <p:nvSpPr>
          <p:cNvPr id="5" name="等腰三角形 109"/>
          <p:cNvSpPr/>
          <p:nvPr/>
        </p:nvSpPr>
        <p:spPr>
          <a:xfrm rot="5400000">
            <a:off x="6266656" y="5346224"/>
            <a:ext cx="198438" cy="1714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Text Box 5"/>
          <p:cNvSpPr txBox="1"/>
          <p:nvPr/>
        </p:nvSpPr>
        <p:spPr>
          <a:xfrm>
            <a:off x="6630670" y="5248275"/>
            <a:ext cx="2559050" cy="368300"/>
          </a:xfrm>
          <a:prstGeom prst="rect">
            <a:avLst/>
          </a:prstGeom>
          <a:noFill/>
        </p:spPr>
        <p:txBody>
          <a:bodyPr wrap="square" rtlCol="0">
            <a:spAutoFit/>
          </a:bodyPr>
          <a:p>
            <a:r>
              <a:rPr lang="en-US"/>
              <a:t>Elderly</a:t>
            </a:r>
            <a:endParaRPr lang="en-US"/>
          </a:p>
        </p:txBody>
      </p:sp>
      <p:sp>
        <p:nvSpPr>
          <p:cNvPr id="7" name="Text Box 6"/>
          <p:cNvSpPr txBox="1"/>
          <p:nvPr/>
        </p:nvSpPr>
        <p:spPr>
          <a:xfrm>
            <a:off x="257810" y="802005"/>
            <a:ext cx="5598160" cy="5728970"/>
          </a:xfrm>
          <a:prstGeom prst="rect">
            <a:avLst/>
          </a:prstGeom>
          <a:noFill/>
        </p:spPr>
        <p:txBody>
          <a:bodyPr wrap="square" rtlCol="0">
            <a:noAutofit/>
          </a:bodyPr>
          <a:p>
            <a:pPr marL="285750" indent="-285750">
              <a:buFont typeface="Arial" panose="020B0704020202020204" pitchFamily="34" charset="0"/>
              <a:buChar char="•"/>
            </a:pPr>
            <a:r>
              <a:rPr lang="en-US" altLang="en-US" sz="1400"/>
              <a:t>During pregnancy, hormonal changes make the gums more sensitive to plaque and bacteria. This increases the risk of developing gum disease or escalating gum disease that has already occurred. But beyond swollen or bleeding gums, periodontal disease in pregnant women has been linked to serious complications like preterm birth, low birth weight, and pre-eclampsia</a:t>
            </a:r>
            <a:endParaRPr lang="en-US" altLang="en-US" sz="1400"/>
          </a:p>
          <a:p>
            <a:pPr marL="285750" indent="-285750">
              <a:buFont typeface="Arial" panose="020B0704020202020204" pitchFamily="34" charset="0"/>
              <a:buChar char="•"/>
            </a:pPr>
            <a:r>
              <a:rPr lang="en-US" altLang="en-US" sz="1400"/>
              <a:t>When harmful bacteria from the mouth enter the bloodstream, it can then travel to the arteries and contribute to plaque buildup. This condition is known as atherosclerosis</a:t>
            </a:r>
            <a:endParaRPr lang="en-US" altLang="en-US" sz="1400"/>
          </a:p>
          <a:p>
            <a:pPr marL="285750" indent="-285750">
              <a:buFont typeface="Arial" panose="020B0704020202020204" pitchFamily="34" charset="0"/>
              <a:buChar char="•"/>
            </a:pPr>
            <a:r>
              <a:rPr lang="en-US" altLang="en-US" sz="1400"/>
              <a:t> For diabetics, poor blood sugar control can make it harder for the body to fight infections, including those in the gums. At the same time, gum disease can worsen insulin resistance, making diabetes more difficult to manage</a:t>
            </a:r>
            <a:endParaRPr lang="en-US" altLang="en-US" sz="1400"/>
          </a:p>
          <a:p>
            <a:pPr marL="285750" indent="-285750">
              <a:buFont typeface="Arial" panose="020B0704020202020204" pitchFamily="34" charset="0"/>
              <a:buChar char="•"/>
            </a:pPr>
            <a:r>
              <a:rPr lang="en-US" altLang="en-US" sz="1400"/>
              <a:t>For the elderly, the immune system may be too weak to contain infections effectively, which allows oral bacteria to spread and cause systemic issues such as pneumonia or bloodstream infections. As people age, they may also experience dry mouth, take medications for other bodily functions that in-turn affect oral health, or struggle with proper brushing and flossing due to aging or arthritis. This all makes them more susceptible to gum disease</a:t>
            </a:r>
            <a:endParaRPr lang="en-US" altLang="en-US" sz="1400"/>
          </a:p>
          <a:p>
            <a:pPr marL="285750" indent="-285750">
              <a:buFont typeface="Arial" panose="020B0704020202020204" pitchFamily="34" charset="0"/>
              <a:buChar char="•"/>
            </a:pPr>
            <a:endParaRPr lang="en-US" altLang="en-US" sz="1600"/>
          </a:p>
          <a:p>
            <a:pPr marL="285750" indent="-285750">
              <a:buFont typeface="Arial" panose="020B0704020202020204" pitchFamily="34" charset="0"/>
              <a:buChar char="•"/>
            </a:pPr>
            <a:endParaRPr lang="en-US" sz="16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250"/>
                                        <p:tgtEl>
                                          <p:spTgt spid="25"/>
                                        </p:tgtEl>
                                        <p:attrNameLst>
                                          <p:attrName>ppt_x</p:attrName>
                                        </p:attrNameLst>
                                      </p:cBhvr>
                                      <p:tavLst>
                                        <p:tav tm="0">
                                          <p:val>
                                            <p:strVal val="#ppt_x-#ppt_w*1.125000"/>
                                          </p:val>
                                        </p:tav>
                                        <p:tav tm="100000">
                                          <p:val>
                                            <p:strVal val="#ppt_x"/>
                                          </p:val>
                                        </p:tav>
                                      </p:tavLst>
                                    </p:anim>
                                    <p:animEffect transition="in" filter="wipe(right)">
                                      <p:cBhvr>
                                        <p:cTn id="12" dur="250"/>
                                        <p:tgtEl>
                                          <p:spTgt spid="25"/>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250"/>
                                        <p:tgtEl>
                                          <p:spTgt spid="101"/>
                                        </p:tgtEl>
                                        <p:attrNameLst>
                                          <p:attrName>ppt_x</p:attrName>
                                        </p:attrNameLst>
                                      </p:cBhvr>
                                      <p:tavLst>
                                        <p:tav tm="0">
                                          <p:val>
                                            <p:strVal val="#ppt_x-#ppt_w*1.125000"/>
                                          </p:val>
                                        </p:tav>
                                        <p:tav tm="100000">
                                          <p:val>
                                            <p:strVal val="#ppt_x"/>
                                          </p:val>
                                        </p:tav>
                                      </p:tavLst>
                                    </p:anim>
                                    <p:animEffect transition="in" filter="wipe(right)">
                                      <p:cBhvr>
                                        <p:cTn id="17" dur="250"/>
                                        <p:tgtEl>
                                          <p:spTgt spid="101"/>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cBhvr additive="base">
                                        <p:cTn id="21" dur="250"/>
                                        <p:tgtEl>
                                          <p:spTgt spid="110"/>
                                        </p:tgtEl>
                                        <p:attrNameLst>
                                          <p:attrName>ppt_x</p:attrName>
                                        </p:attrNameLst>
                                      </p:cBhvr>
                                      <p:tavLst>
                                        <p:tav tm="0">
                                          <p:val>
                                            <p:strVal val="#ppt_x-#ppt_w*1.125000"/>
                                          </p:val>
                                        </p:tav>
                                        <p:tav tm="100000">
                                          <p:val>
                                            <p:strVal val="#ppt_x"/>
                                          </p:val>
                                        </p:tav>
                                      </p:tavLst>
                                    </p:anim>
                                    <p:animEffect transition="in" filter="wipe(right)">
                                      <p:cBhvr>
                                        <p:cTn id="22" dur="250"/>
                                        <p:tgtEl>
                                          <p:spTgt spid="110"/>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250"/>
                                        <p:tgtEl>
                                          <p:spTgt spid="5"/>
                                        </p:tgtEl>
                                        <p:attrNameLst>
                                          <p:attrName>ppt_x</p:attrName>
                                        </p:attrNameLst>
                                      </p:cBhvr>
                                      <p:tavLst>
                                        <p:tav tm="0">
                                          <p:val>
                                            <p:strVal val="#ppt_x-#ppt_w*1.125000"/>
                                          </p:val>
                                        </p:tav>
                                        <p:tav tm="100000">
                                          <p:val>
                                            <p:strVal val="#ppt_x"/>
                                          </p:val>
                                        </p:tav>
                                      </p:tavLst>
                                    </p:anim>
                                    <p:animEffect transition="in" filter="wipe(right)">
                                      <p:cBhvr>
                                        <p:cTn id="2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25" grpId="0" bldLvl="0" animBg="1"/>
      <p:bldP spid="101" grpId="0" bldLvl="0" animBg="1"/>
      <p:bldP spid="110" grpId="0" bldLvl="0" animBg="1"/>
      <p:bldP spid="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4" name="组合 94"/>
          <p:cNvGrpSpPr/>
          <p:nvPr/>
        </p:nvGrpSpPr>
        <p:grpSpPr>
          <a:xfrm>
            <a:off x="-163512" y="-12700"/>
            <a:ext cx="12519025" cy="6883400"/>
            <a:chOff x="-99082" y="-98583"/>
            <a:chExt cx="12520517" cy="6883061"/>
          </a:xfrm>
        </p:grpSpPr>
        <p:grpSp>
          <p:nvGrpSpPr>
            <p:cNvPr id="8195"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8211"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28" name="文本框 96"/>
          <p:cNvSpPr txBox="1"/>
          <p:nvPr/>
        </p:nvSpPr>
        <p:spPr>
          <a:xfrm>
            <a:off x="398780" y="170180"/>
            <a:ext cx="7211060" cy="460375"/>
          </a:xfrm>
          <a:prstGeom prst="rect">
            <a:avLst/>
          </a:prstGeom>
          <a:noFill/>
          <a:ln w="9525">
            <a:noFill/>
          </a:ln>
        </p:spPr>
        <p:txBody>
          <a:bodyPr wrap="square" anchor="t">
            <a:spAutoFit/>
          </a:bodyPr>
          <a:p>
            <a:r>
              <a:rPr lang="en-US" altLang="zh-CN" sz="2400" dirty="0">
                <a:solidFill>
                  <a:schemeClr val="bg1"/>
                </a:solidFill>
                <a:latin typeface="Arial" panose="020B0704020202020204" pitchFamily="34" charset="0"/>
                <a:ea typeface="SimSun" pitchFamily="2" charset="-122"/>
              </a:rPr>
              <a:t>04 Preventative Measures</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33"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90" name="矩形 89"/>
          <p:cNvSpPr/>
          <p:nvPr/>
        </p:nvSpPr>
        <p:spPr>
          <a:xfrm>
            <a:off x="2459355" y="760730"/>
            <a:ext cx="5697855" cy="547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矩形 93"/>
          <p:cNvSpPr/>
          <p:nvPr/>
        </p:nvSpPr>
        <p:spPr>
          <a:xfrm>
            <a:off x="425450" y="6278563"/>
            <a:ext cx="11376025" cy="365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ext Box 1"/>
          <p:cNvSpPr txBox="1"/>
          <p:nvPr/>
        </p:nvSpPr>
        <p:spPr>
          <a:xfrm>
            <a:off x="3124835" y="2456180"/>
            <a:ext cx="4687570" cy="1476375"/>
          </a:xfrm>
          <a:prstGeom prst="rect">
            <a:avLst/>
          </a:prstGeom>
          <a:noFill/>
        </p:spPr>
        <p:txBody>
          <a:bodyPr wrap="square" rtlCol="0">
            <a:spAutoFit/>
          </a:bodyPr>
          <a:p>
            <a:pPr algn="ctr"/>
            <a:r>
              <a:rPr lang="en-US" altLang="en-US"/>
              <a:t>Prevention includes, but not limited to,  daily oral hygiene, regular dental visits, public health education, antimicrobial therapies, and periodontal screening for patients with systemic diseases.</a:t>
            </a: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194" name="组合 94"/>
          <p:cNvGrpSpPr/>
          <p:nvPr/>
        </p:nvGrpSpPr>
        <p:grpSpPr>
          <a:xfrm>
            <a:off x="-163512" y="-12700"/>
            <a:ext cx="12519025" cy="6883400"/>
            <a:chOff x="-99082" y="-98583"/>
            <a:chExt cx="12520517" cy="6883061"/>
          </a:xfrm>
        </p:grpSpPr>
        <p:grpSp>
          <p:nvGrpSpPr>
            <p:cNvPr id="8195"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8211"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28" name="文本框 96"/>
          <p:cNvSpPr txBox="1"/>
          <p:nvPr/>
        </p:nvSpPr>
        <p:spPr>
          <a:xfrm>
            <a:off x="398780" y="170180"/>
            <a:ext cx="7211060" cy="460375"/>
          </a:xfrm>
          <a:prstGeom prst="rect">
            <a:avLst/>
          </a:prstGeom>
          <a:noFill/>
          <a:ln w="9525">
            <a:noFill/>
          </a:ln>
        </p:spPr>
        <p:txBody>
          <a:bodyPr wrap="square" anchor="t">
            <a:spAutoFit/>
          </a:bodyPr>
          <a:p>
            <a:r>
              <a:rPr lang="en-US" altLang="zh-CN" sz="2400" dirty="0">
                <a:solidFill>
                  <a:schemeClr val="bg1"/>
                </a:solidFill>
                <a:latin typeface="Arial" panose="020B0704020202020204" pitchFamily="34" charset="0"/>
                <a:ea typeface="SimSun" pitchFamily="2" charset="-122"/>
              </a:rPr>
              <a:t>05 Research/Future Direction</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33"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90" name="矩形 89"/>
          <p:cNvSpPr/>
          <p:nvPr/>
        </p:nvSpPr>
        <p:spPr>
          <a:xfrm>
            <a:off x="2895600" y="723900"/>
            <a:ext cx="5697855" cy="5477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矩形 93"/>
          <p:cNvSpPr/>
          <p:nvPr/>
        </p:nvSpPr>
        <p:spPr>
          <a:xfrm>
            <a:off x="425450" y="6278563"/>
            <a:ext cx="11376025" cy="365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Text Box 1"/>
          <p:cNvSpPr txBox="1"/>
          <p:nvPr/>
        </p:nvSpPr>
        <p:spPr>
          <a:xfrm>
            <a:off x="3296920" y="1238250"/>
            <a:ext cx="5068570" cy="4615815"/>
          </a:xfrm>
          <a:prstGeom prst="rect">
            <a:avLst/>
          </a:prstGeom>
          <a:noFill/>
        </p:spPr>
        <p:txBody>
          <a:bodyPr wrap="square" rtlCol="0">
            <a:spAutoFit/>
          </a:bodyPr>
          <a:p>
            <a:pPr marL="285750" indent="-285750">
              <a:buFont typeface="Arial" panose="020B0704020202020204" pitchFamily="34" charset="0"/>
              <a:buChar char="•"/>
            </a:pPr>
            <a:r>
              <a:rPr lang="en-US" altLang="en-US" sz="1400"/>
              <a:t>A major advancement highlighted by Makkar and Sriram (2025) is the use of organotypic models and organ-on-chip systems, which simulates the structure and function of human gum tissue in a laboratory setting </a:t>
            </a:r>
            <a:endParaRPr lang="en-US" altLang="en-US" sz="1400"/>
          </a:p>
          <a:p>
            <a:pPr marL="285750" indent="-285750">
              <a:buFont typeface="Arial" panose="020B0704020202020204" pitchFamily="34" charset="0"/>
              <a:buChar char="•"/>
            </a:pPr>
            <a:r>
              <a:rPr lang="en-US" altLang="en-US" sz="1400"/>
              <a:t>OoC systems work by emulating barrier tissues such as skin-on-chip, lung-on-chip, and gut-on-chip. They mimic various micro-physiological interactions between host barrier tissues, microbes, materials, and environmental factors</a:t>
            </a:r>
            <a:endParaRPr lang="en-US" altLang="en-US" sz="1400"/>
          </a:p>
          <a:p>
            <a:pPr marL="285750" indent="-285750">
              <a:buFont typeface="Arial" panose="020B0704020202020204" pitchFamily="34" charset="0"/>
              <a:buChar char="•"/>
            </a:pPr>
            <a:r>
              <a:rPr lang="en-US" altLang="en-US" sz="1400"/>
              <a:t> This represents a significant leap from only animal studies or standard petri dish experiments, which offers more accurate insights into the cellular and molecular processes involved in periodontal disease</a:t>
            </a:r>
            <a:endParaRPr lang="en-US" altLang="en-US" sz="1400"/>
          </a:p>
          <a:p>
            <a:pPr marL="285750" indent="-285750">
              <a:buFont typeface="Arial" panose="020B0704020202020204" pitchFamily="34" charset="0"/>
              <a:buChar char="•"/>
            </a:pPr>
            <a:r>
              <a:rPr lang="en-US" altLang="en-US" sz="1400"/>
              <a:t>Looking ahead, these technologies could lead to personalized medicine approaches, where treatments are tailored to a patient’s unique genetic and microbial profile</a:t>
            </a:r>
            <a:endParaRPr lang="en-US" altLang="en-US" sz="1400"/>
          </a:p>
          <a:p>
            <a:pPr marL="285750" indent="-285750">
              <a:buFont typeface="Arial" panose="020B0704020202020204" pitchFamily="34" charset="0"/>
              <a:buChar char="•"/>
            </a:pPr>
            <a:r>
              <a:rPr lang="en-US" altLang="en-US" sz="1400"/>
              <a:t>The future of periodontal research is interdisciplinary, meshing together biology, engineering, and precision medicine to develop more effective and individualized strategies for oral and systemic health.</a:t>
            </a:r>
            <a:endParaRPr lang="en-US" altLang="en-US" sz="1400"/>
          </a:p>
          <a:p>
            <a:pPr marL="285750" indent="-285750">
              <a:buFont typeface="Arial" panose="020B0704020202020204" pitchFamily="34" charset="0"/>
              <a:buChar char="•"/>
            </a:pPr>
            <a:endParaRPr lang="en-US" altLang="en-US" sz="1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313" name="组合 94"/>
          <p:cNvGrpSpPr/>
          <p:nvPr/>
        </p:nvGrpSpPr>
        <p:grpSpPr>
          <a:xfrm>
            <a:off x="-163512" y="-12700"/>
            <a:ext cx="12519025" cy="6883400"/>
            <a:chOff x="-99082" y="-98583"/>
            <a:chExt cx="12520517" cy="6883061"/>
          </a:xfrm>
        </p:grpSpPr>
        <p:grpSp>
          <p:nvGrpSpPr>
            <p:cNvPr id="13314"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3330"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348" name="文本框 96"/>
          <p:cNvSpPr txBox="1"/>
          <p:nvPr/>
        </p:nvSpPr>
        <p:spPr>
          <a:xfrm>
            <a:off x="398463" y="169863"/>
            <a:ext cx="4140200" cy="460375"/>
          </a:xfrm>
          <a:prstGeom prst="rect">
            <a:avLst/>
          </a:prstGeom>
          <a:noFill/>
          <a:ln w="9525">
            <a:noFill/>
          </a:ln>
        </p:spPr>
        <p:txBody>
          <a:bodyPr anchor="t">
            <a:spAutoFit/>
          </a:bodyPr>
          <a:p>
            <a:r>
              <a:rPr lang="en-US" altLang="zh-CN" sz="2400" b="1" dirty="0">
                <a:solidFill>
                  <a:schemeClr val="bg1"/>
                </a:solidFill>
                <a:latin typeface="Arial" panose="020B0704020202020204" pitchFamily="34" charset="0"/>
                <a:ea typeface="Arial" panose="020B0704020202020204" pitchFamily="34" charset="0"/>
              </a:rPr>
              <a:t>Figure #1</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353"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cxnSp>
        <p:nvCxnSpPr>
          <p:cNvPr id="10" name="直接连接符 9"/>
          <p:cNvCxnSpPr/>
          <p:nvPr/>
        </p:nvCxnSpPr>
        <p:spPr>
          <a:xfrm>
            <a:off x="914400" y="2114550"/>
            <a:ext cx="10363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组合 13"/>
          <p:cNvGrpSpPr/>
          <p:nvPr/>
        </p:nvGrpSpPr>
        <p:grpSpPr>
          <a:xfrm>
            <a:off x="914400" y="852488"/>
            <a:ext cx="10363200" cy="1152525"/>
            <a:chOff x="913693" y="815063"/>
            <a:chExt cx="10364615" cy="1152049"/>
          </a:xfrm>
        </p:grpSpPr>
        <p:sp>
          <p:nvSpPr>
            <p:cNvPr id="13" name="矩形 12"/>
            <p:cNvSpPr/>
            <p:nvPr/>
          </p:nvSpPr>
          <p:spPr>
            <a:xfrm>
              <a:off x="913693" y="815063"/>
              <a:ext cx="10364615" cy="1152049"/>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358" name="文本框 10"/>
            <p:cNvSpPr txBox="1"/>
            <p:nvPr/>
          </p:nvSpPr>
          <p:spPr>
            <a:xfrm>
              <a:off x="1042616" y="860764"/>
              <a:ext cx="9461522" cy="706463"/>
            </a:xfrm>
            <a:prstGeom prst="rect">
              <a:avLst/>
            </a:prstGeom>
            <a:noFill/>
            <a:ln w="9525">
              <a:noFill/>
            </a:ln>
          </p:spPr>
          <p:txBody>
            <a:bodyPr wrap="square" anchor="t">
              <a:spAutoFit/>
            </a:bodyPr>
            <a:p>
              <a:pPr>
                <a:buFont typeface="Arial" panose="020B0704020202020204" pitchFamily="34" charset="0"/>
                <a:buChar char="•"/>
              </a:pPr>
              <a:r>
                <a:rPr lang="en-US" altLang="zh-CN" sz="2000" b="1" dirty="0">
                  <a:solidFill>
                    <a:schemeClr val="bg1"/>
                  </a:solidFill>
                  <a:latin typeface="Arial" panose="020B0704020202020204" pitchFamily="34" charset="0"/>
                  <a:ea typeface="SimSun" pitchFamily="2" charset="-122"/>
                </a:rPr>
                <a:t>  </a:t>
              </a:r>
              <a:r>
                <a:rPr lang="en-US" altLang="en-US" sz="2000" b="1" dirty="0">
                  <a:solidFill>
                    <a:schemeClr val="bg1"/>
                  </a:solidFill>
                  <a:latin typeface="Arial" panose="020B0704020202020204" pitchFamily="34" charset="0"/>
                  <a:ea typeface="SimSun" pitchFamily="2" charset="-122"/>
                </a:rPr>
                <a:t>Figure 1: Inflammatory mechanisms linking periodontal diseases to cardiovascular diseases. </a:t>
              </a:r>
              <a:endParaRPr lang="zh-CN" altLang="en-US" sz="2000" b="1" dirty="0">
                <a:solidFill>
                  <a:schemeClr val="bg1"/>
                </a:solidFill>
                <a:latin typeface="Arial" panose="020B0704020202020204" pitchFamily="34" charset="0"/>
                <a:ea typeface="Arial" panose="020B0704020202020204" pitchFamily="34" charset="0"/>
              </a:endParaRPr>
            </a:p>
          </p:txBody>
        </p:sp>
      </p:grpSp>
      <p:pic>
        <p:nvPicPr>
          <p:cNvPr id="2" name="Picture 1" descr="IMG_256"/>
          <p:cNvPicPr>
            <a:picLocks noChangeAspect="1"/>
          </p:cNvPicPr>
          <p:nvPr/>
        </p:nvPicPr>
        <p:blipFill>
          <a:blip r:embed="rId1"/>
          <a:stretch>
            <a:fillRect/>
          </a:stretch>
        </p:blipFill>
        <p:spPr>
          <a:xfrm>
            <a:off x="914400" y="2442845"/>
            <a:ext cx="9460865" cy="3527425"/>
          </a:xfrm>
          <a:prstGeom prst="rect">
            <a:avLst/>
          </a:prstGeom>
          <a:noFill/>
          <a:ln w="9525">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p:tgtEl>
                                          <p:spTgt spid="5"/>
                                        </p:tgtEl>
                                        <p:attrNameLst>
                                          <p:attrName>ppt_y</p:attrName>
                                        </p:attrNameLst>
                                      </p:cBhvr>
                                      <p:tavLst>
                                        <p:tav tm="0">
                                          <p:val>
                                            <p:strVal val="#ppt_y+#ppt_h*1.125000"/>
                                          </p:val>
                                        </p:tav>
                                        <p:tav tm="100000">
                                          <p:val>
                                            <p:strVal val="#ppt_y"/>
                                          </p:val>
                                        </p:tav>
                                      </p:tavLst>
                                    </p:anim>
                                    <p:animEffect transition="in" filter="wipe(up)">
                                      <p:cBhvr>
                                        <p:cTn id="8" dur="750"/>
                                        <p:tgtEl>
                                          <p:spTgt spid="5"/>
                                        </p:tgtEl>
                                      </p:cBhvr>
                                    </p:animEffect>
                                  </p:childTnLst>
                                </p:cTn>
                              </p:par>
                            </p:childTnLst>
                          </p:cTn>
                        </p:par>
                        <p:par>
                          <p:cTn id="9" fill="hold">
                            <p:stCondLst>
                              <p:cond delay="1000"/>
                            </p:stCondLst>
                            <p:childTnLst>
                              <p:par>
                                <p:cTn id="10" presetID="16" presetClass="entr" presetSubtype="37"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out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338" name="组合 94"/>
          <p:cNvGrpSpPr/>
          <p:nvPr/>
        </p:nvGrpSpPr>
        <p:grpSpPr>
          <a:xfrm>
            <a:off x="-163512" y="-12700"/>
            <a:ext cx="12519025" cy="6883400"/>
            <a:chOff x="-99082" y="-98583"/>
            <a:chExt cx="12520517" cy="6883061"/>
          </a:xfrm>
        </p:grpSpPr>
        <p:grpSp>
          <p:nvGrpSpPr>
            <p:cNvPr id="14339"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4355"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372" name="文本框 96"/>
          <p:cNvSpPr txBox="1"/>
          <p:nvPr/>
        </p:nvSpPr>
        <p:spPr>
          <a:xfrm>
            <a:off x="398463" y="169863"/>
            <a:ext cx="4140200" cy="460375"/>
          </a:xfrm>
          <a:prstGeom prst="rect">
            <a:avLst/>
          </a:prstGeom>
          <a:noFill/>
          <a:ln w="9525">
            <a:noFill/>
          </a:ln>
        </p:spPr>
        <p:txBody>
          <a:bodyPr anchor="t">
            <a:spAutoFit/>
          </a:bodyPr>
          <a:p>
            <a:r>
              <a:rPr lang="en-US" altLang="zh-CN" sz="2400" dirty="0">
                <a:solidFill>
                  <a:schemeClr val="bg1"/>
                </a:solidFill>
                <a:latin typeface="Arial" panose="020B0704020202020204" pitchFamily="34" charset="0"/>
                <a:ea typeface="SimSun" pitchFamily="2" charset="-122"/>
              </a:rPr>
              <a:t>  DATA  </a:t>
            </a:r>
            <a:r>
              <a:rPr lang="en-US" altLang="zh-CN" sz="2400" b="1" dirty="0">
                <a:solidFill>
                  <a:schemeClr val="bg1"/>
                </a:solidFill>
                <a:latin typeface="Arial" panose="020B0704020202020204" pitchFamily="34" charset="0"/>
                <a:ea typeface="SimSun" pitchFamily="2" charset="-122"/>
              </a:rPr>
              <a:t>ANALYSIS</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377"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sp>
        <p:nvSpPr>
          <p:cNvPr id="11" name="文本框 10"/>
          <p:cNvSpPr txBox="1"/>
          <p:nvPr/>
        </p:nvSpPr>
        <p:spPr>
          <a:xfrm>
            <a:off x="395605" y="906780"/>
            <a:ext cx="9931400" cy="953135"/>
          </a:xfrm>
          <a:prstGeom prst="rect">
            <a:avLst/>
          </a:prstGeom>
          <a:noFill/>
          <a:ln w="9525">
            <a:noFill/>
          </a:ln>
        </p:spPr>
        <p:txBody>
          <a:bodyPr wrap="square" anchor="t">
            <a:spAutoFit/>
          </a:bodyPr>
          <a:p>
            <a:r>
              <a:rPr lang="en-US" altLang="en-US" sz="2800" b="1" dirty="0">
                <a:solidFill>
                  <a:schemeClr val="bg1"/>
                </a:solidFill>
                <a:latin typeface="Arial" panose="020B0704020202020204" pitchFamily="34" charset="0"/>
                <a:ea typeface="Arial" panose="020B0704020202020204" pitchFamily="34" charset="0"/>
              </a:rPr>
              <a:t>Figure 2. showcases a theoretical pathway mechanism for how inflammation modulates the systemic disease.</a:t>
            </a:r>
            <a:endParaRPr lang="zh-CN" altLang="en-US" sz="2800" b="1" dirty="0">
              <a:solidFill>
                <a:schemeClr val="bg1"/>
              </a:solidFill>
              <a:latin typeface="Arial" panose="020B0704020202020204" pitchFamily="34" charset="0"/>
              <a:ea typeface="Arial" panose="020B0704020202020204" pitchFamily="34" charset="0"/>
            </a:endParaRPr>
          </a:p>
        </p:txBody>
      </p:sp>
      <p:pic>
        <p:nvPicPr>
          <p:cNvPr id="3" name="Picture 3"/>
          <p:cNvPicPr>
            <a:picLocks noChangeAspect="1"/>
          </p:cNvPicPr>
          <p:nvPr/>
        </p:nvPicPr>
        <p:blipFill>
          <a:blip r:embed="rId1"/>
          <a:stretch>
            <a:fillRect/>
          </a:stretch>
        </p:blipFill>
        <p:spPr>
          <a:xfrm>
            <a:off x="1839595" y="2224405"/>
            <a:ext cx="6694805" cy="4032250"/>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1506" name="组合 7"/>
          <p:cNvGrpSpPr/>
          <p:nvPr/>
        </p:nvGrpSpPr>
        <p:grpSpPr>
          <a:xfrm>
            <a:off x="-279400" y="493713"/>
            <a:ext cx="3875088" cy="706755"/>
            <a:chOff x="-280026" y="512893"/>
            <a:chExt cx="3875089" cy="706616"/>
          </a:xfrm>
        </p:grpSpPr>
        <p:sp>
          <p:nvSpPr>
            <p:cNvPr id="21507" name="文本框 4"/>
            <p:cNvSpPr txBox="1"/>
            <p:nvPr/>
          </p:nvSpPr>
          <p:spPr>
            <a:xfrm>
              <a:off x="396012" y="512893"/>
              <a:ext cx="3199051" cy="706616"/>
            </a:xfrm>
            <a:prstGeom prst="rect">
              <a:avLst/>
            </a:prstGeom>
            <a:noFill/>
            <a:ln w="9525">
              <a:noFill/>
            </a:ln>
          </p:spPr>
          <p:txBody>
            <a:bodyPr anchor="t">
              <a:spAutoFit/>
            </a:bodyPr>
            <a:p>
              <a:pPr algn="ctr"/>
              <a:r>
                <a:rPr lang="en-US" altLang="zh-CN" sz="4000" b="1" dirty="0">
                  <a:solidFill>
                    <a:schemeClr val="bg1"/>
                  </a:solidFill>
                  <a:latin typeface="Arial" panose="020B0704020202020204" pitchFamily="34" charset="0"/>
                  <a:ea typeface="Arial" panose="020B0704020202020204" pitchFamily="34" charset="0"/>
                </a:rPr>
                <a:t>Conclusion</a:t>
              </a:r>
              <a:endParaRPr lang="en-US" altLang="zh-CN" sz="4000" b="1" dirty="0">
                <a:solidFill>
                  <a:schemeClr val="bg1"/>
                </a:solidFill>
                <a:latin typeface="Arial" panose="020B0704020202020204" pitchFamily="34" charset="0"/>
                <a:ea typeface="Arial" panose="020B0704020202020204" pitchFamily="34" charset="0"/>
              </a:endParaRPr>
            </a:p>
          </p:txBody>
        </p:sp>
        <p:sp>
          <p:nvSpPr>
            <p:cNvPr id="7" name="矩形 6"/>
            <p:cNvSpPr/>
            <p:nvPr/>
          </p:nvSpPr>
          <p:spPr>
            <a:xfrm rot="18912226">
              <a:off x="-280026" y="587490"/>
              <a:ext cx="560388" cy="558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2" name="Text Box 1"/>
          <p:cNvSpPr txBox="1"/>
          <p:nvPr/>
        </p:nvSpPr>
        <p:spPr>
          <a:xfrm>
            <a:off x="1352550" y="1915160"/>
            <a:ext cx="9792970" cy="3795395"/>
          </a:xfrm>
          <a:prstGeom prst="rect">
            <a:avLst/>
          </a:prstGeom>
          <a:noFill/>
        </p:spPr>
        <p:txBody>
          <a:bodyPr wrap="square" rtlCol="0">
            <a:noAutofit/>
          </a:bodyPr>
          <a:p>
            <a:pPr algn="ctr">
              <a:lnSpc>
                <a:spcPct val="110000"/>
              </a:lnSpc>
            </a:pPr>
            <a:r>
              <a:rPr lang="en-US" altLang="en-US"/>
              <a:t>Periodontal disease is a systemic threat. Its ability to facilitate the transmission of infection is the reason why oral health needs to be taken seriously. As research reveals the intricate mouth-body connections, it becomes clear that dental hygiene is critical to preventing a wide range of systemic diseases. It’s not just about preventing bad breath or having whiter teeth. It’s not a luxury. It is proving to be a necessity to prevent avoidable disruptions to our already complicated bodily functions.</a:t>
            </a:r>
            <a:endParaRPr lang="en-US"/>
          </a:p>
        </p:txBody>
      </p:sp>
    </p:spTree>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530" name="组合 94"/>
          <p:cNvGrpSpPr/>
          <p:nvPr/>
        </p:nvGrpSpPr>
        <p:grpSpPr>
          <a:xfrm>
            <a:off x="-163512" y="-12700"/>
            <a:ext cx="12519025" cy="6883400"/>
            <a:chOff x="-99082" y="-98583"/>
            <a:chExt cx="12520517" cy="6883061"/>
          </a:xfrm>
        </p:grpSpPr>
        <p:grpSp>
          <p:nvGrpSpPr>
            <p:cNvPr id="22531" name="组合 46"/>
            <p:cNvGrpSpPr/>
            <p:nvPr/>
          </p:nvGrpSpPr>
          <p:grpSpPr>
            <a:xfrm>
              <a:off x="9362806" y="3700215"/>
              <a:ext cx="3058629" cy="3084263"/>
              <a:chOff x="-89999" y="4039629"/>
              <a:chExt cx="2604848" cy="2626679"/>
            </a:xfrm>
          </p:grpSpPr>
          <p:sp>
            <p:nvSpPr>
              <p:cNvPr id="48" name="椭圆 47"/>
              <p:cNvSpPr/>
              <p:nvPr/>
            </p:nvSpPr>
            <p:spPr>
              <a:xfrm>
                <a:off x="562362" y="403954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1212740" y="403954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1864470"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椭圆 50"/>
              <p:cNvSpPr/>
              <p:nvPr/>
            </p:nvSpPr>
            <p:spPr>
              <a:xfrm>
                <a:off x="-89369"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2362" y="4697926"/>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740" y="4697926"/>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椭圆 53"/>
              <p:cNvSpPr/>
              <p:nvPr/>
            </p:nvSpPr>
            <p:spPr>
              <a:xfrm>
                <a:off x="1864470"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89369"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椭圆 56"/>
              <p:cNvSpPr/>
              <p:nvPr/>
            </p:nvSpPr>
            <p:spPr>
              <a:xfrm>
                <a:off x="562362" y="535630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椭圆 57"/>
              <p:cNvSpPr/>
              <p:nvPr/>
            </p:nvSpPr>
            <p:spPr>
              <a:xfrm>
                <a:off x="1212740" y="535630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a:off x="1864470" y="535630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 name="椭圆 60"/>
              <p:cNvSpPr/>
              <p:nvPr/>
            </p:nvSpPr>
            <p:spPr>
              <a:xfrm>
                <a:off x="-89369"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a:off x="562362" y="6014687"/>
                <a:ext cx="650378"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212740" y="6014687"/>
                <a:ext cx="651730"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4" name="椭圆 63"/>
              <p:cNvSpPr/>
              <p:nvPr/>
            </p:nvSpPr>
            <p:spPr>
              <a:xfrm>
                <a:off x="1864470"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2547" name="组合 70"/>
            <p:cNvGrpSpPr/>
            <p:nvPr/>
          </p:nvGrpSpPr>
          <p:grpSpPr>
            <a:xfrm flipV="1">
              <a:off x="-99082" y="-98583"/>
              <a:ext cx="3058630" cy="3084263"/>
              <a:chOff x="561213" y="4039629"/>
              <a:chExt cx="2604849" cy="2626679"/>
            </a:xfrm>
          </p:grpSpPr>
          <p:sp>
            <p:nvSpPr>
              <p:cNvPr id="72" name="椭圆 71"/>
              <p:cNvSpPr/>
              <p:nvPr/>
            </p:nvSpPr>
            <p:spPr>
              <a:xfrm>
                <a:off x="561213"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椭圆 72"/>
              <p:cNvSpPr/>
              <p:nvPr/>
            </p:nvSpPr>
            <p:spPr>
              <a:xfrm>
                <a:off x="1211592" y="403954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4" name="椭圆 73"/>
              <p:cNvSpPr/>
              <p:nvPr/>
            </p:nvSpPr>
            <p:spPr>
              <a:xfrm>
                <a:off x="1863322" y="403954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21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椭圆 76"/>
              <p:cNvSpPr/>
              <p:nvPr/>
            </p:nvSpPr>
            <p:spPr>
              <a:xfrm>
                <a:off x="1211592" y="469792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椭圆 77"/>
              <p:cNvSpPr/>
              <p:nvPr/>
            </p:nvSpPr>
            <p:spPr>
              <a:xfrm>
                <a:off x="1863322"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2515053" y="469792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1" name="椭圆 80"/>
              <p:cNvSpPr/>
              <p:nvPr/>
            </p:nvSpPr>
            <p:spPr>
              <a:xfrm>
                <a:off x="56121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 name="椭圆 81"/>
              <p:cNvSpPr/>
              <p:nvPr/>
            </p:nvSpPr>
            <p:spPr>
              <a:xfrm>
                <a:off x="1211592" y="5356306"/>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椭圆 82"/>
              <p:cNvSpPr/>
              <p:nvPr/>
            </p:nvSpPr>
            <p:spPr>
              <a:xfrm>
                <a:off x="1863322"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2515053" y="5356306"/>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56121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7" name="椭圆 86"/>
              <p:cNvSpPr/>
              <p:nvPr/>
            </p:nvSpPr>
            <p:spPr>
              <a:xfrm>
                <a:off x="1211592" y="6014687"/>
                <a:ext cx="651731"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8" name="椭圆 87"/>
              <p:cNvSpPr/>
              <p:nvPr/>
            </p:nvSpPr>
            <p:spPr>
              <a:xfrm>
                <a:off x="1863322"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9" name="椭圆 88"/>
              <p:cNvSpPr/>
              <p:nvPr/>
            </p:nvSpPr>
            <p:spPr>
              <a:xfrm>
                <a:off x="2515053" y="6014687"/>
                <a:ext cx="650379" cy="651621"/>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96" name="矩形 95"/>
          <p:cNvSpPr/>
          <p:nvPr/>
        </p:nvSpPr>
        <p:spPr>
          <a:xfrm rot="18912226">
            <a:off x="-252412" y="193675"/>
            <a:ext cx="504825" cy="50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564" name="文本框 96"/>
          <p:cNvSpPr txBox="1"/>
          <p:nvPr/>
        </p:nvSpPr>
        <p:spPr>
          <a:xfrm>
            <a:off x="398463" y="169863"/>
            <a:ext cx="4497387" cy="460375"/>
          </a:xfrm>
          <a:prstGeom prst="rect">
            <a:avLst/>
          </a:prstGeom>
          <a:noFill/>
          <a:ln w="9525">
            <a:noFill/>
          </a:ln>
        </p:spPr>
        <p:txBody>
          <a:bodyPr anchor="t">
            <a:spAutoFit/>
          </a:bodyPr>
          <a:p>
            <a:r>
              <a:rPr lang="en-US" altLang="zh-CN" sz="2400" b="1" dirty="0">
                <a:solidFill>
                  <a:schemeClr val="bg1"/>
                </a:solidFill>
                <a:latin typeface="Arial" panose="020B0704020202020204" pitchFamily="34" charset="0"/>
                <a:ea typeface="Arial" panose="020B0704020202020204" pitchFamily="34" charset="0"/>
              </a:rPr>
              <a:t>Key References</a:t>
            </a:r>
            <a:endParaRPr lang="en-US" altLang="zh-CN" sz="2400" b="1" dirty="0">
              <a:solidFill>
                <a:schemeClr val="bg1"/>
              </a:solidFill>
              <a:latin typeface="Arial" panose="020B0704020202020204" pitchFamily="34" charset="0"/>
              <a:ea typeface="Arial" panose="020B0704020202020204" pitchFamily="34" charset="0"/>
            </a:endParaRPr>
          </a:p>
        </p:txBody>
      </p:sp>
      <p:cxnSp>
        <p:nvCxnSpPr>
          <p:cNvPr id="99" name="直接连接符 98"/>
          <p:cNvCxnSpPr/>
          <p:nvPr/>
        </p:nvCxnSpPr>
        <p:spPr>
          <a:xfrm>
            <a:off x="296863" y="646113"/>
            <a:ext cx="1177131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30175" y="6619875"/>
            <a:ext cx="1193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11999913" y="6654800"/>
            <a:ext cx="68263" cy="13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569" name="文本框 107"/>
          <p:cNvSpPr txBox="1"/>
          <p:nvPr/>
        </p:nvSpPr>
        <p:spPr>
          <a:xfrm>
            <a:off x="11684000" y="6608763"/>
            <a:ext cx="336550" cy="230187"/>
          </a:xfrm>
          <a:prstGeom prst="rect">
            <a:avLst/>
          </a:prstGeom>
          <a:noFill/>
          <a:ln w="9525">
            <a:noFill/>
          </a:ln>
        </p:spPr>
        <p:txBody>
          <a:bodyPr anchor="t">
            <a:spAutoFit/>
          </a:bodyPr>
          <a:p>
            <a:pPr algn="r"/>
            <a:r>
              <a:rPr lang="en-US" altLang="zh-CN" sz="900" dirty="0">
                <a:solidFill>
                  <a:schemeClr val="bg1"/>
                </a:solidFill>
                <a:latin typeface="Arial" panose="020B0704020202020204" pitchFamily="34" charset="0"/>
                <a:ea typeface="SimSun" pitchFamily="2" charset="-122"/>
              </a:rPr>
              <a:t>03</a:t>
            </a:r>
            <a:endParaRPr lang="zh-CN" altLang="en-US" sz="900" dirty="0">
              <a:solidFill>
                <a:schemeClr val="bg1"/>
              </a:solidFill>
              <a:latin typeface="Arial" panose="020B0704020202020204" pitchFamily="34" charset="0"/>
              <a:ea typeface="Arial" panose="020B0704020202020204" pitchFamily="34" charset="0"/>
            </a:endParaRPr>
          </a:p>
        </p:txBody>
      </p:sp>
      <p:cxnSp>
        <p:nvCxnSpPr>
          <p:cNvPr id="69" name="直接连接符 68"/>
          <p:cNvCxnSpPr/>
          <p:nvPr/>
        </p:nvCxnSpPr>
        <p:spPr>
          <a:xfrm>
            <a:off x="6372225" y="1376363"/>
            <a:ext cx="0" cy="4529138"/>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585" name="矩形 79"/>
          <p:cNvSpPr/>
          <p:nvPr/>
        </p:nvSpPr>
        <p:spPr>
          <a:xfrm>
            <a:off x="7244080" y="1354455"/>
            <a:ext cx="4708525" cy="275590"/>
          </a:xfrm>
          <a:prstGeom prst="rect">
            <a:avLst/>
          </a:prstGeom>
          <a:noFill/>
          <a:ln w="9525">
            <a:noFill/>
          </a:ln>
        </p:spPr>
        <p:txBody>
          <a:bodyPr anchor="t">
            <a:spAutoFit/>
          </a:bodyPr>
          <a:p>
            <a:endParaRPr lang="en-US" altLang="zh-CN" sz="1200" dirty="0">
              <a:solidFill>
                <a:schemeClr val="bg1"/>
              </a:solidFill>
              <a:latin typeface="Arial" panose="020B0704020202020204" pitchFamily="34" charset="0"/>
              <a:ea typeface="Microsoft YaHei" charset="-122"/>
            </a:endParaRPr>
          </a:p>
        </p:txBody>
      </p:sp>
      <p:sp>
        <p:nvSpPr>
          <p:cNvPr id="22590" name="矩形 92"/>
          <p:cNvSpPr/>
          <p:nvPr/>
        </p:nvSpPr>
        <p:spPr>
          <a:xfrm>
            <a:off x="7244080" y="2289175"/>
            <a:ext cx="4708525" cy="275590"/>
          </a:xfrm>
          <a:prstGeom prst="rect">
            <a:avLst/>
          </a:prstGeom>
          <a:noFill/>
          <a:ln w="9525">
            <a:noFill/>
          </a:ln>
        </p:spPr>
        <p:txBody>
          <a:bodyPr anchor="t">
            <a:spAutoFit/>
          </a:bodyPr>
          <a:p>
            <a:endParaRPr lang="en-US" altLang="zh-CN" sz="1200" dirty="0">
              <a:solidFill>
                <a:schemeClr val="bg1"/>
              </a:solidFill>
              <a:latin typeface="Arial" panose="020B0704020202020204" pitchFamily="34" charset="0"/>
              <a:ea typeface="Microsoft YaHei" charset="-122"/>
            </a:endParaRPr>
          </a:p>
        </p:txBody>
      </p:sp>
      <p:sp>
        <p:nvSpPr>
          <p:cNvPr id="22595" name="矩形 101"/>
          <p:cNvSpPr/>
          <p:nvPr/>
        </p:nvSpPr>
        <p:spPr>
          <a:xfrm>
            <a:off x="7244080" y="3224530"/>
            <a:ext cx="4708525" cy="275590"/>
          </a:xfrm>
          <a:prstGeom prst="rect">
            <a:avLst/>
          </a:prstGeom>
          <a:noFill/>
          <a:ln w="9525">
            <a:noFill/>
          </a:ln>
        </p:spPr>
        <p:txBody>
          <a:bodyPr anchor="t">
            <a:spAutoFit/>
          </a:bodyPr>
          <a:p>
            <a:endParaRPr lang="en-US" altLang="zh-CN" sz="1200" dirty="0">
              <a:solidFill>
                <a:schemeClr val="bg1"/>
              </a:solidFill>
              <a:latin typeface="Arial" panose="020B0704020202020204" pitchFamily="34" charset="0"/>
              <a:ea typeface="Microsoft YaHei" charset="-122"/>
            </a:endParaRPr>
          </a:p>
        </p:txBody>
      </p:sp>
      <p:grpSp>
        <p:nvGrpSpPr>
          <p:cNvPr id="13" name="组合 105"/>
          <p:cNvGrpSpPr/>
          <p:nvPr/>
        </p:nvGrpSpPr>
        <p:grpSpPr>
          <a:xfrm>
            <a:off x="876300" y="1169670"/>
            <a:ext cx="4968240" cy="3828415"/>
            <a:chOff x="521561" y="2320311"/>
            <a:chExt cx="3906508" cy="2676465"/>
          </a:xfrm>
          <a:solidFill>
            <a:schemeClr val="bg1"/>
          </a:solidFill>
        </p:grpSpPr>
        <p:sp>
          <p:nvSpPr>
            <p:cNvPr id="109" name="Freeform 5"/>
            <p:cNvSpPr>
              <a:spLocks noEditPoints="1"/>
            </p:cNvSpPr>
            <p:nvPr/>
          </p:nvSpPr>
          <p:spPr bwMode="auto">
            <a:xfrm>
              <a:off x="521561" y="2320311"/>
              <a:ext cx="3906508" cy="2676465"/>
            </a:xfrm>
            <a:custGeom>
              <a:avLst/>
              <a:gdLst>
                <a:gd name="T0" fmla="*/ 185 w 200"/>
                <a:gd name="T1" fmla="*/ 108 h 136"/>
                <a:gd name="T2" fmla="*/ 185 w 200"/>
                <a:gd name="T3" fmla="*/ 12 h 136"/>
                <a:gd name="T4" fmla="*/ 170 w 200"/>
                <a:gd name="T5" fmla="*/ 1 h 136"/>
                <a:gd name="T6" fmla="*/ 31 w 200"/>
                <a:gd name="T7" fmla="*/ 0 h 136"/>
                <a:gd name="T8" fmla="*/ 17 w 200"/>
                <a:gd name="T9" fmla="*/ 13 h 136"/>
                <a:gd name="T10" fmla="*/ 17 w 200"/>
                <a:gd name="T11" fmla="*/ 108 h 136"/>
                <a:gd name="T12" fmla="*/ 1 w 200"/>
                <a:gd name="T13" fmla="*/ 108 h 136"/>
                <a:gd name="T14" fmla="*/ 1 w 200"/>
                <a:gd name="T15" fmla="*/ 121 h 136"/>
                <a:gd name="T16" fmla="*/ 12 w 200"/>
                <a:gd name="T17" fmla="*/ 136 h 136"/>
                <a:gd name="T18" fmla="*/ 188 w 200"/>
                <a:gd name="T19" fmla="*/ 136 h 136"/>
                <a:gd name="T20" fmla="*/ 200 w 200"/>
                <a:gd name="T21" fmla="*/ 121 h 136"/>
                <a:gd name="T22" fmla="*/ 200 w 200"/>
                <a:gd name="T23" fmla="*/ 108 h 136"/>
                <a:gd name="T24" fmla="*/ 185 w 200"/>
                <a:gd name="T25" fmla="*/ 108 h 136"/>
                <a:gd name="T26" fmla="*/ 125 w 200"/>
                <a:gd name="T27" fmla="*/ 127 h 136"/>
                <a:gd name="T28" fmla="*/ 82 w 200"/>
                <a:gd name="T29" fmla="*/ 127 h 136"/>
                <a:gd name="T30" fmla="*/ 76 w 200"/>
                <a:gd name="T31" fmla="*/ 124 h 136"/>
                <a:gd name="T32" fmla="*/ 82 w 200"/>
                <a:gd name="T33" fmla="*/ 120 h 136"/>
                <a:gd name="T34" fmla="*/ 125 w 200"/>
                <a:gd name="T35" fmla="*/ 120 h 136"/>
                <a:gd name="T36" fmla="*/ 132 w 200"/>
                <a:gd name="T37" fmla="*/ 124 h 136"/>
                <a:gd name="T38" fmla="*/ 125 w 200"/>
                <a:gd name="T39" fmla="*/ 127 h 136"/>
                <a:gd name="T40" fmla="*/ 169 w 200"/>
                <a:gd name="T41" fmla="*/ 104 h 136"/>
                <a:gd name="T42" fmla="*/ 32 w 200"/>
                <a:gd name="T43" fmla="*/ 104 h 136"/>
                <a:gd name="T44" fmla="*/ 32 w 200"/>
                <a:gd name="T45" fmla="*/ 13 h 136"/>
                <a:gd name="T46" fmla="*/ 169 w 200"/>
                <a:gd name="T47" fmla="*/ 13 h 136"/>
                <a:gd name="T48" fmla="*/ 169 w 200"/>
                <a:gd name="T49" fmla="*/ 104 h 136"/>
                <a:gd name="T50" fmla="*/ 185 w 200"/>
                <a:gd name="T51" fmla="*/ 127 h 136"/>
                <a:gd name="T52" fmla="*/ 172 w 200"/>
                <a:gd name="T53" fmla="*/ 127 h 136"/>
                <a:gd name="T54" fmla="*/ 169 w 200"/>
                <a:gd name="T55" fmla="*/ 124 h 136"/>
                <a:gd name="T56" fmla="*/ 172 w 200"/>
                <a:gd name="T57" fmla="*/ 121 h 136"/>
                <a:gd name="T58" fmla="*/ 185 w 200"/>
                <a:gd name="T59" fmla="*/ 121 h 136"/>
                <a:gd name="T60" fmla="*/ 188 w 200"/>
                <a:gd name="T61" fmla="*/ 124 h 136"/>
                <a:gd name="T62" fmla="*/ 185 w 200"/>
                <a:gd name="T63" fmla="*/ 1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36">
                  <a:moveTo>
                    <a:pt x="185" y="108"/>
                  </a:moveTo>
                  <a:cubicBezTo>
                    <a:pt x="185" y="12"/>
                    <a:pt x="185" y="12"/>
                    <a:pt x="185" y="12"/>
                  </a:cubicBezTo>
                  <a:cubicBezTo>
                    <a:pt x="185" y="12"/>
                    <a:pt x="181" y="1"/>
                    <a:pt x="170" y="1"/>
                  </a:cubicBezTo>
                  <a:cubicBezTo>
                    <a:pt x="31" y="0"/>
                    <a:pt x="31" y="0"/>
                    <a:pt x="31" y="0"/>
                  </a:cubicBezTo>
                  <a:cubicBezTo>
                    <a:pt x="31" y="0"/>
                    <a:pt x="17" y="0"/>
                    <a:pt x="17" y="13"/>
                  </a:cubicBezTo>
                  <a:cubicBezTo>
                    <a:pt x="17" y="108"/>
                    <a:pt x="17" y="108"/>
                    <a:pt x="17" y="108"/>
                  </a:cubicBezTo>
                  <a:cubicBezTo>
                    <a:pt x="1" y="108"/>
                    <a:pt x="1" y="108"/>
                    <a:pt x="1" y="108"/>
                  </a:cubicBezTo>
                  <a:cubicBezTo>
                    <a:pt x="1" y="121"/>
                    <a:pt x="1" y="121"/>
                    <a:pt x="1" y="121"/>
                  </a:cubicBezTo>
                  <a:cubicBezTo>
                    <a:pt x="1" y="121"/>
                    <a:pt x="0" y="136"/>
                    <a:pt x="12" y="136"/>
                  </a:cubicBezTo>
                  <a:cubicBezTo>
                    <a:pt x="188" y="136"/>
                    <a:pt x="188" y="136"/>
                    <a:pt x="188" y="136"/>
                  </a:cubicBezTo>
                  <a:cubicBezTo>
                    <a:pt x="200" y="136"/>
                    <a:pt x="200" y="121"/>
                    <a:pt x="200" y="121"/>
                  </a:cubicBezTo>
                  <a:cubicBezTo>
                    <a:pt x="200" y="108"/>
                    <a:pt x="200" y="108"/>
                    <a:pt x="200" y="108"/>
                  </a:cubicBezTo>
                  <a:lnTo>
                    <a:pt x="185" y="108"/>
                  </a:lnTo>
                  <a:close/>
                  <a:moveTo>
                    <a:pt x="125" y="127"/>
                  </a:moveTo>
                  <a:cubicBezTo>
                    <a:pt x="82" y="127"/>
                    <a:pt x="82" y="127"/>
                    <a:pt x="82" y="127"/>
                  </a:cubicBezTo>
                  <a:cubicBezTo>
                    <a:pt x="78" y="127"/>
                    <a:pt x="76" y="126"/>
                    <a:pt x="76" y="124"/>
                  </a:cubicBezTo>
                  <a:cubicBezTo>
                    <a:pt x="76" y="122"/>
                    <a:pt x="78" y="120"/>
                    <a:pt x="82" y="120"/>
                  </a:cubicBezTo>
                  <a:cubicBezTo>
                    <a:pt x="125" y="120"/>
                    <a:pt x="125" y="120"/>
                    <a:pt x="125" y="120"/>
                  </a:cubicBezTo>
                  <a:cubicBezTo>
                    <a:pt x="129" y="120"/>
                    <a:pt x="132" y="122"/>
                    <a:pt x="132" y="124"/>
                  </a:cubicBezTo>
                  <a:cubicBezTo>
                    <a:pt x="132" y="126"/>
                    <a:pt x="129" y="127"/>
                    <a:pt x="125" y="127"/>
                  </a:cubicBezTo>
                  <a:close/>
                  <a:moveTo>
                    <a:pt x="169" y="104"/>
                  </a:moveTo>
                  <a:cubicBezTo>
                    <a:pt x="32" y="104"/>
                    <a:pt x="32" y="104"/>
                    <a:pt x="32" y="104"/>
                  </a:cubicBezTo>
                  <a:cubicBezTo>
                    <a:pt x="32" y="13"/>
                    <a:pt x="32" y="13"/>
                    <a:pt x="32" y="13"/>
                  </a:cubicBezTo>
                  <a:cubicBezTo>
                    <a:pt x="169" y="13"/>
                    <a:pt x="169" y="13"/>
                    <a:pt x="169" y="13"/>
                  </a:cubicBezTo>
                  <a:lnTo>
                    <a:pt x="169" y="104"/>
                  </a:lnTo>
                  <a:close/>
                  <a:moveTo>
                    <a:pt x="185" y="127"/>
                  </a:moveTo>
                  <a:cubicBezTo>
                    <a:pt x="172" y="127"/>
                    <a:pt x="172" y="127"/>
                    <a:pt x="172" y="127"/>
                  </a:cubicBezTo>
                  <a:cubicBezTo>
                    <a:pt x="171" y="127"/>
                    <a:pt x="169" y="126"/>
                    <a:pt x="169" y="124"/>
                  </a:cubicBezTo>
                  <a:cubicBezTo>
                    <a:pt x="169" y="122"/>
                    <a:pt x="171" y="121"/>
                    <a:pt x="172" y="121"/>
                  </a:cubicBezTo>
                  <a:cubicBezTo>
                    <a:pt x="185" y="121"/>
                    <a:pt x="185" y="121"/>
                    <a:pt x="185" y="121"/>
                  </a:cubicBezTo>
                  <a:cubicBezTo>
                    <a:pt x="186" y="121"/>
                    <a:pt x="188" y="122"/>
                    <a:pt x="188" y="124"/>
                  </a:cubicBezTo>
                  <a:cubicBezTo>
                    <a:pt x="188" y="126"/>
                    <a:pt x="186" y="127"/>
                    <a:pt x="185" y="127"/>
                  </a:cubicBezTo>
                  <a:close/>
                </a:path>
              </a:pathLst>
            </a:custGeom>
            <a:grp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0" name="Freeform 263"/>
            <p:cNvSpPr>
              <a:spLocks noEditPoints="1"/>
            </p:cNvSpPr>
            <p:nvPr/>
          </p:nvSpPr>
          <p:spPr bwMode="auto">
            <a:xfrm>
              <a:off x="2085878" y="2939050"/>
              <a:ext cx="777875" cy="1119600"/>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grp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2" name="Text Box 1"/>
          <p:cNvSpPr txBox="1"/>
          <p:nvPr/>
        </p:nvSpPr>
        <p:spPr>
          <a:xfrm>
            <a:off x="6483350" y="752475"/>
            <a:ext cx="5314315" cy="6092825"/>
          </a:xfrm>
          <a:prstGeom prst="rect">
            <a:avLst/>
          </a:prstGeom>
          <a:noFill/>
        </p:spPr>
        <p:txBody>
          <a:bodyPr wrap="square" rtlCol="0">
            <a:spAutoFit/>
          </a:bodyPr>
          <a:p>
            <a:r>
              <a:rPr lang="en-US" altLang="en-US" sz="1000"/>
              <a:t>1.Wang, P.-L. (2010a). Roles of oral bacteria in cardiovascular diseases — from molecular mechanisms to clinical cases: Treatment of periodontal disease regarded as biofilm infection: Systemic Administration of Azithromycin. Journal of Pharmacological Sciences 113, 126–133. </a:t>
            </a:r>
            <a:endParaRPr lang="en-US" altLang="en-US" sz="1000"/>
          </a:p>
          <a:p>
            <a:r>
              <a:rPr lang="en-US" altLang="en-US" sz="1000"/>
              <a:t>2.Hajishengallis, G. (2014). Periodontitis: From microbial immune subversion to systemic inflammation. Nature Reviews Immunology 15, 30–44. </a:t>
            </a:r>
            <a:endParaRPr lang="en-US" altLang="en-US" sz="1000"/>
          </a:p>
          <a:p>
            <a:r>
              <a:rPr lang="en-US" altLang="en-US" sz="1000"/>
              <a:t>3.Panagakos, F., and Scannapieco, F. (2011). Periodontal inflammation: From gingivitis to systemic disease? Gingival Diseases - Their Aetiology, Prevention and Treatment. </a:t>
            </a:r>
            <a:endParaRPr lang="en-US" altLang="en-US" sz="1000"/>
          </a:p>
          <a:p>
            <a:r>
              <a:rPr lang="en-US" altLang="en-US" sz="1000"/>
              <a:t>4.Fiorillo, L., Cervino, G., Herford, A.S., Lauritano, F., D’Amico, C., Lo Giudice, R., Laino, L., Troiano, G., Crimi, S., and Cicciù, M. (2018). Interferon crevicular fluid profile and correlation with periodontal disease and wound healing: A systemic review of recent data. International Journal of Molecular Sciences 19, 1908. </a:t>
            </a:r>
            <a:endParaRPr lang="en-US" altLang="en-US" sz="1000"/>
          </a:p>
          <a:p>
            <a:r>
              <a:rPr lang="en-US" altLang="en-US" sz="1000"/>
              <a:t>5.Fento</a:t>
            </a:r>
            <a:r>
              <a:rPr lang="" altLang="en-US" sz="1000"/>
              <a:t>ğ</a:t>
            </a:r>
            <a:r>
              <a:rPr lang="en-US" altLang="en-US" sz="1000"/>
              <a:t>lu, Ö., Köro</a:t>
            </a:r>
            <a:r>
              <a:rPr lang="" altLang="en-US" sz="1000"/>
              <a:t>ğ</a:t>
            </a:r>
            <a:r>
              <a:rPr lang="en-US" altLang="en-US" sz="1000"/>
              <a:t>lu, B.K., Hi</a:t>
            </a:r>
            <a:r>
              <a:rPr lang="" altLang="en-US" sz="1000"/>
              <a:t>ç</a:t>
            </a:r>
            <a:r>
              <a:rPr lang="en-US" altLang="en-US" sz="1000"/>
              <a:t>y</a:t>
            </a:r>
            <a:r>
              <a:rPr lang="" altLang="en-US" sz="1000"/>
              <a:t>ı</a:t>
            </a:r>
            <a:r>
              <a:rPr lang="en-US" altLang="en-US" sz="1000"/>
              <a:t>lmaz, H., Sert, T., Özdem, M., Süt</a:t>
            </a:r>
            <a:r>
              <a:rPr lang="" altLang="en-US" sz="1000"/>
              <a:t>ç</a:t>
            </a:r>
            <a:r>
              <a:rPr lang="en-US" altLang="en-US" sz="1000"/>
              <a:t>ü, R., Tamer, M.N., Orhan, H., Ay, Z.Y., Öztürk Tongu</a:t>
            </a:r>
            <a:r>
              <a:rPr lang="" altLang="en-US" sz="1000"/>
              <a:t>ç</a:t>
            </a:r>
            <a:r>
              <a:rPr lang="en-US" altLang="en-US" sz="1000"/>
              <a:t>, M., et al. (2010). Pro-inflammatory cytokine levels in association between periodontal disease and hyperlipidaemia. Journal of Clinical Periodontology 38, 8–16. </a:t>
            </a:r>
            <a:endParaRPr lang="en-US" altLang="en-US" sz="1000"/>
          </a:p>
          <a:p>
            <a:r>
              <a:rPr lang="en-US" altLang="en-US" sz="1000"/>
              <a:t>6.Breivik, T.J., Gjermo, P., Gundersen, Y., Opstad, P.K., Murison, R., Hugoson, A., von Hörsten, S., and Fristad, I. (2024). Microbiota‐immune‐brain interactions: A new vision in the understanding of periodontal health and disease. Periodontology 2000 96, 20–41. </a:t>
            </a:r>
            <a:endParaRPr lang="en-US" altLang="en-US" sz="1000"/>
          </a:p>
          <a:p>
            <a:r>
              <a:rPr lang="en-US" altLang="en-US" sz="1000"/>
              <a:t>7.Kranz, A., Feierabend, N., Sliwka, D., Wiesegart, A., Abele, H., and Graf, J. (2022). Assessment of the association of periodontal diseases in pregnant women and the efficacy of periodontal treatment in the context of premature births and pregnancy complications – a narrative review. Geburtshilfe Und Frauenheilkunde 82, 831–841. </a:t>
            </a:r>
            <a:endParaRPr lang="en-US" altLang="en-US" sz="1000"/>
          </a:p>
          <a:p>
            <a:r>
              <a:rPr lang="en-US" altLang="en-US" sz="1000"/>
              <a:t>8.Cho, Y.-D., Kim, W.-J., Ryoo, H.-M., Kim, H.-G., Kim, K.-H., Ku, Y., and Seol, Y.-J. (2021b). Current advances of epigenetics in periodontology from Encode Project: A Review and Future Perspectives. Clinical Epigenetics 13.</a:t>
            </a:r>
            <a:endParaRPr lang="en-US" altLang="en-US" sz="1000"/>
          </a:p>
          <a:p>
            <a:r>
              <a:rPr lang="en-US" altLang="en-US" sz="1000"/>
              <a:t>9.Song, W., Bo, X., Dou, H., Fan, Q., and Wang, H. (2024). Association between periodontal disease and coronary heart disease: A Bibliometric analysis. Heliyon 10. </a:t>
            </a:r>
            <a:endParaRPr lang="en-US" altLang="en-US" sz="1000"/>
          </a:p>
          <a:p>
            <a:r>
              <a:rPr lang="en-US" altLang="en-US" sz="1000"/>
              <a:t>10.Makkar, H., and Sriram, G. (2025). Advances in modeling periodontal host–microbe interactions: Insights from organotypic and organ-on-chip systems. Lab on a Chip 25, 1342–1371. </a:t>
            </a:r>
            <a:endParaRPr lang="en-US" altLang="en-US" sz="1000"/>
          </a:p>
          <a:p>
            <a:r>
              <a:rPr lang="en-US" altLang="en-US" sz="1000"/>
              <a:t>11.Preda, V. G., &amp; S</a:t>
            </a:r>
            <a:r>
              <a:rPr lang="" altLang="en-US" sz="1000"/>
              <a:t>ă</a:t>
            </a:r>
            <a:r>
              <a:rPr lang="en-US" altLang="en-US" sz="1000"/>
              <a:t>ndulescu, O. (2019). Communication is the key: biofilms, quorum sensing, formation and prevention.</a:t>
            </a:r>
            <a:r>
              <a:rPr lang="" altLang="en-US" sz="1000"/>
              <a:t> </a:t>
            </a:r>
            <a:r>
              <a:rPr lang="en-US" altLang="en-US" sz="1000"/>
              <a:t>Discoveries (Craiova, Romania),</a:t>
            </a:r>
            <a:r>
              <a:rPr lang="" altLang="en-US" sz="1000"/>
              <a:t> </a:t>
            </a:r>
            <a:r>
              <a:rPr lang="en-US" altLang="en-US" sz="1000"/>
              <a:t>7(3), e100.</a:t>
            </a:r>
            <a:endParaRPr lang="en-US" altLang="en-US" sz="1000"/>
          </a:p>
          <a:p>
            <a:r>
              <a:rPr lang="en-US" altLang="en-US" sz="1000"/>
              <a:t>12.Schenkein, H. A., &amp; Loos, B. G. (2013). Inflammatory mechanisms linking periodontal diseases to cardiovascular diseases.</a:t>
            </a:r>
            <a:r>
              <a:rPr lang="" altLang="en-US" sz="1000"/>
              <a:t> </a:t>
            </a:r>
            <a:r>
              <a:rPr lang="en-US" altLang="en-US" sz="1000"/>
              <a:t>Journal of clinical periodontology,</a:t>
            </a:r>
            <a:r>
              <a:rPr lang="" altLang="en-US" sz="1000"/>
              <a:t> </a:t>
            </a:r>
            <a:r>
              <a:rPr lang="en-US" altLang="en-US" sz="1000"/>
              <a:t>40 Suppl 14(0 14), S51–S69. https://doi.org/10.1111/jcpe.12060</a:t>
            </a:r>
            <a:endParaRPr lang="en-US" altLang="en-US" sz="1000"/>
          </a:p>
          <a:p>
            <a:endParaRPr lang="en-US" altLang="en-US" sz="1000"/>
          </a:p>
          <a:p>
            <a:endParaRPr lang="en-US" altLang="en-US" sz="1000"/>
          </a:p>
          <a:p>
            <a:endParaRPr lang="en-US" sz="10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up)">
                                      <p:cBhvr>
                                        <p:cTn id="7" dur="500"/>
                                        <p:tgtEl>
                                          <p:spTgt spid="69"/>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000000"/>
                                          </p:val>
                                        </p:tav>
                                        <p:tav tm="100000">
                                          <p:val>
                                            <p:strVal val="#ppt_w"/>
                                          </p:val>
                                        </p:tav>
                                      </p:tavLst>
                                    </p:anim>
                                    <p:anim calcmode="lin" valueType="num">
                                      <p:cBhvr>
                                        <p:cTn id="12" dur="500" fill="hold"/>
                                        <p:tgtEl>
                                          <p:spTgt spid="13"/>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40"/>
          <p:cNvGrpSpPr/>
          <p:nvPr/>
        </p:nvGrpSpPr>
        <p:grpSpPr>
          <a:xfrm rot="-5400000">
            <a:off x="9531350" y="-642937"/>
            <a:ext cx="3822700" cy="3857625"/>
            <a:chOff x="-89999" y="4039629"/>
            <a:chExt cx="3256061" cy="3285168"/>
          </a:xfrm>
        </p:grpSpPr>
        <p:sp>
          <p:nvSpPr>
            <p:cNvPr id="242" name="椭圆 241"/>
            <p:cNvSpPr/>
            <p:nvPr/>
          </p:nvSpPr>
          <p:spPr>
            <a:xfrm>
              <a:off x="565810" y="4039629"/>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3" name="椭圆 242"/>
            <p:cNvSpPr/>
            <p:nvPr/>
          </p:nvSpPr>
          <p:spPr>
            <a:xfrm>
              <a:off x="1216211" y="404368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4" name="椭圆 243"/>
            <p:cNvSpPr/>
            <p:nvPr/>
          </p:nvSpPr>
          <p:spPr>
            <a:xfrm>
              <a:off x="1867964" y="4039629"/>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5" name="椭圆 244"/>
            <p:cNvSpPr/>
            <p:nvPr/>
          </p:nvSpPr>
          <p:spPr>
            <a:xfrm>
              <a:off x="-8999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6" name="椭圆 245"/>
            <p:cNvSpPr/>
            <p:nvPr/>
          </p:nvSpPr>
          <p:spPr>
            <a:xfrm>
              <a:off x="565810" y="4698014"/>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7" name="椭圆 246"/>
            <p:cNvSpPr/>
            <p:nvPr/>
          </p:nvSpPr>
          <p:spPr>
            <a:xfrm>
              <a:off x="1212154"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8" name="椭圆 247"/>
            <p:cNvSpPr/>
            <p:nvPr/>
          </p:nvSpPr>
          <p:spPr>
            <a:xfrm>
              <a:off x="1867964" y="4698014"/>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9" name="椭圆 248"/>
            <p:cNvSpPr/>
            <p:nvPr/>
          </p:nvSpPr>
          <p:spPr>
            <a:xfrm>
              <a:off x="251430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0" name="椭圆 249"/>
            <p:cNvSpPr/>
            <p:nvPr/>
          </p:nvSpPr>
          <p:spPr>
            <a:xfrm>
              <a:off x="-8999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1" name="椭圆 250"/>
            <p:cNvSpPr/>
            <p:nvPr/>
          </p:nvSpPr>
          <p:spPr>
            <a:xfrm>
              <a:off x="565810" y="5356400"/>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2" name="椭圆 251"/>
            <p:cNvSpPr/>
            <p:nvPr/>
          </p:nvSpPr>
          <p:spPr>
            <a:xfrm>
              <a:off x="1212154"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3" name="椭圆 252"/>
            <p:cNvSpPr/>
            <p:nvPr/>
          </p:nvSpPr>
          <p:spPr>
            <a:xfrm>
              <a:off x="1867964" y="5356400"/>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4" name="椭圆 253"/>
            <p:cNvSpPr/>
            <p:nvPr/>
          </p:nvSpPr>
          <p:spPr>
            <a:xfrm>
              <a:off x="251430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5" name="椭圆 254"/>
            <p:cNvSpPr/>
            <p:nvPr/>
          </p:nvSpPr>
          <p:spPr>
            <a:xfrm>
              <a:off x="-8999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6" name="椭圆 255"/>
            <p:cNvSpPr/>
            <p:nvPr/>
          </p:nvSpPr>
          <p:spPr>
            <a:xfrm>
              <a:off x="565810" y="6014785"/>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7" name="椭圆 256"/>
            <p:cNvSpPr/>
            <p:nvPr/>
          </p:nvSpPr>
          <p:spPr>
            <a:xfrm>
              <a:off x="1212154"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8" name="椭圆 257"/>
            <p:cNvSpPr/>
            <p:nvPr/>
          </p:nvSpPr>
          <p:spPr>
            <a:xfrm>
              <a:off x="1867964" y="6014785"/>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9" name="椭圆 258"/>
            <p:cNvSpPr/>
            <p:nvPr/>
          </p:nvSpPr>
          <p:spPr>
            <a:xfrm>
              <a:off x="251430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0" name="椭圆 259"/>
            <p:cNvSpPr/>
            <p:nvPr/>
          </p:nvSpPr>
          <p:spPr>
            <a:xfrm>
              <a:off x="-8999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1" name="椭圆 260"/>
            <p:cNvSpPr/>
            <p:nvPr/>
          </p:nvSpPr>
          <p:spPr>
            <a:xfrm>
              <a:off x="565810" y="6673171"/>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2" name="椭圆 261"/>
            <p:cNvSpPr/>
            <p:nvPr/>
          </p:nvSpPr>
          <p:spPr>
            <a:xfrm>
              <a:off x="1212154"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3" name="椭圆 262"/>
            <p:cNvSpPr/>
            <p:nvPr/>
          </p:nvSpPr>
          <p:spPr>
            <a:xfrm>
              <a:off x="1867964" y="6673171"/>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4" name="椭圆 263"/>
            <p:cNvSpPr/>
            <p:nvPr/>
          </p:nvSpPr>
          <p:spPr>
            <a:xfrm>
              <a:off x="251430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59" name="直角三角形 58"/>
          <p:cNvSpPr/>
          <p:nvPr/>
        </p:nvSpPr>
        <p:spPr>
          <a:xfrm>
            <a:off x="0" y="0"/>
            <a:ext cx="12157075" cy="6880225"/>
          </a:xfrm>
          <a:prstGeom prst="r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矩形 50"/>
          <p:cNvSpPr/>
          <p:nvPr/>
        </p:nvSpPr>
        <p:spPr>
          <a:xfrm>
            <a:off x="2424113" y="2619375"/>
            <a:ext cx="7343775" cy="708025"/>
          </a:xfrm>
          <a:prstGeom prst="rect">
            <a:avLst/>
          </a:prstGeom>
          <a:noFill/>
          <a:ln w="9525">
            <a:noFill/>
          </a:ln>
        </p:spPr>
        <p:txBody>
          <a:bodyPr wrap="none" anchor="t">
            <a:spAutoFit/>
          </a:bodyPr>
          <a:p>
            <a:pPr algn="ctr"/>
            <a:r>
              <a:rPr lang="en-US" altLang="zh-CN" sz="4000" b="1" dirty="0">
                <a:solidFill>
                  <a:schemeClr val="bg1"/>
                </a:solidFill>
                <a:latin typeface="Arial" panose="020B0704020202020204" pitchFamily="34" charset="0"/>
                <a:ea typeface="SimSun" pitchFamily="2" charset="-122"/>
              </a:rPr>
              <a:t>THANK YOU FOR WATCHING</a:t>
            </a:r>
            <a:endParaRPr lang="zh-CN" altLang="en-US" sz="4000" b="1" dirty="0">
              <a:solidFill>
                <a:schemeClr val="bg1"/>
              </a:solidFill>
              <a:latin typeface="Calibri" panose="020F0502020204030204" pitchFamily="34" charset="0"/>
              <a:ea typeface="SimSun" pitchFamily="2" charset="-122"/>
            </a:endParaRPr>
          </a:p>
        </p:txBody>
      </p:sp>
      <p:sp>
        <p:nvSpPr>
          <p:cNvPr id="54" name="椭圆 53"/>
          <p:cNvSpPr/>
          <p:nvPr/>
        </p:nvSpPr>
        <p:spPr>
          <a:xfrm>
            <a:off x="2320925" y="2420938"/>
            <a:ext cx="153988"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5" name="椭圆 54"/>
          <p:cNvSpPr/>
          <p:nvPr/>
        </p:nvSpPr>
        <p:spPr>
          <a:xfrm>
            <a:off x="2546350" y="2420938"/>
            <a:ext cx="153988"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a:off x="2771775" y="2420938"/>
            <a:ext cx="153988"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文本框 57"/>
          <p:cNvSpPr txBox="1"/>
          <p:nvPr/>
        </p:nvSpPr>
        <p:spPr>
          <a:xfrm>
            <a:off x="2997200" y="2312988"/>
            <a:ext cx="787400" cy="368300"/>
          </a:xfrm>
          <a:prstGeom prst="rect">
            <a:avLst/>
          </a:prstGeom>
          <a:noFill/>
          <a:ln w="9525">
            <a:noFill/>
          </a:ln>
        </p:spPr>
        <p:txBody>
          <a:bodyPr anchor="t">
            <a:spAutoFit/>
          </a:bodyPr>
          <a:p>
            <a:r>
              <a:rPr lang="en-US" altLang="zh-CN" b="1" dirty="0">
                <a:solidFill>
                  <a:schemeClr val="bg1"/>
                </a:solidFill>
                <a:latin typeface="Arial" panose="020B0704020202020204" pitchFamily="34" charset="0"/>
                <a:ea typeface="SimSun" pitchFamily="2" charset="-122"/>
              </a:rPr>
              <a:t>2025</a:t>
            </a:r>
            <a:endParaRPr lang="zh-CN" altLang="en-US" b="1" dirty="0">
              <a:solidFill>
                <a:schemeClr val="bg1"/>
              </a:solidFill>
              <a:latin typeface="Arial" panose="020B0704020202020204" pitchFamily="34" charset="0"/>
              <a:ea typeface="Arial" panose="020B0704020202020204" pitchFamily="34" charset="0"/>
            </a:endParaRPr>
          </a:p>
        </p:txBody>
      </p:sp>
      <p:cxnSp>
        <p:nvCxnSpPr>
          <p:cNvPr id="60" name="直接连接符 59"/>
          <p:cNvCxnSpPr/>
          <p:nvPr/>
        </p:nvCxnSpPr>
        <p:spPr>
          <a:xfrm>
            <a:off x="3784600" y="2471738"/>
            <a:ext cx="642620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965325" y="3827463"/>
            <a:ext cx="8261350"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984375" y="2451100"/>
            <a:ext cx="0" cy="1387475"/>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984375" y="2471738"/>
            <a:ext cx="220663"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0210800" y="2457450"/>
            <a:ext cx="0" cy="1387475"/>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249488" y="3327400"/>
            <a:ext cx="76930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2622550" y="3425825"/>
            <a:ext cx="7180263" cy="275590"/>
          </a:xfrm>
          <a:prstGeom prst="rect">
            <a:avLst/>
          </a:prstGeom>
          <a:noFill/>
          <a:ln w="9525">
            <a:noFill/>
          </a:ln>
        </p:spPr>
        <p:txBody>
          <a:bodyPr anchor="t">
            <a:spAutoFit/>
          </a:bodyPr>
          <a:p>
            <a:pPr algn="ctr"/>
            <a:r>
              <a:rPr lang="en-US" altLang="zh-CN" sz="1200" dirty="0">
                <a:solidFill>
                  <a:schemeClr val="bg1"/>
                </a:solidFill>
                <a:latin typeface="Calibri" panose="020F0502020204030204" pitchFamily="34" charset="0"/>
                <a:ea typeface="SimSun" pitchFamily="2" charset="-122"/>
              </a:rPr>
              <a:t>Questions?</a:t>
            </a:r>
            <a:endParaRPr lang="en-US" altLang="zh-CN" sz="1200" dirty="0">
              <a:solidFill>
                <a:schemeClr val="bg1"/>
              </a:solidFill>
              <a:latin typeface="Calibri" panose="020F0502020204030204" pitchFamily="34" charset="0"/>
              <a:ea typeface="SimSun" pitchFamily="2" charset="-122"/>
            </a:endParaRPr>
          </a:p>
        </p:txBody>
      </p:sp>
      <p:grpSp>
        <p:nvGrpSpPr>
          <p:cNvPr id="3" name="组合 1"/>
          <p:cNvGrpSpPr/>
          <p:nvPr/>
        </p:nvGrpSpPr>
        <p:grpSpPr>
          <a:xfrm>
            <a:off x="-90487" y="3021013"/>
            <a:ext cx="1630362" cy="180975"/>
            <a:chOff x="-89999" y="3021526"/>
            <a:chExt cx="1629439" cy="180000"/>
          </a:xfrm>
        </p:grpSpPr>
        <p:sp>
          <p:nvSpPr>
            <p:cNvPr id="82" name="椭圆 81"/>
            <p:cNvSpPr/>
            <p:nvPr/>
          </p:nvSpPr>
          <p:spPr>
            <a:xfrm>
              <a:off x="1360155" y="3021526"/>
              <a:ext cx="179285"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87" name="直接连接符 86"/>
            <p:cNvCxnSpPr/>
            <p:nvPr/>
          </p:nvCxnSpPr>
          <p:spPr>
            <a:xfrm>
              <a:off x="-89999" y="3102052"/>
              <a:ext cx="1450154"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2"/>
          <p:cNvGrpSpPr/>
          <p:nvPr/>
        </p:nvGrpSpPr>
        <p:grpSpPr>
          <a:xfrm>
            <a:off x="10652125" y="3021013"/>
            <a:ext cx="1539875" cy="180975"/>
            <a:chOff x="10652561" y="3021526"/>
            <a:chExt cx="1539439" cy="180000"/>
          </a:xfrm>
        </p:grpSpPr>
        <p:sp>
          <p:nvSpPr>
            <p:cNvPr id="81" name="椭圆 80"/>
            <p:cNvSpPr/>
            <p:nvPr/>
          </p:nvSpPr>
          <p:spPr>
            <a:xfrm>
              <a:off x="10652561" y="3021526"/>
              <a:ext cx="179337" cy="1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85" name="直接连接符 84"/>
            <p:cNvCxnSpPr/>
            <p:nvPr/>
          </p:nvCxnSpPr>
          <p:spPr>
            <a:xfrm>
              <a:off x="10743023" y="3102052"/>
              <a:ext cx="1448977"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3" name="矩形 172"/>
          <p:cNvSpPr/>
          <p:nvPr/>
        </p:nvSpPr>
        <p:spPr>
          <a:xfrm>
            <a:off x="1790700" y="2297113"/>
            <a:ext cx="8610600" cy="1682750"/>
          </a:xfrm>
          <a:prstGeom prst="rect">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6671" name="组合 5"/>
          <p:cNvGrpSpPr/>
          <p:nvPr/>
        </p:nvGrpSpPr>
        <p:grpSpPr>
          <a:xfrm>
            <a:off x="-901700" y="4005263"/>
            <a:ext cx="3822700" cy="3857625"/>
            <a:chOff x="-89999" y="4039629"/>
            <a:chExt cx="3256061" cy="3285168"/>
          </a:xfrm>
        </p:grpSpPr>
        <p:sp>
          <p:nvSpPr>
            <p:cNvPr id="39" name="椭圆 38"/>
            <p:cNvSpPr/>
            <p:nvPr/>
          </p:nvSpPr>
          <p:spPr>
            <a:xfrm>
              <a:off x="561754" y="4039629"/>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0" name="椭圆 39"/>
            <p:cNvSpPr/>
            <p:nvPr/>
          </p:nvSpPr>
          <p:spPr>
            <a:xfrm>
              <a:off x="1212155" y="4039629"/>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椭圆 40"/>
            <p:cNvSpPr/>
            <p:nvPr/>
          </p:nvSpPr>
          <p:spPr>
            <a:xfrm>
              <a:off x="1863908" y="4039629"/>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椭圆 49"/>
            <p:cNvSpPr/>
            <p:nvPr/>
          </p:nvSpPr>
          <p:spPr>
            <a:xfrm>
              <a:off x="-8999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a:off x="561754" y="4698014"/>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52"/>
            <p:cNvSpPr/>
            <p:nvPr/>
          </p:nvSpPr>
          <p:spPr>
            <a:xfrm>
              <a:off x="1212155"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3" name="椭圆 62"/>
            <p:cNvSpPr/>
            <p:nvPr/>
          </p:nvSpPr>
          <p:spPr>
            <a:xfrm>
              <a:off x="1863908" y="4698014"/>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5" name="椭圆 64"/>
            <p:cNvSpPr/>
            <p:nvPr/>
          </p:nvSpPr>
          <p:spPr>
            <a:xfrm>
              <a:off x="2514309" y="4698014"/>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5" name="椭圆 74"/>
            <p:cNvSpPr/>
            <p:nvPr/>
          </p:nvSpPr>
          <p:spPr>
            <a:xfrm>
              <a:off x="-8999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6" name="椭圆 75"/>
            <p:cNvSpPr/>
            <p:nvPr/>
          </p:nvSpPr>
          <p:spPr>
            <a:xfrm>
              <a:off x="561754" y="5356400"/>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椭圆 78"/>
            <p:cNvSpPr/>
            <p:nvPr/>
          </p:nvSpPr>
          <p:spPr>
            <a:xfrm>
              <a:off x="1212155"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椭圆 83"/>
            <p:cNvSpPr/>
            <p:nvPr/>
          </p:nvSpPr>
          <p:spPr>
            <a:xfrm>
              <a:off x="1863908" y="5356400"/>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6" name="椭圆 85"/>
            <p:cNvSpPr/>
            <p:nvPr/>
          </p:nvSpPr>
          <p:spPr>
            <a:xfrm>
              <a:off x="2514309" y="5356400"/>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4" name="椭圆 93"/>
            <p:cNvSpPr/>
            <p:nvPr/>
          </p:nvSpPr>
          <p:spPr>
            <a:xfrm>
              <a:off x="-8999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5" name="椭圆 94"/>
            <p:cNvSpPr/>
            <p:nvPr/>
          </p:nvSpPr>
          <p:spPr>
            <a:xfrm>
              <a:off x="561754" y="6014785"/>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6" name="椭圆 95"/>
            <p:cNvSpPr/>
            <p:nvPr/>
          </p:nvSpPr>
          <p:spPr>
            <a:xfrm>
              <a:off x="1212155"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7" name="椭圆 96"/>
            <p:cNvSpPr/>
            <p:nvPr/>
          </p:nvSpPr>
          <p:spPr>
            <a:xfrm>
              <a:off x="1863908" y="6014785"/>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8" name="椭圆 97"/>
            <p:cNvSpPr/>
            <p:nvPr/>
          </p:nvSpPr>
          <p:spPr>
            <a:xfrm>
              <a:off x="2514309" y="6014785"/>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5" name="椭圆 104"/>
            <p:cNvSpPr/>
            <p:nvPr/>
          </p:nvSpPr>
          <p:spPr>
            <a:xfrm>
              <a:off x="-8999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6" name="椭圆 105"/>
            <p:cNvSpPr/>
            <p:nvPr/>
          </p:nvSpPr>
          <p:spPr>
            <a:xfrm>
              <a:off x="561754" y="6673171"/>
              <a:ext cx="650401"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7" name="椭圆 106"/>
            <p:cNvSpPr/>
            <p:nvPr/>
          </p:nvSpPr>
          <p:spPr>
            <a:xfrm>
              <a:off x="1212155"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8" name="椭圆 107"/>
            <p:cNvSpPr/>
            <p:nvPr/>
          </p:nvSpPr>
          <p:spPr>
            <a:xfrm>
              <a:off x="1863908" y="6673171"/>
              <a:ext cx="650400"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9" name="椭圆 108"/>
            <p:cNvSpPr/>
            <p:nvPr/>
          </p:nvSpPr>
          <p:spPr>
            <a:xfrm>
              <a:off x="2514309" y="6673171"/>
              <a:ext cx="651753" cy="651626"/>
            </a:xfrm>
            <a:prstGeom prst="ellipse">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500"/>
                            </p:stCondLst>
                            <p:childTnLst>
                              <p:par>
                                <p:cTn id="12" presetID="21" presetClass="entr" presetSubtype="4" fill="hold" grpId="0" nodeType="afterEffect">
                                  <p:stCondLst>
                                    <p:cond delay="0"/>
                                  </p:stCondLst>
                                  <p:childTnLst>
                                    <p:set>
                                      <p:cBhvr>
                                        <p:cTn id="13" dur="1" fill="hold">
                                          <p:stCondLst>
                                            <p:cond delay="0"/>
                                          </p:stCondLst>
                                        </p:cTn>
                                        <p:tgtEl>
                                          <p:spTgt spid="173"/>
                                        </p:tgtEl>
                                        <p:attrNameLst>
                                          <p:attrName>style.visibility</p:attrName>
                                        </p:attrNameLst>
                                      </p:cBhvr>
                                      <p:to>
                                        <p:strVal val="visible"/>
                                      </p:to>
                                    </p:set>
                                    <p:animEffect transition="in" filter="wheel(4)">
                                      <p:cBhvr>
                                        <p:cTn id="14" dur="750"/>
                                        <p:tgtEl>
                                          <p:spTgt spid="173"/>
                                        </p:tgtEl>
                                      </p:cBhvr>
                                    </p:animEffect>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000000"/>
                                          </p:val>
                                        </p:tav>
                                        <p:tav tm="100000">
                                          <p:val>
                                            <p:strVal val="#ppt_w"/>
                                          </p:val>
                                        </p:tav>
                                      </p:tavLst>
                                    </p:anim>
                                    <p:anim calcmode="lin" valueType="num">
                                      <p:cBhvr>
                                        <p:cTn id="19" dur="500" fill="hold"/>
                                        <p:tgtEl>
                                          <p:spTgt spid="54"/>
                                        </p:tgtEl>
                                        <p:attrNameLst>
                                          <p:attrName>ppt_h</p:attrName>
                                        </p:attrNameLst>
                                      </p:cBhvr>
                                      <p:tavLst>
                                        <p:tav tm="0">
                                          <p:val>
                                            <p:fltVal val="0.000000"/>
                                          </p:val>
                                        </p:tav>
                                        <p:tav tm="100000">
                                          <p:val>
                                            <p:strVal val="#ppt_h"/>
                                          </p:val>
                                        </p:tav>
                                      </p:tavLst>
                                    </p:anim>
                                  </p:childTnLst>
                                </p:cTn>
                              </p:par>
                              <p:par>
                                <p:cTn id="20" presetID="23" presetClass="entr" presetSubtype="16" fill="hold" grpId="0" nodeType="withEffect">
                                  <p:stCondLst>
                                    <p:cond delay="25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000000"/>
                                          </p:val>
                                        </p:tav>
                                        <p:tav tm="100000">
                                          <p:val>
                                            <p:strVal val="#ppt_w"/>
                                          </p:val>
                                        </p:tav>
                                      </p:tavLst>
                                    </p:anim>
                                    <p:anim calcmode="lin" valueType="num">
                                      <p:cBhvr>
                                        <p:cTn id="23" dur="500" fill="hold"/>
                                        <p:tgtEl>
                                          <p:spTgt spid="55"/>
                                        </p:tgtEl>
                                        <p:attrNameLst>
                                          <p:attrName>ppt_h</p:attrName>
                                        </p:attrNameLst>
                                      </p:cBhvr>
                                      <p:tavLst>
                                        <p:tav tm="0">
                                          <p:val>
                                            <p:fltVal val="0.000000"/>
                                          </p:val>
                                        </p:tav>
                                        <p:tav tm="100000">
                                          <p:val>
                                            <p:strVal val="#ppt_h"/>
                                          </p:val>
                                        </p:tav>
                                      </p:tavLst>
                                    </p:anim>
                                  </p:childTnLst>
                                </p:cTn>
                              </p:par>
                              <p:par>
                                <p:cTn id="24" presetID="23" presetClass="entr" presetSubtype="16" fill="hold" grpId="0" nodeType="withEffect">
                                  <p:stCondLst>
                                    <p:cond delay="500"/>
                                  </p:stCondLst>
                                  <p:childTnLst>
                                    <p:set>
                                      <p:cBhvr>
                                        <p:cTn id="25" dur="1" fill="hold">
                                          <p:stCondLst>
                                            <p:cond delay="0"/>
                                          </p:stCondLst>
                                        </p:cTn>
                                        <p:tgtEl>
                                          <p:spTgt spid="56"/>
                                        </p:tgtEl>
                                        <p:attrNameLst>
                                          <p:attrName>style.visibility</p:attrName>
                                        </p:attrNameLst>
                                      </p:cBhvr>
                                      <p:to>
                                        <p:strVal val="visible"/>
                                      </p:to>
                                    </p:set>
                                    <p:anim calcmode="lin" valueType="num">
                                      <p:cBhvr>
                                        <p:cTn id="26" dur="500" fill="hold"/>
                                        <p:tgtEl>
                                          <p:spTgt spid="56"/>
                                        </p:tgtEl>
                                        <p:attrNameLst>
                                          <p:attrName>ppt_w</p:attrName>
                                        </p:attrNameLst>
                                      </p:cBhvr>
                                      <p:tavLst>
                                        <p:tav tm="0">
                                          <p:val>
                                            <p:fltVal val="0.000000"/>
                                          </p:val>
                                        </p:tav>
                                        <p:tav tm="100000">
                                          <p:val>
                                            <p:strVal val="#ppt_w"/>
                                          </p:val>
                                        </p:tav>
                                      </p:tavLst>
                                    </p:anim>
                                    <p:anim calcmode="lin" valueType="num">
                                      <p:cBhvr>
                                        <p:cTn id="27" dur="500" fill="hold"/>
                                        <p:tgtEl>
                                          <p:spTgt spid="56"/>
                                        </p:tgtEl>
                                        <p:attrNameLst>
                                          <p:attrName>ppt_h</p:attrName>
                                        </p:attrNameLst>
                                      </p:cBhvr>
                                      <p:tavLst>
                                        <p:tav tm="0">
                                          <p:val>
                                            <p:fltVal val="0.000000"/>
                                          </p:val>
                                        </p:tav>
                                        <p:tav tm="100000">
                                          <p:val>
                                            <p:strVal val="#ppt_h"/>
                                          </p:val>
                                        </p:tav>
                                      </p:tavLst>
                                    </p:anim>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left)">
                                      <p:cBhvr>
                                        <p:cTn id="35" dur="500"/>
                                        <p:tgtEl>
                                          <p:spTgt spid="60"/>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up)">
                                      <p:cBhvr>
                                        <p:cTn id="39" dur="350"/>
                                        <p:tgtEl>
                                          <p:spTgt spid="72"/>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right)">
                                      <p:cBhvr>
                                        <p:cTn id="43" dur="500"/>
                                        <p:tgtEl>
                                          <p:spTgt spid="61"/>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down)">
                                      <p:cBhvr>
                                        <p:cTn id="47" dur="350"/>
                                        <p:tgtEl>
                                          <p:spTgt spid="64"/>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ipe(left)">
                                      <p:cBhvr>
                                        <p:cTn id="51" dur="250"/>
                                        <p:tgtEl>
                                          <p:spTgt spid="67"/>
                                        </p:tgtEl>
                                      </p:cBhvr>
                                    </p:animEffect>
                                  </p:childTnLst>
                                </p:cTn>
                              </p:par>
                            </p:childTnLst>
                          </p:cTn>
                        </p:par>
                        <p:par>
                          <p:cTn id="52" fill="hold">
                            <p:stCondLst>
                              <p:cond delay="5000"/>
                            </p:stCondLst>
                            <p:childTnLst>
                              <p:par>
                                <p:cTn id="53" presetID="22" presetClass="entr" presetSubtype="4"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down)">
                                      <p:cBhvr>
                                        <p:cTn id="55" dur="500"/>
                                        <p:tgtEl>
                                          <p:spTgt spid="51"/>
                                        </p:tgtEl>
                                      </p:cBhvr>
                                    </p:animEffect>
                                  </p:childTnLst>
                                </p:cTn>
                              </p:par>
                            </p:childTnLst>
                          </p:cTn>
                        </p:par>
                        <p:par>
                          <p:cTn id="56" fill="hold">
                            <p:stCondLst>
                              <p:cond delay="5500"/>
                            </p:stCondLst>
                            <p:childTnLst>
                              <p:par>
                                <p:cTn id="57" presetID="16" presetClass="entr" presetSubtype="37"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barn(outVertical)">
                                      <p:cBhvr>
                                        <p:cTn id="59" dur="500"/>
                                        <p:tgtEl>
                                          <p:spTgt spid="77"/>
                                        </p:tgtEl>
                                      </p:cBhvr>
                                    </p:animEffect>
                                  </p:childTnLst>
                                </p:cTn>
                              </p:par>
                            </p:childTnLst>
                          </p:cTn>
                        </p:par>
                        <p:par>
                          <p:cTn id="60" fill="hold">
                            <p:stCondLst>
                              <p:cond delay="6000"/>
                            </p:stCondLst>
                            <p:childTnLst>
                              <p:par>
                                <p:cTn id="61" presetID="22" presetClass="entr" presetSubtype="4"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down)">
                                      <p:cBhvr>
                                        <p:cTn id="6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4" grpId="0" animBg="1"/>
      <p:bldP spid="55" grpId="0" animBg="1"/>
      <p:bldP spid="56" grpId="0" animBg="1"/>
      <p:bldP spid="58" grpId="0"/>
      <p:bldP spid="78" grpId="0"/>
      <p:bldP spid="173" grpId="0" animBg="1"/>
    </p:bldLst>
  </p:timing>
</p:sld>
</file>

<file path=ppt/theme/theme1.xml><?xml version="1.0" encoding="utf-8"?>
<a:theme xmlns:a="http://schemas.openxmlformats.org/drawingml/2006/main" name="Office 主题">
  <a:themeElements>
    <a:clrScheme name="蓝色主题">
      <a:dk1>
        <a:sysClr val="windowText" lastClr="000000"/>
      </a:dk1>
      <a:lt1>
        <a:sysClr val="window" lastClr="FFFFFF"/>
      </a:lt1>
      <a:dk2>
        <a:srgbClr val="44546A"/>
      </a:dk2>
      <a:lt2>
        <a:srgbClr val="E7E6E6"/>
      </a:lt2>
      <a:accent1>
        <a:srgbClr val="00A7E6"/>
      </a:accent1>
      <a:accent2>
        <a:srgbClr val="009CDE"/>
      </a:accent2>
      <a:accent3>
        <a:srgbClr val="0090CA"/>
      </a:accent3>
      <a:accent4>
        <a:srgbClr val="0082B6"/>
      </a:accent4>
      <a:accent5>
        <a:srgbClr val="006FBC"/>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蓝色主题">
      <a:dk1>
        <a:sysClr val="windowText" lastClr="000000"/>
      </a:dk1>
      <a:lt1>
        <a:sysClr val="window" lastClr="FFFFFF"/>
      </a:lt1>
      <a:dk2>
        <a:srgbClr val="44546A"/>
      </a:dk2>
      <a:lt2>
        <a:srgbClr val="E7E6E6"/>
      </a:lt2>
      <a:accent1>
        <a:srgbClr val="00A7E6"/>
      </a:accent1>
      <a:accent2>
        <a:srgbClr val="009CDE"/>
      </a:accent2>
      <a:accent3>
        <a:srgbClr val="0090CA"/>
      </a:accent3>
      <a:accent4>
        <a:srgbClr val="0082B6"/>
      </a:accent4>
      <a:accent5>
        <a:srgbClr val="006FBC"/>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10854</Words>
  <Application>WPS Writer</Application>
  <PresentationFormat>自定义</PresentationFormat>
  <Paragraphs>169</Paragraphs>
  <Slides>15</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15</vt:i4>
      </vt:variant>
    </vt:vector>
  </HeadingPairs>
  <TitlesOfParts>
    <vt:vector size="36" baseType="lpstr">
      <vt:lpstr>Arial</vt:lpstr>
      <vt:lpstr>SimSun</vt:lpstr>
      <vt:lpstr>Wingdings</vt:lpstr>
      <vt:lpstr>Calibri</vt:lpstr>
      <vt:lpstr>Helvetica Neue</vt:lpstr>
      <vt:lpstr>汉仪书宋二KW</vt:lpstr>
      <vt:lpstr>Calibri Light</vt:lpstr>
      <vt:lpstr>Microsoft YaHei</vt:lpstr>
      <vt:lpstr>Microsoft YaHei</vt:lpstr>
      <vt:lpstr>汉仪旗黑</vt:lpstr>
      <vt:lpstr>Arial Unicode MS</vt:lpstr>
      <vt:lpstr>SimSun</vt:lpstr>
      <vt:lpstr>SimSun</vt:lpstr>
      <vt:lpstr>Wingdings</vt:lpstr>
      <vt:lpstr>Times New Roman Regular</vt:lpstr>
      <vt:lpstr>SimSun</vt:lpstr>
      <vt:lpstr>Calibri</vt:lpstr>
      <vt:lpstr>sans-serif</vt:lpstr>
      <vt:lpstr>Thonburi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季双慧</dc:creator>
  <cp:lastModifiedBy>anonymous</cp:lastModifiedBy>
  <cp:revision>70</cp:revision>
  <dcterms:created xsi:type="dcterms:W3CDTF">2025-04-20T00:44:44Z</dcterms:created>
  <dcterms:modified xsi:type="dcterms:W3CDTF">2025-04-20T00:44:44Z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1033-6.13.0.8707</vt:lpwstr>
  </property>
  <property fmtid="{D5CDD505-2E9C-101B-9397-08002B2CF9AE}" pid="3" name="ICV">
    <vt:lpwstr>588367C07737F4F95AA1C76777F5D21E_41</vt:lpwstr>
  </property>
</Properties>
</file>