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57" r:id="rId3"/>
    <p:sldId id="258" r:id="rId4"/>
    <p:sldId id="259" r:id="rId5"/>
    <p:sldId id="260" r:id="rId6"/>
    <p:sldId id="261" r:id="rId7"/>
  </p:sldIdLst>
  <p:sldSz cx="9144000" cy="5143500" type="screen16x9"/>
  <p:notesSz cx="6858000" cy="9144000"/>
  <p:embeddedFontLst>
    <p:embeddedFont>
      <p:font typeface="Roboto" panose="02000000000000000000" pitchFamily="2" charset="0"/>
      <p:regular r:id="rId9"/>
      <p:bold r:id="rId10"/>
      <p:italic r:id="rId11"/>
      <p:boldItalic r:id="rId12"/>
    </p:embeddedFont>
    <p:embeddedFont>
      <p:font typeface="Roboto Slab" panose="020B0604020202020204" pitchFamily="2" charset="0"/>
      <p:regular r:id="rId13"/>
      <p:bold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2" d="100"/>
          <a:sy n="112" d="100"/>
        </p:scale>
        <p:origin x="1098"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5b2f5cfb9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5b2f5cfb9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5b2f5cfb93_0_26:notes"/>
          <p:cNvSpPr>
            <a:spLocks noGrp="1" noRot="1" noChangeAspect="1"/>
          </p:cNvSpPr>
          <p:nvPr>
            <p:ph type="sldImg" idx="2"/>
          </p:nvPr>
        </p:nvSpPr>
        <p:spPr>
          <a:xfrm>
            <a:off x="381392" y="685800"/>
            <a:ext cx="60957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25b2f5cfb93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5b2f5cfb93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25b2f5cfb9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5b2f5cfb93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5b2f5cfb93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5b2f5cfb93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25b2f5cfb93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8" name="Google Shape;18;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6" name="Google Shape;36;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5" name="Google Shape;45;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6" name="Google Shape;46;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7" name="Google Shape;47;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3"/>
          <p:cNvSpPr txBox="1">
            <a:spLocks noGrp="1"/>
          </p:cNvSpPr>
          <p:nvPr>
            <p:ph type="ctrTitle"/>
          </p:nvPr>
        </p:nvSpPr>
        <p:spPr>
          <a:xfrm>
            <a:off x="1680302" y="1188925"/>
            <a:ext cx="5783400" cy="1457400"/>
          </a:xfrm>
          <a:prstGeom prst="rect">
            <a:avLst/>
          </a:prstGeom>
          <a:gradFill>
            <a:gsLst>
              <a:gs pos="0">
                <a:srgbClr val="FFF6DB"/>
              </a:gs>
              <a:gs pos="100000">
                <a:srgbClr val="FAD25C"/>
              </a:gs>
            </a:gsLst>
            <a:lin ang="5400012" scaled="0"/>
          </a:gradFill>
        </p:spPr>
        <p:txBody>
          <a:bodyPr spcFirstLastPara="1" wrap="square" lIns="91425" tIns="91425" rIns="91425" bIns="91425" anchor="b" anchorCtr="0">
            <a:normAutofit/>
          </a:bodyPr>
          <a:lstStyle/>
          <a:p>
            <a:pPr marL="0" lvl="0" indent="0" algn="ctr" rtl="0">
              <a:spcBef>
                <a:spcPts val="0"/>
              </a:spcBef>
              <a:spcAft>
                <a:spcPts val="0"/>
              </a:spcAft>
              <a:buNone/>
            </a:pPr>
            <a:r>
              <a:rPr lang="en" b="1">
                <a:solidFill>
                  <a:srgbClr val="000000"/>
                </a:solidFill>
              </a:rPr>
              <a:t>Finding a Research Topic</a:t>
            </a:r>
            <a:endParaRPr b="1">
              <a:solidFill>
                <a:srgbClr val="000000"/>
              </a:solidFill>
            </a:endParaRPr>
          </a:p>
        </p:txBody>
      </p:sp>
      <p:sp>
        <p:nvSpPr>
          <p:cNvPr id="64" name="Google Shape;64;p13"/>
          <p:cNvSpPr txBox="1">
            <a:spLocks noGrp="1"/>
          </p:cNvSpPr>
          <p:nvPr>
            <p:ph type="subTitle" idx="1"/>
          </p:nvPr>
        </p:nvSpPr>
        <p:spPr>
          <a:xfrm>
            <a:off x="1622002" y="3049450"/>
            <a:ext cx="5783400" cy="909000"/>
          </a:xfrm>
          <a:prstGeom prst="rect">
            <a:avLst/>
          </a:prstGeom>
          <a:gradFill>
            <a:gsLst>
              <a:gs pos="0">
                <a:srgbClr val="FFF6DB"/>
              </a:gs>
              <a:gs pos="100000">
                <a:srgbClr val="FAD25C"/>
              </a:gs>
            </a:gsLst>
            <a:lin ang="5400012" scaled="0"/>
          </a:gradFill>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rgbClr val="000000"/>
                </a:solidFill>
              </a:rPr>
              <a:t>Yolanda Boyette</a:t>
            </a:r>
            <a:endParaRPr>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Shape 68"/>
        <p:cNvGrpSpPr/>
        <p:nvPr/>
      </p:nvGrpSpPr>
      <p:grpSpPr>
        <a:xfrm>
          <a:off x="0" y="0"/>
          <a:ext cx="0" cy="0"/>
          <a:chOff x="0" y="0"/>
          <a:chExt cx="0" cy="0"/>
        </a:xfrm>
      </p:grpSpPr>
      <p:sp>
        <p:nvSpPr>
          <p:cNvPr id="69" name="Google Shape;69;p14"/>
          <p:cNvSpPr txBox="1">
            <a:spLocks noGrp="1"/>
          </p:cNvSpPr>
          <p:nvPr>
            <p:ph type="title"/>
          </p:nvPr>
        </p:nvSpPr>
        <p:spPr>
          <a:xfrm>
            <a:off x="0" y="0"/>
            <a:ext cx="8520600" cy="665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r>
              <a:rPr lang="en" sz="4020" b="1">
                <a:solidFill>
                  <a:srgbClr val="000000"/>
                </a:solidFill>
              </a:rPr>
              <a:t>FreeWrite</a:t>
            </a:r>
            <a:endParaRPr sz="4020" b="1">
              <a:solidFill>
                <a:srgbClr val="000000"/>
              </a:solidFill>
            </a:endParaRPr>
          </a:p>
        </p:txBody>
      </p:sp>
      <p:sp>
        <p:nvSpPr>
          <p:cNvPr id="70" name="Google Shape;70;p14"/>
          <p:cNvSpPr txBox="1">
            <a:spLocks noGrp="1"/>
          </p:cNvSpPr>
          <p:nvPr>
            <p:ph type="body" idx="1"/>
          </p:nvPr>
        </p:nvSpPr>
        <p:spPr>
          <a:xfrm>
            <a:off x="387900" y="1489824"/>
            <a:ext cx="8368200" cy="3078900"/>
          </a:xfrm>
          <a:prstGeom prst="rect">
            <a:avLst/>
          </a:prstGeom>
          <a:gradFill>
            <a:gsLst>
              <a:gs pos="0">
                <a:srgbClr val="FFF6DB"/>
              </a:gs>
              <a:gs pos="100000">
                <a:srgbClr val="FAD25C"/>
              </a:gs>
            </a:gsLst>
            <a:lin ang="5400012" scaled="0"/>
          </a:gradFill>
        </p:spPr>
        <p:txBody>
          <a:bodyPr spcFirstLastPara="1" wrap="square" lIns="91425" tIns="91425" rIns="91425" bIns="91425" anchor="t" anchorCtr="0">
            <a:normAutofit fontScale="62500" lnSpcReduction="10000"/>
          </a:bodyPr>
          <a:lstStyle/>
          <a:p>
            <a:pPr marL="0" lvl="0" indent="0" algn="l" rtl="0">
              <a:lnSpc>
                <a:spcPct val="90000"/>
              </a:lnSpc>
              <a:spcBef>
                <a:spcPts val="1000"/>
              </a:spcBef>
              <a:spcAft>
                <a:spcPts val="0"/>
              </a:spcAft>
              <a:buClr>
                <a:schemeClr val="dk1"/>
              </a:buClr>
              <a:buSzPct val="42307"/>
              <a:buFont typeface="Arial"/>
              <a:buNone/>
            </a:pPr>
            <a:r>
              <a:rPr lang="en" sz="2600">
                <a:solidFill>
                  <a:srgbClr val="000000"/>
                </a:solidFill>
              </a:rPr>
              <a:t>•When we were young, there was no such thing as a smartphone.  We had to rely on encyclopedias and books to learn about the world.  We had to go outside and play with our friends for social interaction and connections. If one was in the middle class, then telephones were an option in those homes, but poor people did not have that option, so most of my community was outside, riding bikes, playing “kid” games like hopscotch or 1-2-3 redlight when we wanted to be with our friends.  Our parents would visit their friends and bring us along.  While there,  we played outside with our parents’ kids.  No one was stationary, and we always had physical activities to do, unlike the children of today.  I plan to continue to take stock in the number of smartphones in use because it is a billion-dollar business. It seems like every person, young and old, has a smartphone.  All businesses and their clients currently rely on smartphones to communicate and conduct business.</a:t>
            </a:r>
            <a:endParaRPr sz="2600">
              <a:solidFill>
                <a:srgbClr val="000000"/>
              </a:solidFill>
            </a:endParaRPr>
          </a:p>
          <a:p>
            <a:pPr marL="0" lvl="0" indent="0" algn="l" rtl="0">
              <a:spcBef>
                <a:spcPts val="0"/>
              </a:spcBef>
              <a:spcAft>
                <a:spcPts val="12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C982"/>
            </a:gs>
            <a:gs pos="100000">
              <a:srgbClr val="F58F09"/>
            </a:gs>
          </a:gsLst>
          <a:path path="circle">
            <a:fillToRect l="50000" t="50000" r="50000" b="50000"/>
          </a:path>
          <a:tileRect/>
        </a:gradFill>
        <a:effectLst/>
      </p:bgPr>
    </p:bg>
    <p:spTree>
      <p:nvGrpSpPr>
        <p:cNvPr id="1" name="Shape 74"/>
        <p:cNvGrpSpPr/>
        <p:nvPr/>
      </p:nvGrpSpPr>
      <p:grpSpPr>
        <a:xfrm>
          <a:off x="0" y="0"/>
          <a:ext cx="0" cy="0"/>
          <a:chOff x="0" y="0"/>
          <a:chExt cx="0" cy="0"/>
        </a:xfrm>
      </p:grpSpPr>
      <p:sp>
        <p:nvSpPr>
          <p:cNvPr id="75" name="Google Shape;75;p15"/>
          <p:cNvSpPr txBox="1"/>
          <p:nvPr/>
        </p:nvSpPr>
        <p:spPr>
          <a:xfrm rot="1012">
            <a:off x="5486455" y="2873301"/>
            <a:ext cx="2037300" cy="414300"/>
          </a:xfrm>
          <a:prstGeom prst="rect">
            <a:avLst/>
          </a:prstGeom>
          <a:gradFill>
            <a:gsLst>
              <a:gs pos="0">
                <a:srgbClr val="FFF6DB"/>
              </a:gs>
              <a:gs pos="100000">
                <a:srgbClr val="FAD25C"/>
              </a:gs>
            </a:gsLst>
            <a:lin ang="5400012" scaled="0"/>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Communication</a:t>
            </a:r>
            <a:endParaRPr sz="1700" b="1"/>
          </a:p>
        </p:txBody>
      </p:sp>
      <p:sp>
        <p:nvSpPr>
          <p:cNvPr id="76" name="Google Shape;76;p15"/>
          <p:cNvSpPr txBox="1"/>
          <p:nvPr/>
        </p:nvSpPr>
        <p:spPr>
          <a:xfrm>
            <a:off x="5867075" y="0"/>
            <a:ext cx="2578500" cy="831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chemeClr val="accent2"/>
                </a:solidFill>
                <a:latin typeface="Roboto"/>
                <a:ea typeface="Roboto"/>
                <a:cs typeface="Roboto"/>
                <a:sym typeface="Roboto"/>
              </a:rPr>
              <a:t>Competitive advantages</a:t>
            </a:r>
            <a:endParaRPr b="1">
              <a:solidFill>
                <a:schemeClr val="accent2"/>
              </a:solidFill>
              <a:latin typeface="Roboto"/>
              <a:ea typeface="Roboto"/>
              <a:cs typeface="Roboto"/>
              <a:sym typeface="Roboto"/>
            </a:endParaRPr>
          </a:p>
          <a:p>
            <a:pPr marL="0" lvl="0" indent="0" algn="ctr" rtl="0">
              <a:spcBef>
                <a:spcPts val="0"/>
              </a:spcBef>
              <a:spcAft>
                <a:spcPts val="0"/>
              </a:spcAft>
              <a:buNone/>
            </a:pPr>
            <a:r>
              <a:rPr lang="en" b="1">
                <a:solidFill>
                  <a:schemeClr val="accent2"/>
                </a:solidFill>
                <a:latin typeface="Roboto"/>
                <a:ea typeface="Roboto"/>
                <a:cs typeface="Roboto"/>
                <a:sym typeface="Roboto"/>
              </a:rPr>
              <a:t>Growth of broadband</a:t>
            </a:r>
            <a:endParaRPr b="1">
              <a:solidFill>
                <a:schemeClr val="accent2"/>
              </a:solidFill>
              <a:latin typeface="Roboto"/>
              <a:ea typeface="Roboto"/>
              <a:cs typeface="Roboto"/>
              <a:sym typeface="Roboto"/>
            </a:endParaRPr>
          </a:p>
          <a:p>
            <a:pPr marL="0" lvl="0" indent="0" algn="ctr" rtl="0">
              <a:spcBef>
                <a:spcPts val="0"/>
              </a:spcBef>
              <a:spcAft>
                <a:spcPts val="0"/>
              </a:spcAft>
              <a:buNone/>
            </a:pPr>
            <a:r>
              <a:rPr lang="en" b="1">
                <a:solidFill>
                  <a:schemeClr val="accent2"/>
                </a:solidFill>
                <a:latin typeface="Roboto"/>
                <a:ea typeface="Roboto"/>
                <a:cs typeface="Roboto"/>
                <a:sym typeface="Roboto"/>
              </a:rPr>
              <a:t>Application development</a:t>
            </a:r>
            <a:endParaRPr b="1">
              <a:solidFill>
                <a:schemeClr val="accent2"/>
              </a:solidFill>
              <a:latin typeface="Roboto"/>
              <a:ea typeface="Roboto"/>
              <a:cs typeface="Roboto"/>
              <a:sym typeface="Roboto"/>
            </a:endParaRPr>
          </a:p>
        </p:txBody>
      </p:sp>
      <p:sp>
        <p:nvSpPr>
          <p:cNvPr id="77" name="Google Shape;77;p15"/>
          <p:cNvSpPr/>
          <p:nvPr/>
        </p:nvSpPr>
        <p:spPr>
          <a:xfrm>
            <a:off x="3657545" y="1906081"/>
            <a:ext cx="1828800" cy="1331400"/>
          </a:xfrm>
          <a:prstGeom prst="ellipse">
            <a:avLst/>
          </a:prstGeom>
          <a:noFill/>
          <a:ln w="28575" cap="flat" cmpd="sng">
            <a:solidFill>
              <a:srgbClr val="000000"/>
            </a:solidFill>
            <a:prstDash val="solid"/>
            <a:round/>
            <a:headEnd type="none" w="sm" len="sm"/>
            <a:tailEnd type="none" w="sm" len="sm"/>
          </a:ln>
        </p:spPr>
        <p:txBody>
          <a:bodyPr spcFirstLastPara="1" wrap="square" lIns="75575" tIns="75575" rIns="75575" bIns="75575" anchor="ctr" anchorCtr="0">
            <a:noAutofit/>
          </a:bodyPr>
          <a:lstStyle/>
          <a:p>
            <a:pPr marL="0" lvl="0" indent="0" algn="l" rtl="0">
              <a:spcBef>
                <a:spcPts val="0"/>
              </a:spcBef>
              <a:spcAft>
                <a:spcPts val="0"/>
              </a:spcAft>
              <a:buNone/>
            </a:pPr>
            <a:endParaRPr/>
          </a:p>
        </p:txBody>
      </p:sp>
      <p:sp>
        <p:nvSpPr>
          <p:cNvPr id="78" name="Google Shape;78;p15"/>
          <p:cNvSpPr txBox="1"/>
          <p:nvPr/>
        </p:nvSpPr>
        <p:spPr>
          <a:xfrm>
            <a:off x="1298100" y="0"/>
            <a:ext cx="2118900" cy="831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chemeClr val="accent2"/>
                </a:solidFill>
                <a:latin typeface="Roboto"/>
                <a:ea typeface="Roboto"/>
                <a:cs typeface="Roboto"/>
                <a:sym typeface="Roboto"/>
              </a:rPr>
              <a:t>Facebook</a:t>
            </a:r>
            <a:endParaRPr b="1">
              <a:solidFill>
                <a:schemeClr val="accent2"/>
              </a:solidFill>
              <a:latin typeface="Roboto"/>
              <a:ea typeface="Roboto"/>
              <a:cs typeface="Roboto"/>
              <a:sym typeface="Roboto"/>
            </a:endParaRPr>
          </a:p>
          <a:p>
            <a:pPr marL="0" lvl="0" indent="0" algn="ctr" rtl="0">
              <a:spcBef>
                <a:spcPts val="0"/>
              </a:spcBef>
              <a:spcAft>
                <a:spcPts val="0"/>
              </a:spcAft>
              <a:buNone/>
            </a:pPr>
            <a:r>
              <a:rPr lang="en" b="1">
                <a:solidFill>
                  <a:schemeClr val="accent2"/>
                </a:solidFill>
                <a:latin typeface="Roboto"/>
                <a:ea typeface="Roboto"/>
                <a:cs typeface="Roboto"/>
                <a:sym typeface="Roboto"/>
              </a:rPr>
              <a:t>Twitter</a:t>
            </a:r>
            <a:endParaRPr b="1">
              <a:solidFill>
                <a:schemeClr val="accent2"/>
              </a:solidFill>
              <a:latin typeface="Roboto"/>
              <a:ea typeface="Roboto"/>
              <a:cs typeface="Roboto"/>
              <a:sym typeface="Roboto"/>
            </a:endParaRPr>
          </a:p>
          <a:p>
            <a:pPr marL="0" lvl="0" indent="0" algn="ctr" rtl="0">
              <a:spcBef>
                <a:spcPts val="0"/>
              </a:spcBef>
              <a:spcAft>
                <a:spcPts val="0"/>
              </a:spcAft>
              <a:buNone/>
            </a:pPr>
            <a:r>
              <a:rPr lang="en" b="1">
                <a:solidFill>
                  <a:schemeClr val="accent2"/>
                </a:solidFill>
                <a:latin typeface="Roboto"/>
                <a:ea typeface="Roboto"/>
                <a:cs typeface="Roboto"/>
                <a:sym typeface="Roboto"/>
              </a:rPr>
              <a:t>TikTok</a:t>
            </a:r>
            <a:endParaRPr b="1">
              <a:solidFill>
                <a:schemeClr val="accent2"/>
              </a:solidFill>
              <a:latin typeface="Roboto"/>
              <a:ea typeface="Roboto"/>
              <a:cs typeface="Roboto"/>
              <a:sym typeface="Roboto"/>
            </a:endParaRPr>
          </a:p>
        </p:txBody>
      </p:sp>
      <p:sp>
        <p:nvSpPr>
          <p:cNvPr id="79" name="Google Shape;79;p15"/>
          <p:cNvSpPr/>
          <p:nvPr/>
        </p:nvSpPr>
        <p:spPr>
          <a:xfrm>
            <a:off x="1079052" y="151354"/>
            <a:ext cx="6650100" cy="4840800"/>
          </a:xfrm>
          <a:prstGeom prst="ellipse">
            <a:avLst/>
          </a:prstGeom>
          <a:noFill/>
          <a:ln w="28575" cap="flat" cmpd="sng">
            <a:solidFill>
              <a:srgbClr val="000000"/>
            </a:solidFill>
            <a:prstDash val="solid"/>
            <a:round/>
            <a:headEnd type="none" w="sm" len="sm"/>
            <a:tailEnd type="none" w="sm" len="sm"/>
          </a:ln>
        </p:spPr>
        <p:txBody>
          <a:bodyPr spcFirstLastPara="1" wrap="square" lIns="75575" tIns="75575" rIns="75575" bIns="75575" anchor="ctr" anchorCtr="0">
            <a:noAutofit/>
          </a:bodyPr>
          <a:lstStyle/>
          <a:p>
            <a:pPr marL="0" lvl="0" indent="0" algn="l" rtl="0">
              <a:spcBef>
                <a:spcPts val="0"/>
              </a:spcBef>
              <a:spcAft>
                <a:spcPts val="0"/>
              </a:spcAft>
              <a:buNone/>
            </a:pPr>
            <a:endParaRPr/>
          </a:p>
        </p:txBody>
      </p:sp>
      <p:cxnSp>
        <p:nvCxnSpPr>
          <p:cNvPr id="80" name="Google Shape;80;p15"/>
          <p:cNvCxnSpPr/>
          <p:nvPr/>
        </p:nvCxnSpPr>
        <p:spPr>
          <a:xfrm>
            <a:off x="5170890" y="3042482"/>
            <a:ext cx="1656900" cy="1240800"/>
          </a:xfrm>
          <a:prstGeom prst="straightConnector1">
            <a:avLst/>
          </a:prstGeom>
          <a:noFill/>
          <a:ln w="28575" cap="flat" cmpd="sng">
            <a:solidFill>
              <a:srgbClr val="000000"/>
            </a:solidFill>
            <a:prstDash val="solid"/>
            <a:round/>
            <a:headEnd type="none" w="med" len="med"/>
            <a:tailEnd type="none" w="med" len="med"/>
          </a:ln>
        </p:spPr>
      </p:cxnSp>
      <p:cxnSp>
        <p:nvCxnSpPr>
          <p:cNvPr id="81" name="Google Shape;81;p15"/>
          <p:cNvCxnSpPr>
            <a:stCxn id="77" idx="6"/>
            <a:endCxn id="79" idx="6"/>
          </p:cNvCxnSpPr>
          <p:nvPr/>
        </p:nvCxnSpPr>
        <p:spPr>
          <a:xfrm>
            <a:off x="5486345" y="2571781"/>
            <a:ext cx="2242800" cy="0"/>
          </a:xfrm>
          <a:prstGeom prst="straightConnector1">
            <a:avLst/>
          </a:prstGeom>
          <a:noFill/>
          <a:ln w="28575" cap="flat" cmpd="sng">
            <a:solidFill>
              <a:srgbClr val="000000"/>
            </a:solidFill>
            <a:prstDash val="solid"/>
            <a:round/>
            <a:headEnd type="none" w="med" len="med"/>
            <a:tailEnd type="none" w="med" len="med"/>
          </a:ln>
        </p:spPr>
      </p:cxnSp>
      <p:cxnSp>
        <p:nvCxnSpPr>
          <p:cNvPr id="82" name="Google Shape;82;p15"/>
          <p:cNvCxnSpPr>
            <a:stCxn id="77" idx="3"/>
            <a:endCxn id="79" idx="3"/>
          </p:cNvCxnSpPr>
          <p:nvPr/>
        </p:nvCxnSpPr>
        <p:spPr>
          <a:xfrm flipH="1">
            <a:off x="2053067" y="3042502"/>
            <a:ext cx="1872300" cy="1240800"/>
          </a:xfrm>
          <a:prstGeom prst="straightConnector1">
            <a:avLst/>
          </a:prstGeom>
          <a:noFill/>
          <a:ln w="28575" cap="flat" cmpd="sng">
            <a:solidFill>
              <a:srgbClr val="000000"/>
            </a:solidFill>
            <a:prstDash val="solid"/>
            <a:round/>
            <a:headEnd type="none" w="med" len="med"/>
            <a:tailEnd type="none" w="med" len="med"/>
          </a:ln>
        </p:spPr>
      </p:cxnSp>
      <p:cxnSp>
        <p:nvCxnSpPr>
          <p:cNvPr id="83" name="Google Shape;83;p15"/>
          <p:cNvCxnSpPr>
            <a:stCxn id="77" idx="4"/>
            <a:endCxn id="79" idx="4"/>
          </p:cNvCxnSpPr>
          <p:nvPr/>
        </p:nvCxnSpPr>
        <p:spPr>
          <a:xfrm flipH="1">
            <a:off x="4404245" y="3237481"/>
            <a:ext cx="167700" cy="1754700"/>
          </a:xfrm>
          <a:prstGeom prst="straightConnector1">
            <a:avLst/>
          </a:prstGeom>
          <a:noFill/>
          <a:ln w="28575" cap="flat" cmpd="sng">
            <a:solidFill>
              <a:srgbClr val="000000"/>
            </a:solidFill>
            <a:prstDash val="solid"/>
            <a:round/>
            <a:headEnd type="none" w="med" len="med"/>
            <a:tailEnd type="none" w="med" len="med"/>
          </a:ln>
        </p:spPr>
      </p:cxnSp>
      <p:cxnSp>
        <p:nvCxnSpPr>
          <p:cNvPr id="84" name="Google Shape;84;p15"/>
          <p:cNvCxnSpPr>
            <a:stCxn id="77" idx="2"/>
            <a:endCxn id="79" idx="2"/>
          </p:cNvCxnSpPr>
          <p:nvPr/>
        </p:nvCxnSpPr>
        <p:spPr>
          <a:xfrm rot="10800000">
            <a:off x="1079045" y="2571781"/>
            <a:ext cx="2578500" cy="0"/>
          </a:xfrm>
          <a:prstGeom prst="straightConnector1">
            <a:avLst/>
          </a:prstGeom>
          <a:noFill/>
          <a:ln w="28575" cap="flat" cmpd="sng">
            <a:solidFill>
              <a:srgbClr val="000000"/>
            </a:solidFill>
            <a:prstDash val="solid"/>
            <a:round/>
            <a:headEnd type="none" w="med" len="med"/>
            <a:tailEnd type="none" w="med" len="med"/>
          </a:ln>
        </p:spPr>
      </p:cxnSp>
      <p:cxnSp>
        <p:nvCxnSpPr>
          <p:cNvPr id="85" name="Google Shape;85;p15"/>
          <p:cNvCxnSpPr>
            <a:stCxn id="79" idx="0"/>
            <a:endCxn id="77" idx="0"/>
          </p:cNvCxnSpPr>
          <p:nvPr/>
        </p:nvCxnSpPr>
        <p:spPr>
          <a:xfrm>
            <a:off x="4404102" y="151354"/>
            <a:ext cx="167700" cy="1754700"/>
          </a:xfrm>
          <a:prstGeom prst="straightConnector1">
            <a:avLst/>
          </a:prstGeom>
          <a:noFill/>
          <a:ln w="28575" cap="flat" cmpd="sng">
            <a:solidFill>
              <a:srgbClr val="000000"/>
            </a:solidFill>
            <a:prstDash val="solid"/>
            <a:round/>
            <a:headEnd type="none" w="med" len="med"/>
            <a:tailEnd type="none" w="med" len="med"/>
          </a:ln>
        </p:spPr>
      </p:cxnSp>
      <p:cxnSp>
        <p:nvCxnSpPr>
          <p:cNvPr id="86" name="Google Shape;86;p15"/>
          <p:cNvCxnSpPr/>
          <p:nvPr/>
        </p:nvCxnSpPr>
        <p:spPr>
          <a:xfrm>
            <a:off x="2132200" y="840250"/>
            <a:ext cx="1793100" cy="1260900"/>
          </a:xfrm>
          <a:prstGeom prst="straightConnector1">
            <a:avLst/>
          </a:prstGeom>
          <a:noFill/>
          <a:ln w="28575" cap="flat" cmpd="sng">
            <a:solidFill>
              <a:srgbClr val="000000"/>
            </a:solidFill>
            <a:prstDash val="solid"/>
            <a:round/>
            <a:headEnd type="none" w="med" len="med"/>
            <a:tailEnd type="none" w="med" len="med"/>
          </a:ln>
        </p:spPr>
      </p:cxnSp>
      <p:cxnSp>
        <p:nvCxnSpPr>
          <p:cNvPr id="87" name="Google Shape;87;p15"/>
          <p:cNvCxnSpPr>
            <a:stCxn id="79" idx="7"/>
            <a:endCxn id="77" idx="7"/>
          </p:cNvCxnSpPr>
          <p:nvPr/>
        </p:nvCxnSpPr>
        <p:spPr>
          <a:xfrm flipH="1">
            <a:off x="5218668" y="860273"/>
            <a:ext cx="1536600" cy="1240800"/>
          </a:xfrm>
          <a:prstGeom prst="straightConnector1">
            <a:avLst/>
          </a:prstGeom>
          <a:noFill/>
          <a:ln w="28575" cap="flat" cmpd="sng">
            <a:solidFill>
              <a:srgbClr val="000000"/>
            </a:solidFill>
            <a:prstDash val="solid"/>
            <a:round/>
            <a:headEnd type="none" w="med" len="med"/>
            <a:tailEnd type="none" w="med" len="med"/>
          </a:ln>
        </p:spPr>
      </p:cxnSp>
      <p:sp>
        <p:nvSpPr>
          <p:cNvPr id="88" name="Google Shape;88;p15"/>
          <p:cNvSpPr txBox="1"/>
          <p:nvPr/>
        </p:nvSpPr>
        <p:spPr>
          <a:xfrm>
            <a:off x="3863851" y="2101025"/>
            <a:ext cx="1536600" cy="1060800"/>
          </a:xfrm>
          <a:prstGeom prst="rect">
            <a:avLst/>
          </a:prstGeom>
          <a:gradFill>
            <a:gsLst>
              <a:gs pos="0">
                <a:srgbClr val="D4E5F5"/>
              </a:gs>
              <a:gs pos="100000">
                <a:srgbClr val="70A4D5"/>
              </a:gs>
            </a:gsLst>
            <a:path path="circle">
              <a:fillToRect l="50000" t="50000" r="50000" b="50000"/>
            </a:path>
            <a:tileRect/>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S</a:t>
            </a:r>
            <a:r>
              <a:rPr lang="en" sz="1500" b="1"/>
              <a:t>martphones:</a:t>
            </a:r>
            <a:endParaRPr sz="1500" b="1"/>
          </a:p>
          <a:p>
            <a:pPr marL="0" lvl="0" indent="0" algn="ctr" rtl="0">
              <a:spcBef>
                <a:spcPts val="0"/>
              </a:spcBef>
              <a:spcAft>
                <a:spcPts val="0"/>
              </a:spcAft>
              <a:buNone/>
            </a:pPr>
            <a:r>
              <a:rPr lang="en" sz="1500" b="1"/>
              <a:t>Impact on Society</a:t>
            </a:r>
            <a:endParaRPr sz="1500" b="1"/>
          </a:p>
          <a:p>
            <a:pPr marL="0" lvl="0" indent="0" algn="l" rtl="0">
              <a:spcBef>
                <a:spcPts val="0"/>
              </a:spcBef>
              <a:spcAft>
                <a:spcPts val="0"/>
              </a:spcAft>
              <a:buNone/>
            </a:pPr>
            <a:endParaRPr sz="1200"/>
          </a:p>
        </p:txBody>
      </p:sp>
      <p:sp>
        <p:nvSpPr>
          <p:cNvPr id="89" name="Google Shape;89;p15"/>
          <p:cNvSpPr txBox="1"/>
          <p:nvPr/>
        </p:nvSpPr>
        <p:spPr>
          <a:xfrm rot="743">
            <a:off x="1663204" y="1793848"/>
            <a:ext cx="1388700" cy="414300"/>
          </a:xfrm>
          <a:prstGeom prst="rect">
            <a:avLst/>
          </a:prstGeom>
          <a:gradFill>
            <a:gsLst>
              <a:gs pos="0">
                <a:srgbClr val="FFF6DB"/>
              </a:gs>
              <a:gs pos="100000">
                <a:srgbClr val="FAD25C"/>
              </a:gs>
            </a:gsLst>
            <a:lin ang="5400012" scaled="0"/>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Education</a:t>
            </a:r>
            <a:endParaRPr sz="1700" b="1"/>
          </a:p>
        </p:txBody>
      </p:sp>
      <p:sp>
        <p:nvSpPr>
          <p:cNvPr id="90" name="Google Shape;90;p15"/>
          <p:cNvSpPr txBox="1"/>
          <p:nvPr/>
        </p:nvSpPr>
        <p:spPr>
          <a:xfrm rot="743">
            <a:off x="4709022" y="999168"/>
            <a:ext cx="1388700" cy="414300"/>
          </a:xfrm>
          <a:prstGeom prst="rect">
            <a:avLst/>
          </a:prstGeom>
          <a:gradFill>
            <a:gsLst>
              <a:gs pos="0">
                <a:srgbClr val="FFF6DB"/>
              </a:gs>
              <a:gs pos="100000">
                <a:srgbClr val="FAD25C"/>
              </a:gs>
            </a:gsLst>
            <a:lin ang="5400012" scaled="0"/>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Business</a:t>
            </a:r>
            <a:endParaRPr sz="1700" b="1"/>
          </a:p>
        </p:txBody>
      </p:sp>
      <p:sp>
        <p:nvSpPr>
          <p:cNvPr id="91" name="Google Shape;91;p15"/>
          <p:cNvSpPr txBox="1"/>
          <p:nvPr/>
        </p:nvSpPr>
        <p:spPr>
          <a:xfrm rot="671">
            <a:off x="2805166" y="662817"/>
            <a:ext cx="1536600" cy="675900"/>
          </a:xfrm>
          <a:prstGeom prst="rect">
            <a:avLst/>
          </a:prstGeom>
          <a:gradFill>
            <a:gsLst>
              <a:gs pos="0">
                <a:srgbClr val="FFF6DB"/>
              </a:gs>
              <a:gs pos="100000">
                <a:srgbClr val="FAD25C"/>
              </a:gs>
            </a:gsLst>
            <a:lin ang="5400012" scaled="0"/>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Social</a:t>
            </a:r>
            <a:endParaRPr sz="1700" b="1"/>
          </a:p>
          <a:p>
            <a:pPr marL="0" lvl="0" indent="0" algn="ctr" rtl="0">
              <a:spcBef>
                <a:spcPts val="0"/>
              </a:spcBef>
              <a:spcAft>
                <a:spcPts val="0"/>
              </a:spcAft>
              <a:buNone/>
            </a:pPr>
            <a:r>
              <a:rPr lang="en" sz="1700" b="1"/>
              <a:t>Networking</a:t>
            </a:r>
            <a:endParaRPr sz="1700" b="1"/>
          </a:p>
        </p:txBody>
      </p:sp>
      <p:sp>
        <p:nvSpPr>
          <p:cNvPr id="92" name="Google Shape;92;p15"/>
          <p:cNvSpPr txBox="1"/>
          <p:nvPr/>
        </p:nvSpPr>
        <p:spPr>
          <a:xfrm rot="743">
            <a:off x="1663351" y="2977782"/>
            <a:ext cx="1388400" cy="414300"/>
          </a:xfrm>
          <a:prstGeom prst="rect">
            <a:avLst/>
          </a:prstGeom>
          <a:gradFill>
            <a:gsLst>
              <a:gs pos="0">
                <a:srgbClr val="FFF6DB"/>
              </a:gs>
              <a:gs pos="100000">
                <a:srgbClr val="FAD25C"/>
              </a:gs>
            </a:gsLst>
            <a:lin ang="5400012" scaled="0"/>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Health</a:t>
            </a:r>
            <a:endParaRPr sz="1700" b="1"/>
          </a:p>
        </p:txBody>
      </p:sp>
      <p:sp>
        <p:nvSpPr>
          <p:cNvPr id="93" name="Google Shape;93;p15"/>
          <p:cNvSpPr txBox="1"/>
          <p:nvPr/>
        </p:nvSpPr>
        <p:spPr>
          <a:xfrm rot="743">
            <a:off x="4709022" y="3808127"/>
            <a:ext cx="1388700" cy="675900"/>
          </a:xfrm>
          <a:prstGeom prst="rect">
            <a:avLst/>
          </a:prstGeom>
          <a:gradFill>
            <a:gsLst>
              <a:gs pos="0">
                <a:srgbClr val="FFF6DB"/>
              </a:gs>
              <a:gs pos="100000">
                <a:srgbClr val="FAD25C"/>
              </a:gs>
            </a:gsLst>
            <a:lin ang="5400012" scaled="0"/>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Human Psyche</a:t>
            </a:r>
            <a:endParaRPr sz="1700" b="1"/>
          </a:p>
        </p:txBody>
      </p:sp>
      <p:sp>
        <p:nvSpPr>
          <p:cNvPr id="94" name="Google Shape;94;p15"/>
          <p:cNvSpPr txBox="1"/>
          <p:nvPr/>
        </p:nvSpPr>
        <p:spPr>
          <a:xfrm rot="589">
            <a:off x="2634977" y="3924132"/>
            <a:ext cx="1752300" cy="675900"/>
          </a:xfrm>
          <a:prstGeom prst="rect">
            <a:avLst/>
          </a:prstGeom>
          <a:gradFill>
            <a:gsLst>
              <a:gs pos="0">
                <a:srgbClr val="FFF6DB"/>
              </a:gs>
              <a:gs pos="100000">
                <a:srgbClr val="FAD25C"/>
              </a:gs>
            </a:gsLst>
            <a:lin ang="5400012" scaled="0"/>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Racial Inequalities</a:t>
            </a:r>
            <a:endParaRPr sz="1700" b="1"/>
          </a:p>
        </p:txBody>
      </p:sp>
      <p:sp>
        <p:nvSpPr>
          <p:cNvPr id="95" name="Google Shape;95;p15"/>
          <p:cNvSpPr txBox="1"/>
          <p:nvPr/>
        </p:nvSpPr>
        <p:spPr>
          <a:xfrm rot="743">
            <a:off x="5867067" y="1937600"/>
            <a:ext cx="1388700" cy="414300"/>
          </a:xfrm>
          <a:prstGeom prst="rect">
            <a:avLst/>
          </a:prstGeom>
          <a:gradFill>
            <a:gsLst>
              <a:gs pos="0">
                <a:srgbClr val="FFF6DB"/>
              </a:gs>
              <a:gs pos="100000">
                <a:srgbClr val="FAD25C"/>
              </a:gs>
            </a:gsLst>
            <a:lin ang="5400012" scaled="0"/>
          </a:gradFill>
          <a:ln>
            <a:noFill/>
          </a:ln>
        </p:spPr>
        <p:txBody>
          <a:bodyPr spcFirstLastPara="1" wrap="square" lIns="75575" tIns="75575" rIns="75575" bIns="75575" anchor="t" anchorCtr="0">
            <a:spAutoFit/>
          </a:bodyPr>
          <a:lstStyle/>
          <a:p>
            <a:pPr marL="0" lvl="0" indent="0" algn="ctr" rtl="0">
              <a:spcBef>
                <a:spcPts val="0"/>
              </a:spcBef>
              <a:spcAft>
                <a:spcPts val="0"/>
              </a:spcAft>
              <a:buNone/>
            </a:pPr>
            <a:r>
              <a:rPr lang="en" sz="1700" b="1"/>
              <a:t>Economy</a:t>
            </a:r>
            <a:endParaRPr sz="1700" b="1"/>
          </a:p>
        </p:txBody>
      </p:sp>
      <p:sp>
        <p:nvSpPr>
          <p:cNvPr id="96" name="Google Shape;96;p15"/>
          <p:cNvSpPr txBox="1"/>
          <p:nvPr/>
        </p:nvSpPr>
        <p:spPr>
          <a:xfrm>
            <a:off x="-50" y="14225"/>
            <a:ext cx="27429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000" b="1"/>
              <a:t>Idea wheel</a:t>
            </a:r>
            <a:endParaRPr sz="4000" b="1"/>
          </a:p>
        </p:txBody>
      </p:sp>
      <p:sp>
        <p:nvSpPr>
          <p:cNvPr id="97" name="Google Shape;97;p15"/>
          <p:cNvSpPr txBox="1"/>
          <p:nvPr/>
        </p:nvSpPr>
        <p:spPr>
          <a:xfrm>
            <a:off x="-1441150" y="1430225"/>
            <a:ext cx="2578500" cy="831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Roboto"/>
                <a:ea typeface="Roboto"/>
                <a:cs typeface="Roboto"/>
                <a:sym typeface="Roboto"/>
              </a:rPr>
              <a:t>Web search for information</a:t>
            </a:r>
            <a:endParaRPr b="1">
              <a:latin typeface="Roboto"/>
              <a:ea typeface="Roboto"/>
              <a:cs typeface="Roboto"/>
              <a:sym typeface="Roboto"/>
            </a:endParaRPr>
          </a:p>
          <a:p>
            <a:pPr marL="0" lvl="0" indent="0" algn="ctr" rtl="0">
              <a:spcBef>
                <a:spcPts val="0"/>
              </a:spcBef>
              <a:spcAft>
                <a:spcPts val="0"/>
              </a:spcAft>
              <a:buNone/>
            </a:pPr>
            <a:r>
              <a:rPr lang="en" b="1">
                <a:latin typeface="Roboto"/>
                <a:ea typeface="Roboto"/>
                <a:cs typeface="Roboto"/>
                <a:sym typeface="Roboto"/>
              </a:rPr>
              <a:t>Distance learning</a:t>
            </a:r>
            <a:endParaRPr b="1">
              <a:latin typeface="Roboto"/>
              <a:ea typeface="Roboto"/>
              <a:cs typeface="Roboto"/>
              <a:sym typeface="Roboto"/>
            </a:endParaRPr>
          </a:p>
          <a:p>
            <a:pPr marL="0" lvl="0" indent="0" algn="ctr" rtl="0">
              <a:spcBef>
                <a:spcPts val="0"/>
              </a:spcBef>
              <a:spcAft>
                <a:spcPts val="0"/>
              </a:spcAft>
              <a:buNone/>
            </a:pPr>
            <a:r>
              <a:rPr lang="en" b="1">
                <a:latin typeface="Roboto"/>
                <a:ea typeface="Roboto"/>
                <a:cs typeface="Roboto"/>
                <a:sym typeface="Roboto"/>
              </a:rPr>
              <a:t>Collaboration</a:t>
            </a:r>
            <a:endParaRPr b="1">
              <a:latin typeface="Roboto"/>
              <a:ea typeface="Roboto"/>
              <a:cs typeface="Roboto"/>
              <a:sym typeface="Roboto"/>
            </a:endParaRPr>
          </a:p>
        </p:txBody>
      </p:sp>
      <p:sp>
        <p:nvSpPr>
          <p:cNvPr id="98" name="Google Shape;98;p15"/>
          <p:cNvSpPr txBox="1"/>
          <p:nvPr/>
        </p:nvSpPr>
        <p:spPr>
          <a:xfrm>
            <a:off x="39800" y="4592025"/>
            <a:ext cx="2578500" cy="615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Roboto"/>
                <a:ea typeface="Roboto"/>
                <a:cs typeface="Roboto"/>
                <a:sym typeface="Roboto"/>
              </a:rPr>
              <a:t>Digital divide</a:t>
            </a:r>
            <a:endParaRPr b="1">
              <a:latin typeface="Roboto"/>
              <a:ea typeface="Roboto"/>
              <a:cs typeface="Roboto"/>
              <a:sym typeface="Roboto"/>
            </a:endParaRPr>
          </a:p>
          <a:p>
            <a:pPr marL="0" lvl="0" indent="0" algn="ctr" rtl="0">
              <a:spcBef>
                <a:spcPts val="0"/>
              </a:spcBef>
              <a:spcAft>
                <a:spcPts val="0"/>
              </a:spcAft>
              <a:buNone/>
            </a:pPr>
            <a:r>
              <a:rPr lang="en" b="1">
                <a:latin typeface="Roboto"/>
                <a:ea typeface="Roboto"/>
                <a:cs typeface="Roboto"/>
                <a:sym typeface="Roboto"/>
              </a:rPr>
              <a:t>Have &amp; have nots</a:t>
            </a:r>
            <a:endParaRPr b="1">
              <a:latin typeface="Roboto"/>
              <a:ea typeface="Roboto"/>
              <a:cs typeface="Roboto"/>
              <a:sym typeface="Roboto"/>
            </a:endParaRPr>
          </a:p>
        </p:txBody>
      </p:sp>
      <p:sp>
        <p:nvSpPr>
          <p:cNvPr id="99" name="Google Shape;99;p15"/>
          <p:cNvSpPr txBox="1"/>
          <p:nvPr/>
        </p:nvSpPr>
        <p:spPr>
          <a:xfrm>
            <a:off x="-758525" y="2882025"/>
            <a:ext cx="2578500" cy="831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rgbClr val="38761D"/>
                </a:solidFill>
                <a:latin typeface="Roboto"/>
                <a:ea typeface="Roboto"/>
                <a:cs typeface="Roboto"/>
                <a:sym typeface="Roboto"/>
              </a:rPr>
              <a:t>Track health history</a:t>
            </a:r>
            <a:endParaRPr b="1">
              <a:solidFill>
                <a:srgbClr val="38761D"/>
              </a:solidFill>
              <a:latin typeface="Roboto"/>
              <a:ea typeface="Roboto"/>
              <a:cs typeface="Roboto"/>
              <a:sym typeface="Roboto"/>
            </a:endParaRPr>
          </a:p>
          <a:p>
            <a:pPr marL="0" lvl="0" indent="0" algn="ctr" rtl="0">
              <a:spcBef>
                <a:spcPts val="0"/>
              </a:spcBef>
              <a:spcAft>
                <a:spcPts val="0"/>
              </a:spcAft>
              <a:buNone/>
            </a:pPr>
            <a:r>
              <a:rPr lang="en" b="1">
                <a:solidFill>
                  <a:srgbClr val="38761D"/>
                </a:solidFill>
                <a:latin typeface="Roboto"/>
                <a:ea typeface="Roboto"/>
                <a:cs typeface="Roboto"/>
                <a:sym typeface="Roboto"/>
              </a:rPr>
              <a:t>Manage Health charts</a:t>
            </a:r>
            <a:endParaRPr b="1">
              <a:solidFill>
                <a:srgbClr val="38761D"/>
              </a:solidFill>
              <a:latin typeface="Roboto"/>
              <a:ea typeface="Roboto"/>
              <a:cs typeface="Roboto"/>
              <a:sym typeface="Roboto"/>
            </a:endParaRPr>
          </a:p>
          <a:p>
            <a:pPr marL="0" lvl="0" indent="0" algn="ctr" rtl="0">
              <a:spcBef>
                <a:spcPts val="0"/>
              </a:spcBef>
              <a:spcAft>
                <a:spcPts val="0"/>
              </a:spcAft>
              <a:buNone/>
            </a:pPr>
            <a:r>
              <a:rPr lang="en" b="1">
                <a:solidFill>
                  <a:srgbClr val="38761D"/>
                </a:solidFill>
                <a:latin typeface="Roboto"/>
                <a:ea typeface="Roboto"/>
                <a:cs typeface="Roboto"/>
                <a:sym typeface="Roboto"/>
              </a:rPr>
              <a:t>Prescriptions filled</a:t>
            </a:r>
            <a:endParaRPr b="1">
              <a:solidFill>
                <a:srgbClr val="38761D"/>
              </a:solidFill>
              <a:latin typeface="Roboto"/>
              <a:ea typeface="Roboto"/>
              <a:cs typeface="Roboto"/>
              <a:sym typeface="Roboto"/>
            </a:endParaRPr>
          </a:p>
        </p:txBody>
      </p:sp>
      <p:sp>
        <p:nvSpPr>
          <p:cNvPr id="100" name="Google Shape;100;p15"/>
          <p:cNvSpPr txBox="1"/>
          <p:nvPr/>
        </p:nvSpPr>
        <p:spPr>
          <a:xfrm>
            <a:off x="7222525" y="1307775"/>
            <a:ext cx="2037300" cy="615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Roboto"/>
                <a:ea typeface="Roboto"/>
                <a:cs typeface="Roboto"/>
                <a:sym typeface="Roboto"/>
              </a:rPr>
              <a:t>Approximately 6 billion users</a:t>
            </a:r>
            <a:endParaRPr b="1">
              <a:latin typeface="Roboto"/>
              <a:ea typeface="Roboto"/>
              <a:cs typeface="Roboto"/>
              <a:sym typeface="Roboto"/>
            </a:endParaRPr>
          </a:p>
        </p:txBody>
      </p:sp>
      <p:sp>
        <p:nvSpPr>
          <p:cNvPr id="101" name="Google Shape;101;p15"/>
          <p:cNvSpPr txBox="1"/>
          <p:nvPr/>
        </p:nvSpPr>
        <p:spPr>
          <a:xfrm>
            <a:off x="7323925" y="3220175"/>
            <a:ext cx="1935900" cy="615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chemeClr val="accent2"/>
                </a:solidFill>
                <a:latin typeface="Roboto"/>
                <a:ea typeface="Roboto"/>
                <a:cs typeface="Roboto"/>
                <a:sym typeface="Roboto"/>
              </a:rPr>
              <a:t>Disconnection</a:t>
            </a:r>
            <a:endParaRPr b="1">
              <a:solidFill>
                <a:schemeClr val="accent2"/>
              </a:solidFill>
              <a:latin typeface="Roboto"/>
              <a:ea typeface="Roboto"/>
              <a:cs typeface="Roboto"/>
              <a:sym typeface="Roboto"/>
            </a:endParaRPr>
          </a:p>
          <a:p>
            <a:pPr marL="0" lvl="0" indent="0" algn="ctr" rtl="0">
              <a:spcBef>
                <a:spcPts val="0"/>
              </a:spcBef>
              <a:spcAft>
                <a:spcPts val="0"/>
              </a:spcAft>
              <a:buNone/>
            </a:pPr>
            <a:r>
              <a:rPr lang="en" b="1">
                <a:solidFill>
                  <a:schemeClr val="accent2"/>
                </a:solidFill>
                <a:latin typeface="Roboto"/>
                <a:ea typeface="Roboto"/>
                <a:cs typeface="Roboto"/>
                <a:sym typeface="Roboto"/>
              </a:rPr>
              <a:t>Entertained by apps</a:t>
            </a:r>
            <a:endParaRPr b="1">
              <a:solidFill>
                <a:schemeClr val="accent2"/>
              </a:solidFill>
              <a:latin typeface="Roboto"/>
              <a:ea typeface="Roboto"/>
              <a:cs typeface="Roboto"/>
              <a:sym typeface="Roboto"/>
            </a:endParaRPr>
          </a:p>
        </p:txBody>
      </p:sp>
      <p:sp>
        <p:nvSpPr>
          <p:cNvPr id="102" name="Google Shape;102;p15"/>
          <p:cNvSpPr txBox="1"/>
          <p:nvPr/>
        </p:nvSpPr>
        <p:spPr>
          <a:xfrm>
            <a:off x="6097725" y="4484175"/>
            <a:ext cx="1872600" cy="831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Roboto"/>
                <a:ea typeface="Roboto"/>
                <a:cs typeface="Roboto"/>
                <a:sym typeface="Roboto"/>
              </a:rPr>
              <a:t>Habitual</a:t>
            </a:r>
            <a:endParaRPr b="1">
              <a:latin typeface="Roboto"/>
              <a:ea typeface="Roboto"/>
              <a:cs typeface="Roboto"/>
              <a:sym typeface="Roboto"/>
            </a:endParaRPr>
          </a:p>
          <a:p>
            <a:pPr marL="0" lvl="0" indent="0" algn="ctr" rtl="0">
              <a:spcBef>
                <a:spcPts val="0"/>
              </a:spcBef>
              <a:spcAft>
                <a:spcPts val="0"/>
              </a:spcAft>
              <a:buNone/>
            </a:pPr>
            <a:r>
              <a:rPr lang="en" b="1">
                <a:latin typeface="Roboto"/>
                <a:ea typeface="Roboto"/>
                <a:cs typeface="Roboto"/>
                <a:sym typeface="Roboto"/>
              </a:rPr>
              <a:t>Addictive</a:t>
            </a:r>
            <a:endParaRPr b="1">
              <a:latin typeface="Roboto"/>
              <a:ea typeface="Roboto"/>
              <a:cs typeface="Roboto"/>
              <a:sym typeface="Roboto"/>
            </a:endParaRPr>
          </a:p>
          <a:p>
            <a:pPr marL="0" lvl="0" indent="0" algn="ctr" rtl="0">
              <a:spcBef>
                <a:spcPts val="0"/>
              </a:spcBef>
              <a:spcAft>
                <a:spcPts val="0"/>
              </a:spcAft>
              <a:buNone/>
            </a:pPr>
            <a:r>
              <a:rPr lang="en" b="1">
                <a:latin typeface="Roboto"/>
                <a:ea typeface="Roboto"/>
                <a:cs typeface="Roboto"/>
                <a:sym typeface="Roboto"/>
              </a:rPr>
              <a:t>No concentration</a:t>
            </a:r>
            <a:endParaRPr b="1">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Shape 106"/>
        <p:cNvGrpSpPr/>
        <p:nvPr/>
      </p:nvGrpSpPr>
      <p:grpSpPr>
        <a:xfrm>
          <a:off x="0" y="0"/>
          <a:ext cx="0" cy="0"/>
          <a:chOff x="0" y="0"/>
          <a:chExt cx="0" cy="0"/>
        </a:xfrm>
      </p:grpSpPr>
      <p:sp>
        <p:nvSpPr>
          <p:cNvPr id="107" name="Google Shape;107;p16"/>
          <p:cNvSpPr txBox="1">
            <a:spLocks noGrp="1"/>
          </p:cNvSpPr>
          <p:nvPr>
            <p:ph type="title"/>
          </p:nvPr>
        </p:nvSpPr>
        <p:spPr>
          <a:xfrm>
            <a:off x="387900" y="458025"/>
            <a:ext cx="8368200" cy="686100"/>
          </a:xfrm>
          <a:prstGeom prst="rect">
            <a:avLst/>
          </a:prstGeom>
          <a:gradFill>
            <a:gsLst>
              <a:gs pos="0">
                <a:srgbClr val="FFF6DB"/>
              </a:gs>
              <a:gs pos="100000">
                <a:srgbClr val="FAD25C"/>
              </a:gs>
            </a:gsLst>
            <a:lin ang="5400012" scaled="0"/>
          </a:gradFill>
        </p:spPr>
        <p:txBody>
          <a:bodyPr spcFirstLastPara="1" wrap="square" lIns="91425" tIns="91425" rIns="91425" bIns="91425" anchor="b" anchorCtr="0">
            <a:noAutofit/>
          </a:bodyPr>
          <a:lstStyle/>
          <a:p>
            <a:pPr marL="0" lvl="0" indent="0" algn="l" rtl="0">
              <a:spcBef>
                <a:spcPts val="0"/>
              </a:spcBef>
              <a:spcAft>
                <a:spcPts val="0"/>
              </a:spcAft>
              <a:buNone/>
            </a:pPr>
            <a:r>
              <a:rPr lang="en" sz="4000" b="1">
                <a:solidFill>
                  <a:srgbClr val="000000"/>
                </a:solidFill>
              </a:rPr>
              <a:t>List</a:t>
            </a:r>
            <a:endParaRPr sz="4000" b="1">
              <a:solidFill>
                <a:srgbClr val="000000"/>
              </a:solidFill>
            </a:endParaRPr>
          </a:p>
        </p:txBody>
      </p:sp>
      <p:sp>
        <p:nvSpPr>
          <p:cNvPr id="108" name="Google Shape;108;p16"/>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fontScale="70000" lnSpcReduction="20000"/>
          </a:bodyPr>
          <a:lstStyle/>
          <a:p>
            <a:pPr marL="457200" lvl="0" indent="-308610" algn="l" rtl="0">
              <a:spcBef>
                <a:spcPts val="0"/>
              </a:spcBef>
              <a:spcAft>
                <a:spcPts val="0"/>
              </a:spcAft>
              <a:buClr>
                <a:srgbClr val="000000"/>
              </a:buClr>
              <a:buSzPct val="100000"/>
              <a:buChar char="●"/>
            </a:pPr>
            <a:r>
              <a:rPr lang="en">
                <a:solidFill>
                  <a:srgbClr val="000000"/>
                </a:solidFill>
              </a:rPr>
              <a:t>competitive advantages						</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Application development</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Track physical activity, monitor blood pressure</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Monitor health records</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Web search for information</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Distance learning</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Disconnection from peers</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Entertainment from apps</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Digital divide</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Facebook, twitter, TikTok</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Approximately 6 billion users</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Addictive</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Bullying incidents increased</a:t>
            </a:r>
            <a:endParaRPr>
              <a:solidFill>
                <a:srgbClr val="000000"/>
              </a:solidFill>
            </a:endParaRPr>
          </a:p>
          <a:p>
            <a:pPr marL="457200" lvl="0" indent="-308610" algn="l" rtl="0">
              <a:spcBef>
                <a:spcPts val="0"/>
              </a:spcBef>
              <a:spcAft>
                <a:spcPts val="0"/>
              </a:spcAft>
              <a:buClr>
                <a:srgbClr val="000000"/>
              </a:buClr>
              <a:buSzPct val="100000"/>
              <a:buChar char="●"/>
            </a:pPr>
            <a:r>
              <a:rPr lang="en">
                <a:solidFill>
                  <a:srgbClr val="000000"/>
                </a:solidFill>
              </a:rPr>
              <a:t>anxiety</a:t>
            </a:r>
            <a:endParaRPr>
              <a:solidFill>
                <a:srgbClr val="000000"/>
              </a:solidFill>
            </a:endParaRPr>
          </a:p>
          <a:p>
            <a:pPr marL="0" lvl="0" indent="0" algn="l" rtl="0">
              <a:spcBef>
                <a:spcPts val="1200"/>
              </a:spcBef>
              <a:spcAft>
                <a:spcPts val="1200"/>
              </a:spcAft>
              <a:buNone/>
            </a:pPr>
            <a:endParaRPr>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Shape 112"/>
        <p:cNvGrpSpPr/>
        <p:nvPr/>
      </p:nvGrpSpPr>
      <p:grpSpPr>
        <a:xfrm>
          <a:off x="0" y="0"/>
          <a:ext cx="0" cy="0"/>
          <a:chOff x="0" y="0"/>
          <a:chExt cx="0" cy="0"/>
        </a:xfrm>
      </p:grpSpPr>
      <p:sp>
        <p:nvSpPr>
          <p:cNvPr id="113" name="Google Shape;113;p17"/>
          <p:cNvSpPr txBox="1">
            <a:spLocks noGrp="1"/>
          </p:cNvSpPr>
          <p:nvPr>
            <p:ph type="title"/>
          </p:nvPr>
        </p:nvSpPr>
        <p:spPr>
          <a:xfrm>
            <a:off x="387900" y="458025"/>
            <a:ext cx="8368200" cy="686100"/>
          </a:xfrm>
          <a:prstGeom prst="rect">
            <a:avLst/>
          </a:prstGeom>
          <a:gradFill>
            <a:gsLst>
              <a:gs pos="0">
                <a:srgbClr val="FFF6DB"/>
              </a:gs>
              <a:gs pos="100000">
                <a:srgbClr val="FAD25C"/>
              </a:gs>
            </a:gsLst>
            <a:lin ang="5400012" scaled="0"/>
          </a:gradFill>
        </p:spPr>
        <p:txBody>
          <a:bodyPr spcFirstLastPara="1" wrap="square" lIns="91425" tIns="91425" rIns="91425" bIns="91425" anchor="b" anchorCtr="0">
            <a:normAutofit/>
          </a:bodyPr>
          <a:lstStyle/>
          <a:p>
            <a:pPr marL="0" lvl="0" indent="0" algn="l" rtl="0">
              <a:spcBef>
                <a:spcPts val="0"/>
              </a:spcBef>
              <a:spcAft>
                <a:spcPts val="0"/>
              </a:spcAft>
              <a:buNone/>
            </a:pPr>
            <a:r>
              <a:rPr lang="en" b="1">
                <a:solidFill>
                  <a:srgbClr val="000000"/>
                </a:solidFill>
              </a:rPr>
              <a:t>Journalistic Questions</a:t>
            </a:r>
            <a:endParaRPr b="1">
              <a:solidFill>
                <a:srgbClr val="000000"/>
              </a:solidFill>
            </a:endParaRPr>
          </a:p>
        </p:txBody>
      </p:sp>
      <p:sp>
        <p:nvSpPr>
          <p:cNvPr id="114" name="Google Shape;114;p17"/>
          <p:cNvSpPr txBox="1">
            <a:spLocks noGrp="1"/>
          </p:cNvSpPr>
          <p:nvPr>
            <p:ph type="body" idx="1"/>
          </p:nvPr>
        </p:nvSpPr>
        <p:spPr>
          <a:xfrm>
            <a:off x="0" y="1144125"/>
            <a:ext cx="9144000" cy="307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688"/>
              <a:buNone/>
            </a:pPr>
            <a:r>
              <a:rPr lang="en" sz="1525" b="1">
                <a:solidFill>
                  <a:srgbClr val="000000"/>
                </a:solidFill>
              </a:rPr>
              <a:t>Who invented the first smartphone? </a:t>
            </a:r>
            <a:r>
              <a:rPr lang="en" sz="1525">
                <a:solidFill>
                  <a:srgbClr val="000000"/>
                </a:solidFill>
              </a:rPr>
              <a:t>IBM invented the “SIMON” in 1993.  That same year, Blackberry came out with a business version. It was for businesses only because it was too expensive for the general population, then Apple and Google changed that.</a:t>
            </a:r>
            <a:endParaRPr sz="1525">
              <a:solidFill>
                <a:srgbClr val="000000"/>
              </a:solidFill>
            </a:endParaRPr>
          </a:p>
          <a:p>
            <a:pPr marL="0" lvl="0" indent="0" algn="l" rtl="0">
              <a:spcBef>
                <a:spcPts val="1200"/>
              </a:spcBef>
              <a:spcAft>
                <a:spcPts val="0"/>
              </a:spcAft>
              <a:buSzPts val="688"/>
              <a:buNone/>
            </a:pPr>
            <a:r>
              <a:rPr lang="en" sz="1525" b="1">
                <a:solidFill>
                  <a:srgbClr val="000000"/>
                </a:solidFill>
              </a:rPr>
              <a:t>What were the smartphones used for?</a:t>
            </a:r>
            <a:r>
              <a:rPr lang="en" sz="1525">
                <a:solidFill>
                  <a:srgbClr val="000000"/>
                </a:solidFill>
              </a:rPr>
              <a:t> Originally, it was for email, faxing, and communication with enterprises before Apple and Google created versions for the general public.</a:t>
            </a:r>
            <a:endParaRPr sz="1525">
              <a:solidFill>
                <a:srgbClr val="000000"/>
              </a:solidFill>
            </a:endParaRPr>
          </a:p>
          <a:p>
            <a:pPr marL="0" lvl="0" indent="0" algn="l" rtl="0">
              <a:spcBef>
                <a:spcPts val="1200"/>
              </a:spcBef>
              <a:spcAft>
                <a:spcPts val="0"/>
              </a:spcAft>
              <a:buSzPts val="688"/>
              <a:buNone/>
            </a:pPr>
            <a:r>
              <a:rPr lang="en" sz="1525" b="1">
                <a:solidFill>
                  <a:srgbClr val="000000"/>
                </a:solidFill>
              </a:rPr>
              <a:t>When were they invented? </a:t>
            </a:r>
            <a:r>
              <a:rPr lang="en" sz="1525">
                <a:solidFill>
                  <a:srgbClr val="000000"/>
                </a:solidFill>
              </a:rPr>
              <a:t>Invented in three phases- IBM “SIMON” and Blackberry for businesses in 1993; Apple advanced the technology for the general public in 2007.  At the end of 2007, Google invented the Android, also for general customer use.  The last two were meant to introduce the other features of the smartphone, like the camera, social media, and texting.</a:t>
            </a:r>
            <a:endParaRPr sz="1525">
              <a:solidFill>
                <a:srgbClr val="000000"/>
              </a:solidFill>
            </a:endParaRPr>
          </a:p>
          <a:p>
            <a:pPr marL="0" lvl="0" indent="0" algn="l" rtl="0">
              <a:spcBef>
                <a:spcPts val="1200"/>
              </a:spcBef>
              <a:spcAft>
                <a:spcPts val="0"/>
              </a:spcAft>
              <a:buSzPts val="688"/>
              <a:buNone/>
            </a:pPr>
            <a:r>
              <a:rPr lang="en" sz="1525" b="1">
                <a:solidFill>
                  <a:srgbClr val="000000"/>
                </a:solidFill>
              </a:rPr>
              <a:t>Where was it invented for? </a:t>
            </a:r>
            <a:r>
              <a:rPr lang="en" sz="1525">
                <a:solidFill>
                  <a:srgbClr val="000000"/>
                </a:solidFill>
              </a:rPr>
              <a:t>The technology was invented in an IBM laboratory.</a:t>
            </a:r>
            <a:endParaRPr sz="1525">
              <a:solidFill>
                <a:srgbClr val="000000"/>
              </a:solidFill>
            </a:endParaRPr>
          </a:p>
          <a:p>
            <a:pPr marL="0" lvl="0" indent="0" algn="l" rtl="0">
              <a:spcBef>
                <a:spcPts val="1200"/>
              </a:spcBef>
              <a:spcAft>
                <a:spcPts val="1200"/>
              </a:spcAft>
              <a:buSzPts val="688"/>
              <a:buNone/>
            </a:pPr>
            <a:r>
              <a:rPr lang="en" sz="1525" b="1">
                <a:solidFill>
                  <a:srgbClr val="000000"/>
                </a:solidFill>
              </a:rPr>
              <a:t>How was it introduced to society? </a:t>
            </a:r>
            <a:r>
              <a:rPr lang="en" sz="1525">
                <a:solidFill>
                  <a:srgbClr val="000000"/>
                </a:solidFill>
              </a:rPr>
              <a:t>It was introduced in three phases- 1- businesses only, 2- businesses and those who had means to afford it, 3- everyone, including those of little means.  The different versions also came with different affordable options.</a:t>
            </a:r>
            <a:endParaRPr sz="1525">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9900"/>
        </a:solidFill>
        <a:effectLst/>
      </p:bgPr>
    </p:bg>
    <p:spTree>
      <p:nvGrpSpPr>
        <p:cNvPr id="1" name="Shape 118"/>
        <p:cNvGrpSpPr/>
        <p:nvPr/>
      </p:nvGrpSpPr>
      <p:grpSpPr>
        <a:xfrm>
          <a:off x="0" y="0"/>
          <a:ext cx="0" cy="0"/>
          <a:chOff x="0" y="0"/>
          <a:chExt cx="0" cy="0"/>
        </a:xfrm>
      </p:grpSpPr>
      <p:sp>
        <p:nvSpPr>
          <p:cNvPr id="119" name="Google Shape;119;p18"/>
          <p:cNvSpPr txBox="1">
            <a:spLocks noGrp="1"/>
          </p:cNvSpPr>
          <p:nvPr>
            <p:ph type="title"/>
          </p:nvPr>
        </p:nvSpPr>
        <p:spPr>
          <a:xfrm>
            <a:off x="0" y="79175"/>
            <a:ext cx="8368200" cy="686100"/>
          </a:xfrm>
          <a:prstGeom prst="rect">
            <a:avLst/>
          </a:prstGeom>
          <a:gradFill>
            <a:gsLst>
              <a:gs pos="0">
                <a:srgbClr val="FFF6DB"/>
              </a:gs>
              <a:gs pos="100000">
                <a:srgbClr val="FAD25C"/>
              </a:gs>
            </a:gsLst>
            <a:lin ang="5400012" scaled="0"/>
          </a:gradFill>
        </p:spPr>
        <p:txBody>
          <a:bodyPr spcFirstLastPara="1" wrap="square" lIns="91425" tIns="91425" rIns="91425" bIns="91425" anchor="b" anchorCtr="0">
            <a:normAutofit/>
          </a:bodyPr>
          <a:lstStyle/>
          <a:p>
            <a:pPr marL="0" lvl="0" indent="0" algn="l" rtl="0">
              <a:spcBef>
                <a:spcPts val="0"/>
              </a:spcBef>
              <a:spcAft>
                <a:spcPts val="0"/>
              </a:spcAft>
              <a:buNone/>
            </a:pPr>
            <a:r>
              <a:rPr lang="en" b="1">
                <a:solidFill>
                  <a:srgbClr val="000000"/>
                </a:solidFill>
              </a:rPr>
              <a:t>Discovery Questions</a:t>
            </a:r>
            <a:endParaRPr b="1">
              <a:solidFill>
                <a:srgbClr val="000000"/>
              </a:solidFill>
            </a:endParaRPr>
          </a:p>
        </p:txBody>
      </p:sp>
      <p:sp>
        <p:nvSpPr>
          <p:cNvPr id="120" name="Google Shape;120;p18"/>
          <p:cNvSpPr txBox="1">
            <a:spLocks noGrp="1"/>
          </p:cNvSpPr>
          <p:nvPr>
            <p:ph type="body" idx="1"/>
          </p:nvPr>
        </p:nvSpPr>
        <p:spPr>
          <a:xfrm>
            <a:off x="0" y="921600"/>
            <a:ext cx="8960100" cy="3078900"/>
          </a:xfrm>
          <a:prstGeom prst="rect">
            <a:avLst/>
          </a:prstGeom>
        </p:spPr>
        <p:txBody>
          <a:bodyPr spcFirstLastPara="1" wrap="square" lIns="91425" tIns="91425" rIns="91425" bIns="91425" anchor="t" anchorCtr="0">
            <a:noAutofit/>
          </a:bodyPr>
          <a:lstStyle/>
          <a:p>
            <a:pPr marL="457200" lvl="0" indent="-312737" algn="l" rtl="0">
              <a:lnSpc>
                <a:spcPct val="105000"/>
              </a:lnSpc>
              <a:spcBef>
                <a:spcPts val="0"/>
              </a:spcBef>
              <a:spcAft>
                <a:spcPts val="0"/>
              </a:spcAft>
              <a:buClr>
                <a:srgbClr val="000000"/>
              </a:buClr>
              <a:buSzPts val="1325"/>
              <a:buAutoNum type="alphaLcPeriod"/>
            </a:pPr>
            <a:r>
              <a:rPr lang="en" sz="1325" b="1">
                <a:solidFill>
                  <a:srgbClr val="000000"/>
                </a:solidFill>
              </a:rPr>
              <a:t>What are some health issues that come with owning a smartphone?</a:t>
            </a:r>
            <a:r>
              <a:rPr lang="en" sz="1325">
                <a:solidFill>
                  <a:srgbClr val="000000"/>
                </a:solidFill>
              </a:rPr>
              <a:t> Some health risks includes developing poor eyesight and anxiety.</a:t>
            </a:r>
            <a:endParaRPr sz="1325">
              <a:solidFill>
                <a:srgbClr val="000000"/>
              </a:solidFill>
            </a:endParaRPr>
          </a:p>
          <a:p>
            <a:pPr marL="457200" lvl="0" indent="-312737" algn="l" rtl="0">
              <a:lnSpc>
                <a:spcPct val="105000"/>
              </a:lnSpc>
              <a:spcBef>
                <a:spcPts val="0"/>
              </a:spcBef>
              <a:spcAft>
                <a:spcPts val="0"/>
              </a:spcAft>
              <a:buClr>
                <a:srgbClr val="000000"/>
              </a:buClr>
              <a:buSzPts val="1325"/>
              <a:buAutoNum type="alphaLcPeriod"/>
            </a:pPr>
            <a:r>
              <a:rPr lang="en" sz="1325" b="1">
                <a:solidFill>
                  <a:srgbClr val="000000"/>
                </a:solidFill>
              </a:rPr>
              <a:t>What does owning a smartphone do to children?</a:t>
            </a:r>
            <a:r>
              <a:rPr lang="en" sz="1325">
                <a:solidFill>
                  <a:srgbClr val="000000"/>
                </a:solidFill>
              </a:rPr>
              <a:t> It allows children to become underdeveloped with the necessary social skills to positively communicate with others.</a:t>
            </a:r>
            <a:endParaRPr sz="1325">
              <a:solidFill>
                <a:srgbClr val="000000"/>
              </a:solidFill>
            </a:endParaRPr>
          </a:p>
          <a:p>
            <a:pPr marL="457200" lvl="0" indent="-312737" algn="l" rtl="0">
              <a:lnSpc>
                <a:spcPct val="105000"/>
              </a:lnSpc>
              <a:spcBef>
                <a:spcPts val="0"/>
              </a:spcBef>
              <a:spcAft>
                <a:spcPts val="0"/>
              </a:spcAft>
              <a:buClr>
                <a:srgbClr val="000000"/>
              </a:buClr>
              <a:buSzPts val="1325"/>
              <a:buAutoNum type="alphaLcPeriod"/>
            </a:pPr>
            <a:r>
              <a:rPr lang="en" sz="1325" b="1">
                <a:solidFill>
                  <a:srgbClr val="000000"/>
                </a:solidFill>
              </a:rPr>
              <a:t>How does owning a smartphone affect children in the classroom? </a:t>
            </a:r>
            <a:r>
              <a:rPr lang="en" sz="1325">
                <a:solidFill>
                  <a:srgbClr val="000000"/>
                </a:solidFill>
              </a:rPr>
              <a:t>Children are often distracted when they have a smartphone if it is not used properly. </a:t>
            </a:r>
            <a:endParaRPr sz="1325">
              <a:solidFill>
                <a:srgbClr val="000000"/>
              </a:solidFill>
            </a:endParaRPr>
          </a:p>
          <a:p>
            <a:pPr marL="457200" lvl="0" indent="-312737" algn="l" rtl="0">
              <a:lnSpc>
                <a:spcPct val="105000"/>
              </a:lnSpc>
              <a:spcBef>
                <a:spcPts val="0"/>
              </a:spcBef>
              <a:spcAft>
                <a:spcPts val="0"/>
              </a:spcAft>
              <a:buClr>
                <a:srgbClr val="000000"/>
              </a:buClr>
              <a:buSzPts val="1325"/>
              <a:buAutoNum type="alphaLcPeriod"/>
            </a:pPr>
            <a:r>
              <a:rPr lang="en" sz="1325" b="1">
                <a:solidFill>
                  <a:srgbClr val="000000"/>
                </a:solidFill>
              </a:rPr>
              <a:t>What are some positive effects of owning a smartphone?</a:t>
            </a:r>
            <a:r>
              <a:rPr lang="en" sz="1325">
                <a:solidFill>
                  <a:srgbClr val="000000"/>
                </a:solidFill>
              </a:rPr>
              <a:t> One can track their own health records, keep up with your movement throughout the day.  Students can collaborate with their teachers when absent.</a:t>
            </a:r>
            <a:endParaRPr sz="1325">
              <a:solidFill>
                <a:srgbClr val="000000"/>
              </a:solidFill>
            </a:endParaRPr>
          </a:p>
          <a:p>
            <a:pPr marL="457200" lvl="0" indent="-312737" algn="l" rtl="0">
              <a:lnSpc>
                <a:spcPct val="105000"/>
              </a:lnSpc>
              <a:spcBef>
                <a:spcPts val="0"/>
              </a:spcBef>
              <a:spcAft>
                <a:spcPts val="0"/>
              </a:spcAft>
              <a:buClr>
                <a:srgbClr val="000000"/>
              </a:buClr>
              <a:buSzPts val="1325"/>
              <a:buAutoNum type="alphaLcPeriod"/>
            </a:pPr>
            <a:r>
              <a:rPr lang="en" sz="1325" b="1">
                <a:solidFill>
                  <a:srgbClr val="000000"/>
                </a:solidFill>
              </a:rPr>
              <a:t>What are some negative effects of owning a smartphone?</a:t>
            </a:r>
            <a:r>
              <a:rPr lang="en" sz="1325">
                <a:solidFill>
                  <a:srgbClr val="000000"/>
                </a:solidFill>
              </a:rPr>
              <a:t> Everyone that wants one, can not afford it.  Bullying incidents have increased. The games and applications become addictive. There is little to no face-to-face communication.</a:t>
            </a:r>
            <a:endParaRPr sz="1325">
              <a:solidFill>
                <a:srgbClr val="000000"/>
              </a:solidFill>
            </a:endParaRPr>
          </a:p>
          <a:p>
            <a:pPr marL="457200" lvl="0" indent="-312737" algn="l" rtl="0">
              <a:lnSpc>
                <a:spcPct val="105000"/>
              </a:lnSpc>
              <a:spcBef>
                <a:spcPts val="0"/>
              </a:spcBef>
              <a:spcAft>
                <a:spcPts val="0"/>
              </a:spcAft>
              <a:buClr>
                <a:srgbClr val="000000"/>
              </a:buClr>
              <a:buSzPts val="1325"/>
              <a:buAutoNum type="alphaLcPeriod"/>
            </a:pPr>
            <a:r>
              <a:rPr lang="en" sz="1325" b="1">
                <a:solidFill>
                  <a:srgbClr val="000000"/>
                </a:solidFill>
              </a:rPr>
              <a:t>How does the smartphone compare to the PC?</a:t>
            </a:r>
            <a:r>
              <a:rPr lang="en" sz="1325">
                <a:solidFill>
                  <a:srgbClr val="000000"/>
                </a:solidFill>
              </a:rPr>
              <a:t> Much like the PC, there is a digital divide when it comes to smartphones.  If you can afford it, then you probably have one. It is much smaller than the PC, so you can carry it everywhere you go.  </a:t>
            </a:r>
            <a:endParaRPr sz="1325">
              <a:solidFill>
                <a:srgbClr val="000000"/>
              </a:solidFill>
            </a:endParaRPr>
          </a:p>
          <a:p>
            <a:pPr marL="457200" lvl="0" indent="-312737" algn="l" rtl="0">
              <a:lnSpc>
                <a:spcPct val="105000"/>
              </a:lnSpc>
              <a:spcBef>
                <a:spcPts val="0"/>
              </a:spcBef>
              <a:spcAft>
                <a:spcPts val="0"/>
              </a:spcAft>
              <a:buClr>
                <a:srgbClr val="000000"/>
              </a:buClr>
              <a:buSzPts val="1325"/>
              <a:buAutoNum type="alphaLcPeriod"/>
            </a:pPr>
            <a:r>
              <a:rPr lang="en" sz="1325" b="1">
                <a:solidFill>
                  <a:srgbClr val="000000"/>
                </a:solidFill>
              </a:rPr>
              <a:t>What do you remember about not having a smartphone?</a:t>
            </a:r>
            <a:r>
              <a:rPr lang="en" sz="1325">
                <a:solidFill>
                  <a:srgbClr val="000000"/>
                </a:solidFill>
              </a:rPr>
              <a:t> Life was simple.  Interaction and communication happened because you had to talk face-to-face with people.  You learned about your community because there was no application that helped you find your way or find resources quickly.  You spoke and played with your neighbors. </a:t>
            </a:r>
            <a:endParaRPr sz="1325">
              <a:solidFill>
                <a:srgbClr val="000000"/>
              </a:solidFill>
            </a:endParaRPr>
          </a:p>
        </p:txBody>
      </p:sp>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790</Words>
  <Application>Microsoft Office PowerPoint</Application>
  <PresentationFormat>On-screen Show (16:9)</PresentationFormat>
  <Paragraphs>65</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Roboto Slab</vt:lpstr>
      <vt:lpstr>Roboto</vt:lpstr>
      <vt:lpstr>Marina</vt:lpstr>
      <vt:lpstr>Finding a Research Topic</vt:lpstr>
      <vt:lpstr>FreeWrite</vt:lpstr>
      <vt:lpstr>PowerPoint Presentation</vt:lpstr>
      <vt:lpstr>List</vt:lpstr>
      <vt:lpstr>Journalistic Questions</vt:lpstr>
      <vt:lpstr>Discovery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Finding a Research Topic</dc:title>
  <cp:lastModifiedBy>BOYETTE, YOLANDA R.</cp:lastModifiedBy>
  <cp:revision>1</cp:revision>
  <dcterms:modified xsi:type="dcterms:W3CDTF">2023-07-24T23:22:35Z</dcterms:modified>
</cp:coreProperties>
</file>